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309" r:id="rId3"/>
    <p:sldId id="310" r:id="rId4"/>
    <p:sldId id="308" r:id="rId5"/>
    <p:sldId id="304" r:id="rId6"/>
    <p:sldId id="313" r:id="rId7"/>
    <p:sldId id="314" r:id="rId8"/>
    <p:sldId id="316" r:id="rId9"/>
    <p:sldId id="317" r:id="rId10"/>
    <p:sldId id="320" r:id="rId11"/>
    <p:sldId id="321" r:id="rId1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83">
          <p15:clr>
            <a:srgbClr val="A4A3A4"/>
          </p15:clr>
        </p15:guide>
        <p15:guide id="2" orient="horz" pos="4187">
          <p15:clr>
            <a:srgbClr val="A4A3A4"/>
          </p15:clr>
        </p15:guide>
        <p15:guide id="3" orient="horz" pos="142">
          <p15:clr>
            <a:srgbClr val="A4A3A4"/>
          </p15:clr>
        </p15:guide>
        <p15:guide id="4" orient="horz" pos="368">
          <p15:clr>
            <a:srgbClr val="A4A3A4"/>
          </p15:clr>
        </p15:guide>
        <p15:guide id="5" orient="horz" pos="3498">
          <p15:clr>
            <a:srgbClr val="A4A3A4"/>
          </p15:clr>
        </p15:guide>
        <p15:guide id="6" orient="horz" pos="867">
          <p15:clr>
            <a:srgbClr val="A4A3A4"/>
          </p15:clr>
        </p15:guide>
        <p15:guide id="7" pos="226">
          <p15:clr>
            <a:srgbClr val="A4A3A4"/>
          </p15:clr>
        </p15:guide>
        <p15:guide id="8" pos="340">
          <p15:clr>
            <a:srgbClr val="A4A3A4"/>
          </p15:clr>
        </p15:guide>
        <p15:guide id="9" pos="5628">
          <p15:clr>
            <a:srgbClr val="A4A3A4"/>
          </p15:clr>
        </p15:guide>
        <p15:guide id="10" pos="40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8000"/>
    <a:srgbClr val="D8D3C6"/>
    <a:srgbClr val="FF6600"/>
    <a:srgbClr val="000000"/>
    <a:srgbClr val="EAE8E2"/>
    <a:srgbClr val="F5F4F1"/>
    <a:srgbClr val="E3E0D7"/>
    <a:srgbClr val="FF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864" y="66"/>
      </p:cViewPr>
      <p:guideLst>
        <p:guide orient="horz" pos="3983"/>
        <p:guide orient="horz" pos="4187"/>
        <p:guide orient="horz" pos="142"/>
        <p:guide orient="horz" pos="368"/>
        <p:guide orient="horz" pos="3498"/>
        <p:guide orient="horz" pos="867"/>
        <p:guide pos="226"/>
        <p:guide pos="340"/>
        <p:guide pos="5628"/>
        <p:guide pos="401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84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D0012-02EA-4C66-9A25-757415CA5F54}" type="datetimeFigureOut">
              <a:rPr lang="ko-KR" altLang="en-US" smtClean="0"/>
              <a:pPr/>
              <a:t>2021-11-02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0A84F-BD1A-4D5A-A8AA-9D67DE7D086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0932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A84F-BD1A-4D5A-A8AA-9D67DE7D0865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4998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A84F-BD1A-4D5A-A8AA-9D67DE7D0865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A84F-BD1A-4D5A-A8AA-9D67DE7D0865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A84F-BD1A-4D5A-A8AA-9D67DE7D0865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A84F-BD1A-4D5A-A8AA-9D67DE7D0865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A84F-BD1A-4D5A-A8AA-9D67DE7D0865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A84F-BD1A-4D5A-A8AA-9D67DE7D0865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A84F-BD1A-4D5A-A8AA-9D67DE7D0865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그룹 41"/>
          <p:cNvGrpSpPr/>
          <p:nvPr userDrawn="1"/>
        </p:nvGrpSpPr>
        <p:grpSpPr>
          <a:xfrm>
            <a:off x="555571" y="6313527"/>
            <a:ext cx="3213143" cy="328618"/>
            <a:chOff x="519058" y="6350040"/>
            <a:chExt cx="3213143" cy="328618"/>
          </a:xfrm>
        </p:grpSpPr>
        <p:sp>
          <p:nvSpPr>
            <p:cNvPr id="34" name="TextBox 33"/>
            <p:cNvSpPr txBox="1"/>
            <p:nvPr/>
          </p:nvSpPr>
          <p:spPr>
            <a:xfrm>
              <a:off x="957213" y="6605632"/>
              <a:ext cx="2774988" cy="730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ko-KR" spc="-50" smtClean="0">
                  <a:latin typeface="Arial Black" pitchFamily="34" charset="0"/>
                </a:rPr>
                <a:t>B</a:t>
              </a:r>
              <a:r>
                <a:rPr lang="ko-KR" altLang="en-US" spc="-50" smtClean="0">
                  <a:latin typeface="HY헤드라인M" pitchFamily="18" charset="-127"/>
                  <a:ea typeface="HY헤드라인M" pitchFamily="18" charset="-127"/>
                </a:rPr>
                <a:t>ㆍ</a:t>
              </a:r>
              <a:r>
                <a:rPr lang="en-US" altLang="ko-KR" spc="-50" smtClean="0">
                  <a:latin typeface="Arial Black" pitchFamily="34" charset="0"/>
                </a:rPr>
                <a:t>UNIVERSITY COLOR DESIGN RESEARCH INSTITUTE</a:t>
              </a:r>
              <a:endParaRPr lang="ko-KR" altLang="en-US" spc="-50">
                <a:latin typeface="Arial Black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57213" y="6350040"/>
              <a:ext cx="2117754" cy="1825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ko-KR" spc="-150" smtClean="0">
                  <a:latin typeface="HY헤드라인M" pitchFamily="18" charset="-127"/>
                  <a:ea typeface="HY헤드라인M" pitchFamily="18" charset="-127"/>
                </a:rPr>
                <a:t>B</a:t>
              </a:r>
              <a:r>
                <a:rPr lang="ko-KR" altLang="en-US" spc="-150" smtClean="0">
                  <a:latin typeface="HY헤드라인M" pitchFamily="18" charset="-127"/>
                  <a:ea typeface="HY헤드라인M" pitchFamily="18" charset="-127"/>
                </a:rPr>
                <a:t>대학교 색채디자인연구소</a:t>
              </a:r>
              <a:endParaRPr lang="ko-KR" altLang="en-US" spc="-15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519058" y="6350040"/>
              <a:ext cx="73026" cy="32861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628596" y="6350040"/>
              <a:ext cx="73026" cy="328618"/>
            </a:xfrm>
            <a:prstGeom prst="rect">
              <a:avLst/>
            </a:prstGeom>
            <a:solidFill>
              <a:srgbClr val="FF6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738135" y="6350040"/>
              <a:ext cx="73026" cy="328618"/>
            </a:xfrm>
            <a:prstGeom prst="rect">
              <a:avLst/>
            </a:prstGeom>
            <a:solidFill>
              <a:srgbClr val="FFC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7" name="직사각형 26"/>
          <p:cNvSpPr/>
          <p:nvPr userDrawn="1"/>
        </p:nvSpPr>
        <p:spPr>
          <a:xfrm>
            <a:off x="-1" y="0"/>
            <a:ext cx="35877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 userDrawn="1"/>
        </p:nvSpPr>
        <p:spPr>
          <a:xfrm>
            <a:off x="-1" y="215857"/>
            <a:ext cx="358775" cy="3651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5"/>
          <p:cNvSpPr txBox="1">
            <a:spLocks/>
          </p:cNvSpPr>
          <p:nvPr userDrawn="1"/>
        </p:nvSpPr>
        <p:spPr>
          <a:xfrm>
            <a:off x="8077248" y="6459579"/>
            <a:ext cx="949338" cy="328612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tx1">
                    <a:alpha val="50000"/>
                  </a:schemeClr>
                </a:solidFill>
                <a:latin typeface="Arial Black" pitchFamily="34" charset="0"/>
                <a:ea typeface="HY헤드라인M" pitchFamily="18" charset="-127"/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8E451E-1DFF-46F1-ADB1-D27D798EABAA}" type="slidenum">
              <a:rPr kumimoji="0" lang="ko-KR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 Black" pitchFamily="34" charset="0"/>
                <a:ea typeface="HY헤드라인M" pitchFamily="18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 Black" pitchFamily="34" charset="0"/>
              <a:ea typeface="HY헤드라인M" pitchFamily="18" charset="-127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 userDrawn="1"/>
        </p:nvSpPr>
        <p:spPr>
          <a:xfrm>
            <a:off x="-1" y="0"/>
            <a:ext cx="35877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gif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0.jpe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Relationship Id="rId1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gif"/><Relationship Id="rId4" Type="http://schemas.openxmlformats.org/officeDocument/2006/relationships/image" Target="../media/image4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555569" y="1530324"/>
            <a:ext cx="2180227" cy="2921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2021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한국위험물학회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46031" y="2682867"/>
            <a:ext cx="8268603" cy="272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ko-KR" sz="1050" dirty="0" smtClean="0">
                <a:latin typeface="HY헤드라인M" pitchFamily="18" charset="-127"/>
                <a:ea typeface="HY헤드라인M" pitchFamily="18" charset="-127"/>
              </a:rPr>
              <a:t>A Study on  the Improvement Plan for the Urban Fire Response System at Wild-Urban Interface of Seoul Metropolitan Areas</a:t>
            </a:r>
            <a:endParaRPr lang="ko-KR" altLang="en-US" sz="10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2544" y="2052618"/>
            <a:ext cx="7761864" cy="4879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서울 대도시권 </a:t>
            </a:r>
            <a:r>
              <a:rPr lang="ko-KR" altLang="en-US" spc="-150" dirty="0" smtClean="0">
                <a:solidFill>
                  <a:schemeClr val="accent6"/>
                </a:solidFill>
                <a:latin typeface="HY헤드라인M" pitchFamily="18" charset="-127"/>
                <a:ea typeface="HY헤드라인M" pitchFamily="18" charset="-127"/>
              </a:rPr>
              <a:t>산림</a:t>
            </a:r>
            <a:r>
              <a:rPr lang="en-US" altLang="ko-KR" spc="-150" dirty="0" smtClean="0">
                <a:solidFill>
                  <a:schemeClr val="accent6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pc="-150" dirty="0" smtClean="0">
                <a:solidFill>
                  <a:schemeClr val="accent6"/>
                </a:solidFill>
                <a:latin typeface="HY헤드라인M" pitchFamily="18" charset="-127"/>
                <a:ea typeface="HY헤드라인M" pitchFamily="18" charset="-127"/>
              </a:rPr>
              <a:t>도시 인접지역</a:t>
            </a:r>
            <a:r>
              <a:rPr lang="en-US" altLang="ko-KR" spc="-150" dirty="0" smtClean="0">
                <a:solidFill>
                  <a:schemeClr val="accent6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pc="-1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도시형</a:t>
            </a:r>
            <a:r>
              <a:rPr lang="ko-KR" altLang="en-US" spc="-15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pc="-150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</a:rPr>
              <a:t>산</a:t>
            </a:r>
            <a:r>
              <a:rPr lang="ko-KR" altLang="en-US" spc="-15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불</a:t>
            </a:r>
            <a:r>
              <a:rPr lang="ko-KR" altLang="en-US" spc="-1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대응체계 개선방안</a:t>
            </a:r>
            <a:endParaRPr lang="ko-KR" altLang="en-US" spc="-150" dirty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8367762" y="2052618"/>
            <a:ext cx="182565" cy="48790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직사각형 98"/>
          <p:cNvSpPr/>
          <p:nvPr/>
        </p:nvSpPr>
        <p:spPr>
          <a:xfrm>
            <a:off x="8623353" y="2052618"/>
            <a:ext cx="182565" cy="487903"/>
          </a:xfrm>
          <a:prstGeom prst="rect">
            <a:avLst/>
          </a:prstGeom>
          <a:solidFill>
            <a:srgbClr val="FF6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/>
          <p:cNvSpPr/>
          <p:nvPr/>
        </p:nvSpPr>
        <p:spPr>
          <a:xfrm>
            <a:off x="8878944" y="2052618"/>
            <a:ext cx="182565" cy="487903"/>
          </a:xfrm>
          <a:prstGeom prst="rect">
            <a:avLst/>
          </a:prstGeom>
          <a:solidFill>
            <a:srgbClr val="FF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-1" y="0"/>
            <a:ext cx="35877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-1" y="2004994"/>
            <a:ext cx="358775" cy="5355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373005" y="4198995"/>
            <a:ext cx="8770996" cy="2659006"/>
            <a:chOff x="373005" y="4198995"/>
            <a:chExt cx="8770996" cy="2659006"/>
          </a:xfrm>
        </p:grpSpPr>
        <p:grpSp>
          <p:nvGrpSpPr>
            <p:cNvPr id="43" name="그룹 42"/>
            <p:cNvGrpSpPr/>
            <p:nvPr/>
          </p:nvGrpSpPr>
          <p:grpSpPr>
            <a:xfrm>
              <a:off x="373005" y="4198995"/>
              <a:ext cx="8770996" cy="2659006"/>
              <a:chOff x="1712016" y="2151046"/>
              <a:chExt cx="4097956" cy="1242332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3303780" y="2863523"/>
                <a:ext cx="2506192" cy="37410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ko-KR" spc="-150" dirty="0" smtClean="0">
                    <a:solidFill>
                      <a:schemeClr val="bg1"/>
                    </a:solidFill>
                    <a:latin typeface="Arial Black" pitchFamily="34" charset="0"/>
                  </a:rPr>
                  <a:t>2021 </a:t>
                </a:r>
                <a:r>
                  <a:rPr lang="ko-KR" altLang="en-US" spc="-150" dirty="0" smtClean="0">
                    <a:solidFill>
                      <a:schemeClr val="bg1"/>
                    </a:solidFill>
                    <a:latin typeface="Arial Black" pitchFamily="34" charset="0"/>
                  </a:rPr>
                  <a:t>한국위험물학회</a:t>
                </a:r>
                <a:endParaRPr lang="ko-KR" altLang="en-US" b="1" spc="-1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712016" y="2151046"/>
                <a:ext cx="1552413" cy="1242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ko-KR" spc="-150" dirty="0" smtClean="0">
                    <a:solidFill>
                      <a:schemeClr val="bg1">
                        <a:lumMod val="85000"/>
                      </a:schemeClr>
                    </a:solidFill>
                    <a:latin typeface="Arial Black" pitchFamily="34" charset="0"/>
                  </a:rPr>
                  <a:t>KIHD</a:t>
                </a:r>
                <a:endParaRPr lang="ko-KR" altLang="en-US" spc="-150" dirty="0">
                  <a:solidFill>
                    <a:schemeClr val="bg1">
                      <a:lumMod val="85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279437" y="3271598"/>
                <a:ext cx="1530534" cy="1217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ko-KR" altLang="en-US" b="1" spc="-150" dirty="0" smtClean="0">
                    <a:solidFill>
                      <a:schemeClr val="bg1"/>
                    </a:solidFill>
                    <a:latin typeface="Arial Black" pitchFamily="34" charset="0"/>
                  </a:rPr>
                  <a:t>연구자 </a:t>
                </a:r>
                <a:r>
                  <a:rPr lang="en-US" altLang="ko-KR" b="1" spc="-150" dirty="0" smtClean="0">
                    <a:solidFill>
                      <a:schemeClr val="bg1"/>
                    </a:solidFill>
                    <a:latin typeface="Arial Black" pitchFamily="34" charset="0"/>
                  </a:rPr>
                  <a:t>: </a:t>
                </a:r>
                <a:r>
                  <a:rPr lang="ko-KR" altLang="en-US" b="1" spc="-150" dirty="0" smtClean="0">
                    <a:solidFill>
                      <a:schemeClr val="bg1"/>
                    </a:solidFill>
                    <a:latin typeface="Arial Black" pitchFamily="34" charset="0"/>
                  </a:rPr>
                  <a:t>김진근</a:t>
                </a:r>
                <a:r>
                  <a:rPr lang="en-US" altLang="ko-KR" b="1" spc="-150" dirty="0" smtClean="0">
                    <a:solidFill>
                      <a:schemeClr val="bg1"/>
                    </a:solidFill>
                    <a:latin typeface="Arial Black" pitchFamily="34" charset="0"/>
                  </a:rPr>
                  <a:t>, </a:t>
                </a:r>
                <a:r>
                  <a:rPr lang="ko-KR" altLang="en-US" b="1" spc="-150" dirty="0" smtClean="0">
                    <a:solidFill>
                      <a:schemeClr val="bg1"/>
                    </a:solidFill>
                    <a:latin typeface="Arial Black" pitchFamily="34" charset="0"/>
                  </a:rPr>
                  <a:t>설수호</a:t>
                </a:r>
                <a:r>
                  <a:rPr lang="en-US" altLang="ko-KR" b="1" spc="-150" dirty="0" smtClean="0">
                    <a:solidFill>
                      <a:schemeClr val="bg1"/>
                    </a:solidFill>
                    <a:latin typeface="Arial Black" pitchFamily="34" charset="0"/>
                  </a:rPr>
                  <a:t>, </a:t>
                </a:r>
                <a:r>
                  <a:rPr lang="ko-KR" altLang="en-US" b="1" spc="-150" dirty="0" smtClean="0">
                    <a:solidFill>
                      <a:schemeClr val="bg1"/>
                    </a:solidFill>
                    <a:latin typeface="Arial Black" pitchFamily="34" charset="0"/>
                  </a:rPr>
                  <a:t>박찬석</a:t>
                </a:r>
                <a:endParaRPr lang="ko-KR" altLang="en-US" b="1" spc="-1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3729018" y="4560903"/>
              <a:ext cx="3327258" cy="219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ko-KR" spc="-50" dirty="0" smtClean="0">
                  <a:solidFill>
                    <a:schemeClr val="bg1">
                      <a:lumMod val="85000"/>
                    </a:schemeClr>
                  </a:solidFill>
                  <a:latin typeface="Arial Black" pitchFamily="34" charset="0"/>
                </a:rPr>
                <a:t>Korean Institute of Hazardous Materials</a:t>
              </a:r>
              <a:endParaRPr lang="ko-KR" altLang="en-US" spc="-50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endParaRPr>
            </a:p>
          </p:txBody>
        </p:sp>
      </p:grpSp>
      <p:sp>
        <p:nvSpPr>
          <p:cNvPr id="2" name="AutoShape 1" descr="https://kihm.or.kr/resource/global/logo_top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" name="AutoShape 2" descr="https://kihm.or.kr/resource/global/logo_top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27" name="Picture 3" descr="C:\Users\USER\Desktop\logo_to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90" y="28575"/>
            <a:ext cx="2085975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10"/>
          <p:cNvSpPr>
            <a:spLocks noChangeArrowheads="1"/>
          </p:cNvSpPr>
          <p:nvPr/>
        </p:nvSpPr>
        <p:spPr bwMode="auto">
          <a:xfrm>
            <a:off x="539750" y="656692"/>
            <a:ext cx="8394700" cy="6120680"/>
          </a:xfrm>
          <a:prstGeom prst="roundRect">
            <a:avLst>
              <a:gd name="adj" fmla="val 3104"/>
            </a:avLst>
          </a:prstGeom>
          <a:solidFill>
            <a:schemeClr val="bg1"/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8" name="직사각형 27"/>
          <p:cNvSpPr/>
          <p:nvPr/>
        </p:nvSpPr>
        <p:spPr bwMode="auto">
          <a:xfrm>
            <a:off x="788129" y="728700"/>
            <a:ext cx="3387827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ko-KR" altLang="en-US" sz="1600" b="1" dirty="0" err="1" smtClean="0">
                <a:latin typeface="맑은 고딕" pitchFamily="50" charset="-127"/>
                <a:ea typeface="맑은 고딕" pitchFamily="50" charset="-127"/>
              </a:rPr>
              <a:t>수막시설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 err="1" smtClean="0">
                <a:latin typeface="맑은 고딕" pitchFamily="50" charset="-127"/>
                <a:ea typeface="맑은 고딕" pitchFamily="50" charset="-127"/>
              </a:rPr>
              <a:t>타워형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&amp;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배관형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의 설치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AutoShape 29"/>
          <p:cNvSpPr>
            <a:spLocks noChangeArrowheads="1"/>
          </p:cNvSpPr>
          <p:nvPr/>
        </p:nvSpPr>
        <p:spPr bwMode="auto">
          <a:xfrm>
            <a:off x="5364088" y="6702127"/>
            <a:ext cx="3769567" cy="144016"/>
          </a:xfrm>
          <a:prstGeom prst="homePlate">
            <a:avLst>
              <a:gd name="adj" fmla="val 0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※ </a:t>
            </a:r>
            <a:r>
              <a:rPr lang="ko-KR" altLang="en-US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그림출처 </a:t>
            </a:r>
            <a:r>
              <a:rPr lang="en-US" altLang="ko-KR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: </a:t>
            </a:r>
            <a:r>
              <a:rPr lang="ko-KR" altLang="en-US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소방방재신문</a:t>
            </a:r>
            <a:r>
              <a:rPr lang="en-US" altLang="ko-KR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, safe today, </a:t>
            </a:r>
            <a:r>
              <a:rPr lang="ko-KR" altLang="en-US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연합뉴스</a:t>
            </a:r>
            <a:r>
              <a:rPr lang="en-US" altLang="ko-KR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경상일보</a:t>
            </a:r>
            <a:endParaRPr lang="ko-KR" altLang="en-US" sz="1000" dirty="0">
              <a:solidFill>
                <a:srgbClr val="FFFF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26996" y="196807"/>
            <a:ext cx="4621068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서울특별시 도시형 산불대응의 효율화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566349"/>
              </p:ext>
            </p:extLst>
          </p:nvPr>
        </p:nvGraphicFramePr>
        <p:xfrm>
          <a:off x="770871" y="1160749"/>
          <a:ext cx="7581548" cy="2340259"/>
        </p:xfrm>
        <a:graphic>
          <a:graphicData uri="http://schemas.openxmlformats.org/drawingml/2006/table">
            <a:tbl>
              <a:tblPr/>
              <a:tblGrid>
                <a:gridCol w="3801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907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9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1807" marR="61807" marT="17088" marB="17088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/>
                      </a:endParaRPr>
                    </a:p>
                  </a:txBody>
                  <a:tcPr marL="61807" marR="61807" marT="17088" marB="17088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84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타워형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수막설비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1807" marR="61807" marT="17088" marB="17088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배관형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수막설비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1807" marR="61807" marT="17088" marB="17088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1232757"/>
            <a:ext cx="3600400" cy="19802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1241202"/>
            <a:ext cx="3600400" cy="1971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19572" y="3681028"/>
            <a:ext cx="3852428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ko-KR" altLang="en-US" sz="1600" b="1" dirty="0" err="1" smtClean="0">
                <a:latin typeface="맑은 고딕" pitchFamily="50" charset="-127"/>
                <a:ea typeface="맑은 고딕" pitchFamily="50" charset="-127"/>
              </a:rPr>
              <a:t>수막시설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 err="1" smtClean="0">
                <a:latin typeface="맑은 고딕" pitchFamily="50" charset="-127"/>
                <a:ea typeface="맑은 고딕" pitchFamily="50" charset="-127"/>
              </a:rPr>
              <a:t>타워형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&amp;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배관형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의 설치대상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856979"/>
              </p:ext>
            </p:extLst>
          </p:nvPr>
        </p:nvGraphicFramePr>
        <p:xfrm>
          <a:off x="788129" y="4149080"/>
          <a:ext cx="7384272" cy="2492525"/>
        </p:xfrm>
        <a:graphic>
          <a:graphicData uri="http://schemas.openxmlformats.org/drawingml/2006/table">
            <a:tbl>
              <a:tblPr/>
              <a:tblGrid>
                <a:gridCol w="587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5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13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4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37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25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8863"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연 번</a:t>
                      </a:r>
                      <a:endParaRPr lang="ko-KR" altLang="en-US" sz="1000" kern="0" spc="0" dirty="0">
                        <a:solidFill>
                          <a:srgbClr val="0070C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관할소방서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     </a:t>
                      </a:r>
                      <a:r>
                        <a:rPr lang="ko-KR" altLang="en-US" sz="1000" kern="0" spc="0" dirty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접</a:t>
                      </a:r>
                    </a:p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안전센터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산   </a:t>
                      </a:r>
                      <a:r>
                        <a:rPr lang="ko-KR" altLang="en-US" sz="1000" kern="0" spc="0" dirty="0" err="1" smtClean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림</a:t>
                      </a:r>
                      <a:endParaRPr lang="en-US" altLang="ko-KR" sz="1000" kern="0" spc="0" dirty="0" smtClean="0">
                        <a:solidFill>
                          <a:srgbClr val="0070C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000" kern="0" spc="0" dirty="0" err="1" smtClean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주요산</a:t>
                      </a:r>
                      <a:r>
                        <a:rPr lang="en-US" altLang="ko-KR" sz="1000" kern="0" spc="0" dirty="0" smtClean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70C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위  치</a:t>
                      </a:r>
                      <a:endParaRPr lang="ko-KR" altLang="en-US" sz="1000" kern="0" spc="0" dirty="0">
                        <a:solidFill>
                          <a:srgbClr val="0070C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위험등급</a:t>
                      </a:r>
                      <a:endParaRPr lang="ko-KR" altLang="en-US" sz="1000" kern="0" spc="0" dirty="0">
                        <a:solidFill>
                          <a:srgbClr val="0070C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681"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종로소방서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신영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북한산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구기동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230-53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번지 일대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681"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종로소방서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신영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북한산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평창동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562-1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번지 일대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681"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종로소방서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신영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북악산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부암동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95-13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번지 일대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681"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종로소방서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신영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북악산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평창동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260-23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번지 일대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681"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5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도봉소방서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현장대응단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도봉산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방학동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423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번지 일대</a:t>
                      </a: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6" name="_x200447592" descr="DRW0000320c2d9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332" y="4797152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_x200447592" descr="DRW0000320c2d9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332" y="5193196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_x200447592" descr="DRW0000320c2d9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331" y="5553236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_x200447592" descr="DRW0000320c2d9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330" y="5985284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_x200447592" descr="DRW0000320c2d9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014" y="6381328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750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10"/>
          <p:cNvSpPr>
            <a:spLocks noChangeArrowheads="1"/>
          </p:cNvSpPr>
          <p:nvPr/>
        </p:nvSpPr>
        <p:spPr bwMode="auto">
          <a:xfrm>
            <a:off x="719572" y="653455"/>
            <a:ext cx="8394700" cy="6120680"/>
          </a:xfrm>
          <a:prstGeom prst="roundRect">
            <a:avLst>
              <a:gd name="adj" fmla="val 3104"/>
            </a:avLst>
          </a:prstGeom>
          <a:solidFill>
            <a:schemeClr val="bg1"/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26996" y="196807"/>
            <a:ext cx="4621068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서울특별시 도시형 산불대응의 효율화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719572" y="756853"/>
            <a:ext cx="3852428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ko-KR" altLang="en-US" sz="1600" b="1" dirty="0" err="1" smtClean="0">
                <a:latin typeface="맑은 고딕" pitchFamily="50" charset="-127"/>
                <a:ea typeface="맑은 고딕" pitchFamily="50" charset="-127"/>
              </a:rPr>
              <a:t>수막시설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 err="1" smtClean="0">
                <a:latin typeface="맑은 고딕" pitchFamily="50" charset="-127"/>
                <a:ea typeface="맑은 고딕" pitchFamily="50" charset="-127"/>
              </a:rPr>
              <a:t>타워형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&amp;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배관형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의 설치위치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67" y="1181101"/>
            <a:ext cx="4620133" cy="10597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05" y="2332961"/>
            <a:ext cx="4618595" cy="10727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05" y="4618670"/>
            <a:ext cx="4618595" cy="1034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05" y="3517962"/>
            <a:ext cx="4618595" cy="100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20" y="5769261"/>
            <a:ext cx="4713287" cy="9361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159"/>
          <p:cNvSpPr txBox="1">
            <a:spLocks noChangeArrowheads="1"/>
          </p:cNvSpPr>
          <p:nvPr/>
        </p:nvSpPr>
        <p:spPr bwMode="auto">
          <a:xfrm>
            <a:off x="5482766" y="1049685"/>
            <a:ext cx="3603451" cy="45473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■ 도시형 산불대응 효율화</a:t>
            </a:r>
            <a:endParaRPr kumimoji="1" lang="en-US" altLang="ko-KR" sz="1400" dirty="0" smtClean="0">
              <a:solidFill>
                <a:prstClr val="black"/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err="1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수막시설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 설치대상 및 위치</a:t>
            </a:r>
            <a:endParaRPr kumimoji="1" lang="en-US" altLang="ko-KR" sz="110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kern="120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북한산</a:t>
            </a:r>
            <a:r>
              <a:rPr kumimoji="1" lang="en-US" altLang="ko-KR" sz="1050" kern="120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050" kern="120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종로구 구기동 </a:t>
            </a:r>
            <a:r>
              <a:rPr kumimoji="1" lang="en-US" altLang="ko-KR" sz="1050" kern="120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230-53</a:t>
            </a:r>
            <a:r>
              <a:rPr kumimoji="1" lang="ko-KR" altLang="en-US" sz="1050" kern="120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번지 일대</a:t>
            </a:r>
            <a:r>
              <a:rPr kumimoji="1" lang="en-US" altLang="ko-KR" sz="1050" kern="120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-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서쪽 방향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175m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구간으로 가장 인접한 상수도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배관과의 거리는 </a:t>
            </a: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20m 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이내임</a:t>
            </a:r>
            <a:endParaRPr kumimoji="1" lang="en-US" altLang="ko-KR" sz="1050" kern="12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북한산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종로구 평창동 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562-1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번지 일대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-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서쪽 방향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70m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구간으로 가장 인접한 상수도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배관과의 거리는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30m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이내임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북한산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종로구 부암동 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95-13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번지 일대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-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북서방향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130m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구간으로 가장 인접한 상수도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배관과의 거리는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25m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이내임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북한산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종로구 평창동 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260-2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번지 일대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-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서쪽방향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150m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구간으로 가장 인접한 상수도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배관과의 거리는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25m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이내임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도봉산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도봉구 방학동 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423</a:t>
            </a:r>
            <a:r>
              <a:rPr kumimoji="1" lang="ko-KR" altLang="en-US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번지 일대</a:t>
            </a:r>
            <a:r>
              <a:rPr kumimoji="1" lang="en-US" altLang="ko-KR" sz="1050" dirty="0" smtClean="0">
                <a:solidFill>
                  <a:srgbClr val="00B0F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-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북서방향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110m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과 서남방향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90m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총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200m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구간으로 가장 인접한 상수도 배관과의 거리는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30m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이내임 </a:t>
            </a: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endParaRPr kumimoji="1" lang="en-US" altLang="ko-KR" sz="1050" kern="1200" spc="-10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72239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26997" y="196807"/>
            <a:ext cx="4261027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산림</a:t>
            </a:r>
            <a:r>
              <a:rPr lang="en-US" altLang="ko-KR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도시 인접지역 도시형 산불의 개념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5" name="직사각형 44"/>
          <p:cNvSpPr/>
          <p:nvPr/>
        </p:nvSpPr>
        <p:spPr bwMode="auto">
          <a:xfrm>
            <a:off x="711972" y="753465"/>
            <a:ext cx="2762796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/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산림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도시 인접지역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개념도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/>
          <p:cNvSpPr/>
          <p:nvPr/>
        </p:nvSpPr>
        <p:spPr bwMode="auto">
          <a:xfrm>
            <a:off x="4197132" y="729077"/>
            <a:ext cx="3420536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/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산림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도시 인접지역의 유형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(2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가지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930585"/>
              </p:ext>
            </p:extLst>
          </p:nvPr>
        </p:nvGraphicFramePr>
        <p:xfrm>
          <a:off x="719593" y="1210660"/>
          <a:ext cx="3060319" cy="2097047"/>
        </p:xfrm>
        <a:graphic>
          <a:graphicData uri="http://schemas.openxmlformats.org/drawingml/2006/table">
            <a:tbl>
              <a:tblPr/>
              <a:tblGrid>
                <a:gridCol w="432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8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798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00A300"/>
                          </a:solidFill>
                          <a:effectLst/>
                          <a:ea typeface="신명 태고딕"/>
                        </a:rPr>
                        <a:t>산 </a:t>
                      </a:r>
                      <a:r>
                        <a:rPr lang="ko-KR" altLang="en-US" sz="1400" b="0" kern="0" spc="0" dirty="0" err="1">
                          <a:solidFill>
                            <a:srgbClr val="00A300"/>
                          </a:solidFill>
                          <a:effectLst/>
                          <a:ea typeface="신명 태고딕"/>
                        </a:rPr>
                        <a:t>림</a:t>
                      </a:r>
                      <a:endParaRPr lang="ko-KR" altLang="en-US" sz="1400" b="0" kern="0" spc="0" dirty="0">
                        <a:solidFill>
                          <a:srgbClr val="00A300"/>
                        </a:solidFill>
                        <a:effectLst/>
                      </a:endParaRPr>
                    </a:p>
                  </a:txBody>
                  <a:tcPr marL="64130" marR="64130" marT="17730" marB="177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FA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00A300"/>
                          </a:solidFill>
                          <a:effectLst/>
                          <a:ea typeface="신명 태고딕"/>
                        </a:rPr>
                        <a:t>산 </a:t>
                      </a:r>
                      <a:r>
                        <a:rPr lang="ko-KR" altLang="en-US" sz="1400" b="0" kern="0" spc="0" dirty="0" err="1">
                          <a:solidFill>
                            <a:srgbClr val="00A300"/>
                          </a:solidFill>
                          <a:effectLst/>
                          <a:ea typeface="신명 태고딕"/>
                        </a:rPr>
                        <a:t>림</a:t>
                      </a:r>
                      <a:endParaRPr lang="ko-KR" altLang="en-US" sz="1200" b="0" kern="0" spc="0" dirty="0">
                        <a:solidFill>
                          <a:srgbClr val="00A300"/>
                        </a:solidFill>
                        <a:effectLst/>
                      </a:endParaRPr>
                    </a:p>
                  </a:txBody>
                  <a:tcPr marL="64130" marR="64130" marT="17730" marB="177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 smtClean="0">
                          <a:solidFill>
                            <a:srgbClr val="00A300"/>
                          </a:solidFill>
                          <a:effectLst/>
                          <a:ea typeface="신명 태고딕"/>
                        </a:rPr>
                        <a:t>산림</a:t>
                      </a:r>
                      <a:endParaRPr lang="ko-KR" altLang="en-US" sz="1400" b="0" kern="0" spc="0" dirty="0">
                        <a:solidFill>
                          <a:srgbClr val="00A300"/>
                        </a:solidFill>
                        <a:effectLst/>
                      </a:endParaRPr>
                    </a:p>
                  </a:txBody>
                  <a:tcPr marL="64130" marR="64130" marT="17730" marB="177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F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6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신명 태고딕"/>
                        </a:rPr>
                        <a:t>산림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신명 태고딕"/>
                        </a:rPr>
                        <a:t>-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latin typeface="신명 태고딕"/>
                        </a:rPr>
                        <a:t>­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신명 태고딕"/>
                        </a:rPr>
                        <a:t>도시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신명 태고딕"/>
                        </a:rPr>
                        <a:t>인접지역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신명 태고딕"/>
                        </a:rPr>
                        <a:t>(WUI)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130" marR="64130" marT="17730" marB="17730" anchor="ctr">
                    <a:lnL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AE2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1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HY신명조"/>
                      </a:endParaRPr>
                    </a:p>
                  </a:txBody>
                  <a:tcPr marL="64130" marR="64130" marT="17730" marB="17730" anchor="ctr">
                    <a:lnL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ECBB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AE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7F7F7F"/>
                          </a:solidFill>
                          <a:effectLst/>
                          <a:ea typeface="신명 태고딕"/>
                        </a:rPr>
                        <a:t>서울특별시 도시지역</a:t>
                      </a:r>
                      <a:endParaRPr lang="ko-KR" altLang="en-US" sz="1200" kern="0" spc="0" dirty="0">
                        <a:solidFill>
                          <a:srgbClr val="7F7F7F"/>
                        </a:solidFill>
                        <a:effectLst/>
                      </a:endParaRPr>
                    </a:p>
                  </a:txBody>
                  <a:tcPr marL="64130" marR="64130" marT="17730" marB="17730" anchor="ctr">
                    <a:lnL w="3556" cap="flat" cmpd="sng" algn="ctr">
                      <a:solidFill>
                        <a:srgbClr val="ECBB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ECBB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ECBB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ECBB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DCC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HY신명조"/>
                      </a:endParaRPr>
                    </a:p>
                  </a:txBody>
                  <a:tcPr marL="64130" marR="64130" marT="17730" marB="17730" anchor="ctr">
                    <a:lnL w="3556" cap="flat" cmpd="sng" algn="ctr">
                      <a:solidFill>
                        <a:srgbClr val="ECBB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AE2B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6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신명 태고딕"/>
                        </a:rPr>
                        <a:t>산림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latin typeface="신명 태고딕"/>
                        </a:rPr>
                        <a:t>­-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신명 태고딕"/>
                        </a:rPr>
                        <a:t>도시 인접지역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신명 태고딕"/>
                        </a:rPr>
                        <a:t>(WUI)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130" marR="64130" marT="17730" marB="17730" anchor="ctr">
                    <a:lnL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AE2B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00A300"/>
                          </a:solidFill>
                          <a:effectLst/>
                          <a:ea typeface="신명 태고딕"/>
                        </a:rPr>
                        <a:t>산 </a:t>
                      </a:r>
                      <a:r>
                        <a:rPr lang="ko-KR" altLang="en-US" sz="1400" b="0" kern="0" spc="0" dirty="0" err="1">
                          <a:solidFill>
                            <a:srgbClr val="00A300"/>
                          </a:solidFill>
                          <a:effectLst/>
                          <a:ea typeface="신명 태고딕"/>
                        </a:rPr>
                        <a:t>림</a:t>
                      </a:r>
                      <a:endParaRPr lang="ko-KR" altLang="en-US" sz="1200" b="0" kern="0" spc="0" dirty="0">
                        <a:solidFill>
                          <a:srgbClr val="00A300"/>
                        </a:solidFill>
                        <a:effectLst/>
                      </a:endParaRPr>
                    </a:p>
                  </a:txBody>
                  <a:tcPr marL="64130" marR="64130" marT="17730" marB="1773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E9AE2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FA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547251"/>
              </p:ext>
            </p:extLst>
          </p:nvPr>
        </p:nvGraphicFramePr>
        <p:xfrm>
          <a:off x="4211960" y="1196752"/>
          <a:ext cx="4536504" cy="2095746"/>
        </p:xfrm>
        <a:graphic>
          <a:graphicData uri="http://schemas.openxmlformats.org/drawingml/2006/table">
            <a:tbl>
              <a:tblPr/>
              <a:tblGrid>
                <a:gridCol w="2268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8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1609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6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en-US" altLang="ko-KR" sz="800" kern="0" spc="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i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혼재하는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산림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-­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도시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인접지역 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(intermix</a:t>
                      </a:r>
                      <a:r>
                        <a:rPr lang="en-US" altLang="ko-KR" sz="800" kern="0" spc="0" baseline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WUI)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(ii)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접한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산림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-­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도시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인접지역 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(Interface</a:t>
                      </a:r>
                      <a:r>
                        <a:rPr lang="en-US" altLang="ko-KR" sz="800" kern="0" spc="0" baseline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WUI)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0" name="_x229180960" descr="EMB00004ba0328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448" y="1304764"/>
            <a:ext cx="2052228" cy="16026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_x227492632" descr="EMB00004ba0328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220" y="1299436"/>
            <a:ext cx="2124236" cy="1619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직사각형 45"/>
          <p:cNvSpPr/>
          <p:nvPr/>
        </p:nvSpPr>
        <p:spPr bwMode="auto">
          <a:xfrm>
            <a:off x="703060" y="3562414"/>
            <a:ext cx="2572796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/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도시형 산불재난</a:t>
            </a:r>
            <a:r>
              <a:rPr lang="en-US" altLang="ko-KR" sz="16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해외사례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60" y="4041069"/>
            <a:ext cx="2665568" cy="1046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4" name="_x227491752" descr="EMB00004ba0329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074" y="5265203"/>
            <a:ext cx="2684179" cy="10081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직사각형 51"/>
          <p:cNvSpPr/>
          <p:nvPr/>
        </p:nvSpPr>
        <p:spPr bwMode="auto">
          <a:xfrm>
            <a:off x="703060" y="6395743"/>
            <a:ext cx="2665568" cy="216024"/>
          </a:xfrm>
          <a:prstGeom prst="rect">
            <a:avLst/>
          </a:prstGeom>
          <a:solidFill>
            <a:schemeClr val="accent6">
              <a:alpha val="50000"/>
            </a:schemeClr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00" dirty="0" err="1" smtClean="0">
                <a:latin typeface="맑은 고딕" pitchFamily="50" charset="-127"/>
                <a:ea typeface="맑은 고딕" pitchFamily="50" charset="-127"/>
              </a:rPr>
              <a:t>시더</a:t>
            </a:r>
            <a:r>
              <a:rPr kumimoji="1" lang="ko-KR" altLang="en-US" sz="1000" dirty="0" smtClean="0">
                <a:latin typeface="맑은 고딕" pitchFamily="50" charset="-127"/>
                <a:ea typeface="맑은 고딕" pitchFamily="50" charset="-127"/>
              </a:rPr>
              <a:t> 도시형 산불</a:t>
            </a:r>
            <a:r>
              <a:rPr kumimoji="1" lang="en-US" altLang="ko-KR" sz="10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1" lang="ko-KR" altLang="en-US" sz="1000" dirty="0" smtClean="0">
                <a:latin typeface="맑은 고딕" pitchFamily="50" charset="-127"/>
                <a:ea typeface="맑은 고딕" pitchFamily="50" charset="-127"/>
              </a:rPr>
              <a:t>미국 </a:t>
            </a:r>
            <a:r>
              <a:rPr kumimoji="1" lang="ko-KR" altLang="en-US" sz="1000" dirty="0" err="1" smtClean="0">
                <a:latin typeface="맑은 고딕" pitchFamily="50" charset="-127"/>
                <a:ea typeface="맑은 고딕" pitchFamily="50" charset="-127"/>
              </a:rPr>
              <a:t>샌디에고</a:t>
            </a:r>
            <a:r>
              <a:rPr kumimoji="1" lang="en-US" altLang="ko-KR" sz="1000" dirty="0" smtClean="0">
                <a:latin typeface="맑은 고딕" pitchFamily="50" charset="-127"/>
                <a:ea typeface="맑은 고딕" pitchFamily="50" charset="-127"/>
              </a:rPr>
              <a:t>, 2003)</a:t>
            </a:r>
          </a:p>
        </p:txBody>
      </p:sp>
      <p:sp>
        <p:nvSpPr>
          <p:cNvPr id="53" name="직사각형 52"/>
          <p:cNvSpPr/>
          <p:nvPr/>
        </p:nvSpPr>
        <p:spPr bwMode="auto">
          <a:xfrm>
            <a:off x="3493380" y="6387117"/>
            <a:ext cx="2665568" cy="216024"/>
          </a:xfrm>
          <a:prstGeom prst="rect">
            <a:avLst/>
          </a:prstGeom>
          <a:solidFill>
            <a:schemeClr val="accent6">
              <a:alpha val="50000"/>
            </a:schemeClr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00" dirty="0" smtClean="0">
                <a:latin typeface="맑은 고딕" pitchFamily="50" charset="-127"/>
                <a:ea typeface="맑은 고딕" pitchFamily="50" charset="-127"/>
              </a:rPr>
              <a:t>포트 </a:t>
            </a:r>
            <a:r>
              <a:rPr kumimoji="1" lang="ko-KR" altLang="en-US" sz="1000" dirty="0" err="1" smtClean="0">
                <a:latin typeface="맑은 고딕" pitchFamily="50" charset="-127"/>
                <a:ea typeface="맑은 고딕" pitchFamily="50" charset="-127"/>
              </a:rPr>
              <a:t>맥머리</a:t>
            </a:r>
            <a:r>
              <a:rPr kumimoji="1" lang="ko-KR" altLang="en-US" sz="1000" dirty="0" smtClean="0">
                <a:latin typeface="맑은 고딕" pitchFamily="50" charset="-127"/>
                <a:ea typeface="맑은 고딕" pitchFamily="50" charset="-127"/>
              </a:rPr>
              <a:t> 市</a:t>
            </a:r>
            <a:r>
              <a:rPr kumimoji="1" lang="en-US" altLang="ko-KR" sz="10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1" lang="ko-KR" altLang="en-US" sz="1000" dirty="0" smtClean="0">
                <a:latin typeface="맑은 고딕" pitchFamily="50" charset="-127"/>
                <a:ea typeface="맑은 고딕" pitchFamily="50" charset="-127"/>
              </a:rPr>
              <a:t>도시형 산불</a:t>
            </a:r>
            <a:r>
              <a:rPr kumimoji="1" lang="en-US" altLang="ko-KR" sz="10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1" lang="ko-KR" altLang="en-US" sz="1000" dirty="0" smtClean="0">
                <a:latin typeface="맑은 고딕" pitchFamily="50" charset="-127"/>
                <a:ea typeface="맑은 고딕" pitchFamily="50" charset="-127"/>
              </a:rPr>
              <a:t>캐나다</a:t>
            </a:r>
            <a:r>
              <a:rPr kumimoji="1" lang="en-US" altLang="ko-KR" sz="1000" dirty="0" smtClean="0">
                <a:latin typeface="맑은 고딕" pitchFamily="50" charset="-127"/>
                <a:ea typeface="맑은 고딕" pitchFamily="50" charset="-127"/>
              </a:rPr>
              <a:t>, 2016)</a:t>
            </a: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6" name="_x240862536" descr="EMB00004ba032e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380" y="4041070"/>
            <a:ext cx="2684180" cy="1046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884" y="5265203"/>
            <a:ext cx="2665568" cy="10081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직사각형 56"/>
          <p:cNvSpPr/>
          <p:nvPr/>
        </p:nvSpPr>
        <p:spPr bwMode="auto">
          <a:xfrm>
            <a:off x="6264188" y="6395743"/>
            <a:ext cx="2665568" cy="216024"/>
          </a:xfrm>
          <a:prstGeom prst="rect">
            <a:avLst/>
          </a:prstGeom>
          <a:solidFill>
            <a:schemeClr val="accent6">
              <a:alpha val="50000"/>
            </a:schemeClr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000" dirty="0" smtClean="0">
                <a:latin typeface="맑은 고딕" pitchFamily="50" charset="-127"/>
                <a:ea typeface="맑은 고딕" pitchFamily="50" charset="-127"/>
              </a:rPr>
              <a:t>아테네 市 도시형 산불</a:t>
            </a:r>
            <a:r>
              <a:rPr kumimoji="1" lang="en-US" altLang="ko-KR" sz="10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1" lang="ko-KR" altLang="en-US" sz="1000" dirty="0" smtClean="0">
                <a:latin typeface="맑은 고딕" pitchFamily="50" charset="-127"/>
                <a:ea typeface="맑은 고딕" pitchFamily="50" charset="-127"/>
              </a:rPr>
              <a:t>그리스</a:t>
            </a:r>
            <a:r>
              <a:rPr kumimoji="1" lang="en-US" altLang="ko-KR" sz="1000" dirty="0" smtClean="0">
                <a:latin typeface="맑은 고딕" pitchFamily="50" charset="-127"/>
                <a:ea typeface="맑은 고딕" pitchFamily="50" charset="-127"/>
              </a:rPr>
              <a:t>, 2018)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884" y="4041070"/>
            <a:ext cx="2674965" cy="10467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AutoShape 29"/>
          <p:cNvSpPr>
            <a:spLocks noChangeArrowheads="1"/>
          </p:cNvSpPr>
          <p:nvPr/>
        </p:nvSpPr>
        <p:spPr bwMode="auto">
          <a:xfrm>
            <a:off x="935596" y="6702127"/>
            <a:ext cx="8198059" cy="144016"/>
          </a:xfrm>
          <a:prstGeom prst="homePlate">
            <a:avLst>
              <a:gd name="adj" fmla="val 0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※ </a:t>
            </a:r>
            <a:r>
              <a:rPr lang="ko-KR" altLang="en-US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그림출처 </a:t>
            </a:r>
            <a:r>
              <a:rPr lang="en-US" altLang="ko-KR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: Union-Tribune, News 1, The 2010 WUI of the Conterminous United States, Google Maps upload by Dominik </a:t>
            </a:r>
            <a:r>
              <a:rPr lang="en-US" altLang="ko-KR" sz="1000" dirty="0" err="1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Kaim</a:t>
            </a:r>
            <a:endParaRPr lang="ko-KR" altLang="en-US" sz="1000" dirty="0">
              <a:solidFill>
                <a:srgbClr val="FFFF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22" y="5265203"/>
            <a:ext cx="2667706" cy="10081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67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26997" y="196807"/>
            <a:ext cx="2244803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도시형 산불의 유형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898469"/>
              </p:ext>
            </p:extLst>
          </p:nvPr>
        </p:nvGraphicFramePr>
        <p:xfrm>
          <a:off x="735383" y="1065428"/>
          <a:ext cx="7905068" cy="2367698"/>
        </p:xfrm>
        <a:graphic>
          <a:graphicData uri="http://schemas.openxmlformats.org/drawingml/2006/table">
            <a:tbl>
              <a:tblPr/>
              <a:tblGrid>
                <a:gridCol w="1976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6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6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6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945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418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①</a:t>
                      </a:r>
                      <a:r>
                        <a:rPr lang="ko-KR" altLang="en-US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kern="0" spc="-1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산림</a:t>
                      </a:r>
                      <a:r>
                        <a:rPr lang="en-US" altLang="ko-KR" sz="1000" b="0" kern="0" spc="-1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­</a:t>
                      </a:r>
                      <a:r>
                        <a:rPr lang="ko-KR" altLang="en-US" sz="1000" b="0" kern="0" spc="-1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인접지역의 도시지역공동체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② </a:t>
                      </a:r>
                      <a:r>
                        <a:rPr lang="ko-KR" altLang="en-US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산림산불진행</a:t>
                      </a:r>
                      <a:r>
                        <a:rPr lang="en-US" altLang="ko-KR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지표화→수간화</a:t>
                      </a:r>
                      <a:r>
                        <a:rPr lang="en-US" altLang="ko-KR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③ 수간화 진행과 바람의 영향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④ 산불의 발달</a:t>
                      </a:r>
                      <a:r>
                        <a:rPr lang="en-US" altLang="ko-KR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수간화 → 수관화</a:t>
                      </a:r>
                      <a:r>
                        <a:rPr lang="en-US" altLang="ko-KR" sz="1000" b="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45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443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⑤ 수관화의 확대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⑥ </a:t>
                      </a:r>
                      <a:r>
                        <a:rPr lang="ko-KR" altLang="en-US" sz="1000" kern="0" spc="-13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바람의 도시지역 방향으로 진행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⑦ </a:t>
                      </a:r>
                      <a:r>
                        <a:rPr lang="ko-KR" altLang="en-US" sz="1000" kern="0" spc="-1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도시지역 방향으로 산불의 확대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⑧ 산불의 도시지역의 위협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272" name="_x283461008" descr="EMB000053d025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78" y="1152657"/>
            <a:ext cx="1853158" cy="848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_x283461168" descr="EMB000053d0252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678" y="1152657"/>
            <a:ext cx="1828775" cy="848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_x283464688" descr="EMB000053d025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924" y="1152657"/>
            <a:ext cx="1838300" cy="848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_x283462528" descr="EMB000053d025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028" y="1152657"/>
            <a:ext cx="1858916" cy="848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_x283469648" descr="EMB000053d0252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78" y="2317002"/>
            <a:ext cx="1853157" cy="875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_x283471168" descr="EMB000053d0252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59" y="2317002"/>
            <a:ext cx="1813394" cy="875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_x283472448" descr="EMB000053d0252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499" y="2317002"/>
            <a:ext cx="1787978" cy="875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_x283470928" descr="EMB000053d0252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534" y="2317002"/>
            <a:ext cx="1824410" cy="875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직사각형 44"/>
          <p:cNvSpPr/>
          <p:nvPr/>
        </p:nvSpPr>
        <p:spPr bwMode="auto">
          <a:xfrm>
            <a:off x="727212" y="627521"/>
            <a:ext cx="5104928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①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산림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도시 인접지역 도시형 산불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 smtClean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산림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⇒ </a:t>
            </a:r>
            <a:r>
              <a:rPr lang="ko-KR" altLang="en-US" sz="16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도시지역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864512"/>
              </p:ext>
            </p:extLst>
          </p:nvPr>
        </p:nvGraphicFramePr>
        <p:xfrm>
          <a:off x="737879" y="4063215"/>
          <a:ext cx="7866571" cy="2460702"/>
        </p:xfrm>
        <a:graphic>
          <a:graphicData uri="http://schemas.openxmlformats.org/drawingml/2006/table">
            <a:tbl>
              <a:tblPr/>
              <a:tblGrid>
                <a:gridCol w="1966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6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6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66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416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28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① 도시지역→강풍으로 인한 비화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② 고온 건조한 산림연료에 착화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③ 산불의 발달</a:t>
                      </a:r>
                      <a:r>
                        <a:rPr lang="en-US" altLang="ko-KR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수간화 → 수관화</a:t>
                      </a:r>
                      <a:r>
                        <a:rPr lang="en-US" altLang="ko-KR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④ 강풍으로 인한 수관화의 확대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16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54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⑤ 산림방향 비화의 확대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⑥ 산림방향 산불 진행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⑦ 산림방향으로의 산불의 확대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⑧</a:t>
                      </a:r>
                      <a:r>
                        <a:rPr lang="ko-KR" altLang="en-US" sz="1000" kern="0" spc="-13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대형산불의 인근 도시지역 위협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280" name="_x235221856" descr="EMB000057a8bc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78" y="4140268"/>
            <a:ext cx="1853158" cy="900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9" name="_x235214896" descr="EMB000057a8bc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678" y="4143319"/>
            <a:ext cx="1828775" cy="8970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_x235215296" descr="EMB000057a8bc1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924" y="4141707"/>
            <a:ext cx="1800200" cy="900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_x235216016" descr="EMB000057a8bc16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533" y="4141707"/>
            <a:ext cx="1748805" cy="900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_x234888536" descr="EMB000057a8bc17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82" y="5368342"/>
            <a:ext cx="1853157" cy="900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_x234887896" descr="EMB000057a8bc1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678" y="5372842"/>
            <a:ext cx="1739916" cy="8810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_x234890056" descr="EMB000057a8bc19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988" y="5371044"/>
            <a:ext cx="1750884" cy="900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_x234889656" descr="EMB000057a8bc1a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534" y="5371044"/>
            <a:ext cx="1748805" cy="900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직사각형 54"/>
          <p:cNvSpPr/>
          <p:nvPr/>
        </p:nvSpPr>
        <p:spPr bwMode="auto">
          <a:xfrm>
            <a:off x="727211" y="3622146"/>
            <a:ext cx="6293061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②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산림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도시 인접지역 도시형 산불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도시지역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⇒ </a:t>
            </a:r>
            <a:r>
              <a:rPr lang="ko-KR" altLang="en-US" sz="1600" b="1" dirty="0" smtClean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산림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⇒ </a:t>
            </a:r>
            <a:r>
              <a:rPr lang="ko-KR" altLang="en-US" sz="16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도시지역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AutoShape 29"/>
          <p:cNvSpPr>
            <a:spLocks noChangeArrowheads="1"/>
          </p:cNvSpPr>
          <p:nvPr/>
        </p:nvSpPr>
        <p:spPr bwMode="auto">
          <a:xfrm>
            <a:off x="4626454" y="6702127"/>
            <a:ext cx="4507202" cy="144016"/>
          </a:xfrm>
          <a:prstGeom prst="homePlate">
            <a:avLst>
              <a:gd name="adj" fmla="val 0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※ </a:t>
            </a:r>
            <a:r>
              <a:rPr lang="ko-KR" altLang="en-US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그림출처 </a:t>
            </a:r>
            <a:r>
              <a:rPr lang="en-US" altLang="ko-KR" sz="1000" dirty="0" smtClean="0">
                <a:solidFill>
                  <a:srgbClr val="FFFF00"/>
                </a:solidFill>
                <a:latin typeface="HY울릉도M" pitchFamily="18" charset="-127"/>
                <a:ea typeface="HY울릉도M" pitchFamily="18" charset="-127"/>
              </a:rPr>
              <a:t>: YouTube, Wildland Urban Interface Simulation captured</a:t>
            </a:r>
            <a:endParaRPr lang="ko-KR" altLang="en-US" sz="1000" dirty="0">
              <a:solidFill>
                <a:srgbClr val="FFFF00"/>
              </a:solidFill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820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26997" y="196807"/>
            <a:ext cx="2244803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도시형 산불의 사례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7" name="_x283445568" descr="EMB000053d024f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5" y="1069690"/>
            <a:ext cx="3384376" cy="2519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9" name="_x283447088" descr="EMB000053d024f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4" y="4041068"/>
            <a:ext cx="3384377" cy="2519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087705"/>
              </p:ext>
            </p:extLst>
          </p:nvPr>
        </p:nvGraphicFramePr>
        <p:xfrm>
          <a:off x="4368738" y="1145890"/>
          <a:ext cx="4568499" cy="5433245"/>
        </p:xfrm>
        <a:graphic>
          <a:graphicData uri="http://schemas.openxmlformats.org/drawingml/2006/table">
            <a:tbl>
              <a:tblPr/>
              <a:tblGrid>
                <a:gridCol w="707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4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489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구  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분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강원도 고성</a:t>
                      </a:r>
                      <a:r>
                        <a:rPr lang="en-US" altLang="ko-KR" sz="900" kern="0" spc="0" dirty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­</a:t>
                      </a:r>
                      <a:r>
                        <a:rPr lang="ko-KR" altLang="en-US" sz="900" kern="0" spc="0" dirty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속초 도시형 산불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chemeClr val="tx1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「</a:t>
                      </a:r>
                      <a:r>
                        <a:rPr lang="ko-KR" altLang="en-US" sz="900" kern="0" spc="0" dirty="0">
                          <a:solidFill>
                            <a:srgbClr val="00B05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산림</a:t>
                      </a:r>
                      <a:r>
                        <a:rPr lang="ko-KR" altLang="en-US" sz="900" kern="0" spc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→ 도시지역 </a:t>
                      </a:r>
                      <a:r>
                        <a:rPr lang="ko-KR" altLang="en-US" sz="900" kern="0" spc="0" dirty="0">
                          <a:solidFill>
                            <a:schemeClr val="tx1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방향으로」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70C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은평구 견본주택 도시형 산불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chemeClr val="tx1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「</a:t>
                      </a:r>
                      <a:r>
                        <a:rPr lang="ko-KR" altLang="en-US" sz="900" kern="0" spc="0" dirty="0">
                          <a:solidFill>
                            <a:srgbClr val="FF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도시지역 → </a:t>
                      </a:r>
                      <a:r>
                        <a:rPr lang="ko-KR" altLang="en-US" sz="900" kern="0" spc="0" dirty="0">
                          <a:solidFill>
                            <a:srgbClr val="00B05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산림</a:t>
                      </a:r>
                      <a:r>
                        <a:rPr lang="ko-KR" altLang="en-US" sz="900" kern="0" spc="0" dirty="0">
                          <a:solidFill>
                            <a:schemeClr val="tx1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방향으로」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302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8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발화일시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진화시간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anose="02030600000101010101" pitchFamily="18" charset="-127"/>
                      </a:endParaRP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2019. 4. 4.(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19:17 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(12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58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분소요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2019. 3.13.(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17:14 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41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분소요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31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피해장소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강원도 고성군 및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속초시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일원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은평구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진흥로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325 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북한산 인근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개소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발화원인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특고압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전선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아크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불티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추정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대조동 견본주택 목조 건축재료 비화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2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산림피해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1,227ha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2.4ha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8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인명피해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사망</a:t>
                      </a:r>
                      <a:r>
                        <a:rPr lang="en-US" altLang="ko-KR" sz="9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이재민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1,132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주민대피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43,00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여 명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없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음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540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공통점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산림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­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도시 인접지역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(WUI)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도시형 산불</a:t>
                      </a:r>
                    </a:p>
                    <a:p>
                      <a:pPr marL="0" marR="0" indent="0" algn="just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순간초속 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20m/s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이상의 건조한 강풍</a:t>
                      </a:r>
                    </a:p>
                    <a:p>
                      <a:pPr marL="0" marR="0" indent="0" algn="just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서풍의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영향으로 발화지점 동쪽으로 화재 진행</a:t>
                      </a:r>
                    </a:p>
                    <a:p>
                      <a:pPr marL="0" marR="0" indent="0" algn="just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비화에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따른 동시다발적인 화재 발생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155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특</a:t>
                      </a: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 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anose="02030600000101010101" pitchFamily="18" charset="-127"/>
                        </a:rPr>
                        <a:t>징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비화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수간화를 동반한 급격한 </a:t>
                      </a:r>
                      <a:endParaRPr lang="en-US" altLang="ko-KR" sz="8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산불 확대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도시형 산불 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 </a:t>
                      </a:r>
                      <a:r>
                        <a:rPr lang="ko-KR" altLang="en-US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산림을 넘어 도시지역</a:t>
                      </a:r>
                      <a:endParaRPr lang="en-US" altLang="ko-KR" sz="800" kern="0" spc="-5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주요시설 피해와 </a:t>
                      </a:r>
                      <a:r>
                        <a:rPr lang="en-US" altLang="ko-KR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의료</a:t>
                      </a:r>
                      <a:r>
                        <a:rPr lang="en-US" altLang="ko-KR" sz="8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숙박시설 </a:t>
                      </a:r>
                      <a:r>
                        <a:rPr lang="ko-KR" altLang="en-US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</a:t>
                      </a:r>
                      <a:endParaRPr lang="en-US" altLang="ko-KR" sz="800" kern="0" spc="-5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많은 </a:t>
                      </a:r>
                      <a:r>
                        <a:rPr lang="ko-KR" altLang="en-US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주민 대피</a:t>
                      </a:r>
                      <a:endParaRPr lang="ko-KR" altLang="en-US" sz="800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en-US" altLang="ko-KR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800" kern="0" spc="-6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주요시설 연소 저지선 구축 </a:t>
                      </a:r>
                      <a:r>
                        <a:rPr lang="ko-KR" altLang="en-US" sz="800" kern="0" spc="-6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 방어적 </a:t>
                      </a:r>
                      <a:endParaRPr lang="en-US" altLang="ko-KR" sz="800" kern="0" spc="-6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6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800" kern="0" spc="-6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화재 </a:t>
                      </a:r>
                      <a:r>
                        <a:rPr lang="ko-KR" altLang="en-US" sz="800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진압전술 </a:t>
                      </a: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실시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도시지역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화재 비화로 산림지역 다수 </a:t>
                      </a:r>
                      <a:endParaRPr lang="en-US" altLang="ko-KR" sz="8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장소에 피해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동시다발적 산불로 확산</a:t>
                      </a: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다량의 비화로 인해 산불확산의 연속성이 </a:t>
                      </a:r>
                      <a:endParaRPr lang="en-US" altLang="ko-KR" sz="8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없어 상황예측이 어려웠음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· </a:t>
                      </a:r>
                      <a:r>
                        <a:rPr lang="ko-KR" altLang="en-US" sz="800" kern="0" spc="-2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산불 </a:t>
                      </a:r>
                      <a:r>
                        <a:rPr lang="ko-KR" altLang="en-US" sz="800" kern="0" spc="-2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확산 방지를 위한 공격적 </a:t>
                      </a:r>
                      <a:r>
                        <a:rPr lang="ko-KR" altLang="en-US" sz="800" kern="0" spc="-2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화재진압</a:t>
                      </a:r>
                      <a:endParaRPr lang="en-US" altLang="ko-KR" sz="800" kern="0" spc="-2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2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kern="0" spc="-2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전술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실시</a:t>
                      </a:r>
                    </a:p>
                  </a:txBody>
                  <a:tcPr marL="39159" marR="39159" marT="10826" marB="10826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9222" name="_x283454288" descr="EMB000053d024f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209" y="1581175"/>
            <a:ext cx="1620180" cy="1206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_x283453088" descr="EMB000053d024f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855" y="1575631"/>
            <a:ext cx="1620179" cy="1206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직사각형 42"/>
          <p:cNvSpPr/>
          <p:nvPr/>
        </p:nvSpPr>
        <p:spPr bwMode="auto">
          <a:xfrm>
            <a:off x="641487" y="728700"/>
            <a:ext cx="3390454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강원도 동해안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고성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속초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도시형 산불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/>
          <p:cNvSpPr/>
          <p:nvPr/>
        </p:nvSpPr>
        <p:spPr bwMode="auto">
          <a:xfrm>
            <a:off x="641487" y="3710084"/>
            <a:ext cx="3390454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서울 은평 견본주택 화재 ⇒ 산불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/>
          <p:cNvSpPr/>
          <p:nvPr/>
        </p:nvSpPr>
        <p:spPr bwMode="auto">
          <a:xfrm>
            <a:off x="4601530" y="704925"/>
            <a:ext cx="3924436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유형별 도시형 산불 사례 개요 비교분석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853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10"/>
          <p:cNvSpPr>
            <a:spLocks noChangeArrowheads="1"/>
          </p:cNvSpPr>
          <p:nvPr/>
        </p:nvSpPr>
        <p:spPr bwMode="auto">
          <a:xfrm>
            <a:off x="359532" y="692696"/>
            <a:ext cx="8712968" cy="6120680"/>
          </a:xfrm>
          <a:prstGeom prst="roundRect">
            <a:avLst>
              <a:gd name="adj" fmla="val 3104"/>
            </a:avLst>
          </a:prstGeom>
          <a:solidFill>
            <a:schemeClr val="bg1"/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26" name="Text Box 159"/>
          <p:cNvSpPr txBox="1">
            <a:spLocks noChangeArrowheads="1"/>
          </p:cNvSpPr>
          <p:nvPr/>
        </p:nvSpPr>
        <p:spPr bwMode="auto">
          <a:xfrm>
            <a:off x="6579973" y="1692917"/>
            <a:ext cx="2564028" cy="54307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■ 위험성 평가</a:t>
            </a:r>
            <a:endParaRPr kumimoji="1" lang="en-US" altLang="ko-KR" sz="9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연료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산림연료 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+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도시연료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서울시 산림면적 </a:t>
            </a: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15,486ha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산림면적 중 침엽수림 면적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17.71%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□ 기온</a:t>
            </a:r>
            <a:r>
              <a:rPr kumimoji="1" lang="en-US" altLang="ko-KR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ko-KR" altLang="en-US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강수량</a:t>
            </a:r>
            <a:r>
              <a:rPr kumimoji="1" lang="en-US" altLang="ko-KR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ko-KR" altLang="en-US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상대습도</a:t>
            </a:r>
            <a:r>
              <a:rPr kumimoji="1" lang="en-US" altLang="ko-KR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ko-KR" altLang="en-US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풍속 및 풍향</a:t>
            </a:r>
            <a:endParaRPr kumimoji="1" lang="en-US" altLang="ko-KR" sz="105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★ 기후온난화 </a:t>
            </a:r>
            <a:r>
              <a:rPr kumimoji="1" lang="ko-KR" altLang="en-US" sz="1050" dirty="0" err="1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뚜렷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: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최근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100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kumimoji="1" lang="ko-KR" altLang="en-US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동안 연평균 기온 </a:t>
            </a:r>
            <a:r>
              <a:rPr kumimoji="1" lang="en-US" altLang="ko-KR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2.6</a:t>
            </a:r>
            <a:r>
              <a:rPr lang="ko-KR" altLang="en-US" sz="105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℃ 증가</a:t>
            </a:r>
            <a:endParaRPr lang="ko-KR" altLang="en-US" sz="1050" dirty="0">
              <a:solidFill>
                <a:schemeClr val="bg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★ 강수량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여름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&gt;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가을 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&gt;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봄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&gt;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겨울</a:t>
            </a:r>
            <a:endParaRPr kumimoji="1" lang="en-US" altLang="ko-KR" sz="1050" kern="1200" spc="-10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봄철 상대습도 가장 낮음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월 평균 풍속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3.5m/s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의 서풍으로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로 가장 세고 건조한 바람임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지형</a:t>
            </a:r>
            <a:endParaRPr kumimoji="1" lang="en-US" altLang="ko-KR" sz="105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★ 서울의 지형은 동북부가 높고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서남부는 구릉지와 평야로 연결됨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종합평가</a:t>
            </a:r>
            <a:endParaRPr kumimoji="1" lang="en-US" altLang="ko-KR" sz="105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★ 매년 산림 임목 </a:t>
            </a:r>
            <a:r>
              <a:rPr kumimoji="1" lang="ko-KR" altLang="en-US" sz="1050" dirty="0" err="1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축적량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증가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+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도시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연료의 폭발적 증가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+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기온상승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+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이상기온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봄철 가뭄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및 </a:t>
            </a:r>
            <a:r>
              <a:rPr kumimoji="1" lang="ko-KR" altLang="en-US" sz="1050" dirty="0" err="1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강한서풍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등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kumimoji="1" lang="ko-KR" altLang="en-US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으로</a:t>
            </a: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ko-KR" altLang="en-US" sz="105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산림 자체의 위험성 요인의 양적</a:t>
            </a:r>
            <a:endParaRPr kumimoji="1" lang="en-US" altLang="ko-KR" sz="1050" spc="-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kumimoji="1" lang="ko-KR" altLang="en-US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증대와 도시지역 위험요인의 </a:t>
            </a:r>
            <a:r>
              <a:rPr kumimoji="1" lang="ko-KR" altLang="en-US" sz="1050" spc="-100" dirty="0" err="1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질적심화</a:t>
            </a:r>
            <a:endParaRPr kumimoji="1" lang="en-US" altLang="ko-KR" sz="1050" spc="-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kumimoji="1" lang="ko-KR" altLang="en-US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로 도시형 산불 가능성 매우 높음</a:t>
            </a:r>
            <a:endParaRPr kumimoji="1" lang="en-US" altLang="ko-KR" sz="1050" spc="-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1050" kern="1200" spc="-10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2293899" y="1577263"/>
            <a:ext cx="2483255" cy="4148891"/>
            <a:chOff x="2159965" y="1661189"/>
            <a:chExt cx="2208833" cy="3248193"/>
          </a:xfrm>
        </p:grpSpPr>
        <p:sp>
          <p:nvSpPr>
            <p:cNvPr id="200" name="Line 133"/>
            <p:cNvSpPr>
              <a:spLocks noChangeShapeType="1"/>
            </p:cNvSpPr>
            <p:nvPr/>
          </p:nvSpPr>
          <p:spPr bwMode="auto">
            <a:xfrm flipH="1">
              <a:off x="2159965" y="2797359"/>
              <a:ext cx="495057" cy="0"/>
            </a:xfrm>
            <a:prstGeom prst="line">
              <a:avLst/>
            </a:prstGeom>
            <a:noFill/>
            <a:ln w="19050" cap="rnd">
              <a:solidFill>
                <a:srgbClr val="808080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l" rtl="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kern="1200">
                <a:solidFill>
                  <a:srgbClr val="000000"/>
                </a:solidFill>
                <a:latin typeface="굴림" charset="-127"/>
                <a:ea typeface="굴림" charset="-127"/>
                <a:cs typeface="+mn-cs"/>
              </a:endParaRPr>
            </a:p>
          </p:txBody>
        </p:sp>
        <p:sp>
          <p:nvSpPr>
            <p:cNvPr id="202" name="Line 135"/>
            <p:cNvSpPr>
              <a:spLocks noChangeShapeType="1"/>
            </p:cNvSpPr>
            <p:nvPr/>
          </p:nvSpPr>
          <p:spPr bwMode="auto">
            <a:xfrm>
              <a:off x="3025356" y="3332743"/>
              <a:ext cx="1118575" cy="593974"/>
            </a:xfrm>
            <a:prstGeom prst="line">
              <a:avLst/>
            </a:prstGeom>
            <a:noFill/>
            <a:ln w="19050" cap="rnd">
              <a:solidFill>
                <a:srgbClr val="808080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l" rtl="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kern="1200">
                <a:solidFill>
                  <a:srgbClr val="000000"/>
                </a:solidFill>
                <a:latin typeface="굴림" charset="-127"/>
                <a:ea typeface="굴림" charset="-127"/>
                <a:cs typeface="+mn-cs"/>
              </a:endParaRPr>
            </a:p>
          </p:txBody>
        </p:sp>
        <p:sp>
          <p:nvSpPr>
            <p:cNvPr id="204" name="Line 137"/>
            <p:cNvSpPr>
              <a:spLocks noChangeShapeType="1"/>
            </p:cNvSpPr>
            <p:nvPr/>
          </p:nvSpPr>
          <p:spPr bwMode="auto">
            <a:xfrm>
              <a:off x="3455768" y="3207367"/>
              <a:ext cx="832941" cy="228125"/>
            </a:xfrm>
            <a:prstGeom prst="line">
              <a:avLst/>
            </a:prstGeom>
            <a:noFill/>
            <a:ln w="19050" cap="rnd">
              <a:solidFill>
                <a:srgbClr val="808080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l" rtl="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kern="1200">
                <a:solidFill>
                  <a:srgbClr val="000000"/>
                </a:solidFill>
                <a:latin typeface="굴림" charset="-127"/>
                <a:ea typeface="굴림" charset="-127"/>
                <a:cs typeface="+mn-cs"/>
              </a:endParaRPr>
            </a:p>
          </p:txBody>
        </p:sp>
        <p:sp>
          <p:nvSpPr>
            <p:cNvPr id="210" name="Oval 140"/>
            <p:cNvSpPr>
              <a:spLocks noChangeArrowheads="1"/>
            </p:cNvSpPr>
            <p:nvPr/>
          </p:nvSpPr>
          <p:spPr bwMode="auto">
            <a:xfrm>
              <a:off x="2379796" y="1775749"/>
              <a:ext cx="1936614" cy="1938644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  <a:cs typeface="+mn-cs"/>
              </a:endParaRPr>
            </a:p>
          </p:txBody>
        </p:sp>
        <p:grpSp>
          <p:nvGrpSpPr>
            <p:cNvPr id="2" name="그룹 228"/>
            <p:cNvGrpSpPr/>
            <p:nvPr/>
          </p:nvGrpSpPr>
          <p:grpSpPr>
            <a:xfrm>
              <a:off x="2324070" y="2164743"/>
              <a:ext cx="2044728" cy="1270749"/>
              <a:chOff x="4613374" y="55731"/>
              <a:chExt cx="2103137" cy="1385477"/>
            </a:xfrm>
          </p:grpSpPr>
          <p:sp>
            <p:nvSpPr>
              <p:cNvPr id="227" name="TextBox 226"/>
              <p:cNvSpPr txBox="1"/>
              <p:nvPr/>
            </p:nvSpPr>
            <p:spPr>
              <a:xfrm>
                <a:off x="4613374" y="575002"/>
                <a:ext cx="2103137" cy="866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ko-KR" altLang="en-US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     </a:t>
                </a:r>
                <a:r>
                  <a:rPr lang="en-US" altLang="ko-KR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1.</a:t>
                </a:r>
                <a:r>
                  <a:rPr lang="ko-KR" altLang="en-US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연료</a:t>
                </a:r>
                <a:r>
                  <a:rPr lang="en-US" altLang="ko-KR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(</a:t>
                </a:r>
                <a:r>
                  <a:rPr lang="ko-KR" altLang="en-US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산림연료</a:t>
                </a:r>
                <a:r>
                  <a:rPr lang="en-US" altLang="ko-KR" sz="1100" dirty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 </a:t>
                </a:r>
                <a:r>
                  <a:rPr lang="en-US" altLang="ko-KR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+ </a:t>
                </a:r>
                <a:r>
                  <a:rPr lang="ko-KR" altLang="en-US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도시연료</a:t>
                </a:r>
                <a:r>
                  <a:rPr lang="en-US" altLang="ko-KR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ko-KR" altLang="en-US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     </a:t>
                </a:r>
                <a:r>
                  <a:rPr lang="en-US" altLang="ko-KR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2. </a:t>
                </a:r>
                <a:r>
                  <a:rPr lang="ko-KR" altLang="en-US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기후조건</a:t>
                </a:r>
                <a:endParaRPr lang="en-US" altLang="ko-KR" sz="11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 pitchFamily="18" charset="-127"/>
                  <a:ea typeface="HY헤드라인M" pitchFamily="18" charset="-127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900" dirty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 </a:t>
                </a:r>
                <a:r>
                  <a:rPr lang="en-US" altLang="ko-KR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      - </a:t>
                </a:r>
                <a:r>
                  <a:rPr lang="ko-KR" altLang="en-US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기온</a:t>
                </a:r>
                <a:r>
                  <a:rPr lang="en-US" altLang="ko-KR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lang="ko-KR" altLang="en-US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강수량</a:t>
                </a:r>
                <a:r>
                  <a:rPr lang="en-US" altLang="ko-KR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lang="ko-KR" altLang="en-US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습도</a:t>
                </a:r>
                <a:r>
                  <a:rPr lang="en-US" altLang="ko-KR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lang="ko-KR" altLang="en-US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풍속 및</a:t>
                </a:r>
                <a:r>
                  <a:rPr lang="en-US" altLang="ko-KR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  </a:t>
                </a:r>
                <a:r>
                  <a:rPr lang="ko-KR" altLang="en-US" sz="9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풍향</a:t>
                </a:r>
                <a:endParaRPr lang="en-US" altLang="ko-KR" sz="9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 pitchFamily="18" charset="-127"/>
                  <a:ea typeface="HY헤드라인M" pitchFamily="18" charset="-127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ko-KR" altLang="en-US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      </a:t>
                </a:r>
                <a:r>
                  <a:rPr lang="en-US" altLang="ko-KR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3. </a:t>
                </a:r>
                <a:r>
                  <a:rPr lang="ko-KR" altLang="en-US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지형</a:t>
                </a:r>
                <a:r>
                  <a:rPr lang="en-US" altLang="ko-KR" sz="11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 </a:t>
                </a: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4634599" y="55731"/>
                <a:ext cx="2065581" cy="546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ko-KR" altLang="en-US" sz="14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서울특별시 도시형 산불 </a:t>
                </a:r>
                <a:endParaRPr lang="en-US" altLang="ko-KR" sz="1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ko-KR" altLang="en-US" sz="14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영향요소</a:t>
                </a:r>
                <a:r>
                  <a:rPr lang="en-US" altLang="ko-KR" sz="14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(3</a:t>
                </a:r>
                <a:r>
                  <a:rPr lang="ko-KR" altLang="en-US" sz="14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가지</a:t>
                </a:r>
                <a:r>
                  <a:rPr lang="en-US" altLang="ko-KR" sz="1400" dirty="0" smtClean="0">
                    <a:solidFill>
                      <a:schemeClr val="bg1"/>
                    </a:soli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 pitchFamily="18" charset="-127"/>
                    <a:ea typeface="HY헤드라인M" pitchFamily="18" charset="-127"/>
                  </a:rPr>
                  <a:t>)</a:t>
                </a:r>
                <a:endParaRPr lang="ko-KR" altLang="en-US" sz="1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52" name="Line 134"/>
            <p:cNvSpPr>
              <a:spLocks noChangeShapeType="1"/>
            </p:cNvSpPr>
            <p:nvPr/>
          </p:nvSpPr>
          <p:spPr bwMode="auto">
            <a:xfrm flipH="1">
              <a:off x="3213657" y="1661189"/>
              <a:ext cx="1155140" cy="1338051"/>
            </a:xfrm>
            <a:prstGeom prst="line">
              <a:avLst/>
            </a:prstGeom>
            <a:noFill/>
            <a:ln w="19050" cap="rnd">
              <a:solidFill>
                <a:srgbClr val="808080"/>
              </a:solidFill>
              <a:prstDash val="sysDot"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 algn="l" rtl="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kern="1200">
                <a:solidFill>
                  <a:srgbClr val="000000"/>
                </a:solidFill>
                <a:latin typeface="굴림" charset="-127"/>
                <a:ea typeface="굴림" charset="-127"/>
                <a:cs typeface="+mn-cs"/>
              </a:endParaRPr>
            </a:p>
          </p:txBody>
        </p:sp>
        <p:sp>
          <p:nvSpPr>
            <p:cNvPr id="31" name="Line 133"/>
            <p:cNvSpPr>
              <a:spLocks noChangeShapeType="1"/>
            </p:cNvSpPr>
            <p:nvPr/>
          </p:nvSpPr>
          <p:spPr bwMode="auto">
            <a:xfrm flipH="1" flipV="1">
              <a:off x="2261324" y="1661189"/>
              <a:ext cx="495057" cy="1083154"/>
            </a:xfrm>
            <a:prstGeom prst="line">
              <a:avLst/>
            </a:prstGeom>
            <a:noFill/>
            <a:ln w="19050" cap="rnd">
              <a:solidFill>
                <a:srgbClr val="808080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l" rtl="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kern="1200">
                <a:solidFill>
                  <a:srgbClr val="000000"/>
                </a:solidFill>
                <a:latin typeface="굴림" charset="-127"/>
                <a:ea typeface="굴림" charset="-127"/>
                <a:cs typeface="+mn-cs"/>
              </a:endParaRPr>
            </a:p>
          </p:txBody>
        </p:sp>
        <p:sp>
          <p:nvSpPr>
            <p:cNvPr id="201" name="Line 134"/>
            <p:cNvSpPr>
              <a:spLocks noChangeShapeType="1"/>
            </p:cNvSpPr>
            <p:nvPr/>
          </p:nvSpPr>
          <p:spPr bwMode="auto">
            <a:xfrm flipV="1">
              <a:off x="2159965" y="3154861"/>
              <a:ext cx="1591218" cy="1754521"/>
            </a:xfrm>
            <a:prstGeom prst="line">
              <a:avLst/>
            </a:prstGeom>
            <a:noFill/>
            <a:ln w="19050" cap="rnd">
              <a:solidFill>
                <a:srgbClr val="808080"/>
              </a:solidFill>
              <a:prstDash val="sysDot"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 algn="l" rtl="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kern="1200">
                <a:solidFill>
                  <a:srgbClr val="000000"/>
                </a:solidFill>
                <a:latin typeface="굴림" charset="-127"/>
                <a:ea typeface="굴림" charset="-127"/>
                <a:cs typeface="+mn-cs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26996" y="196807"/>
            <a:ext cx="4909100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서울특별시 도시형 산불의 위험성 분석 및 평가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230534888" descr="EMB000031f407b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1792278"/>
            <a:ext cx="1830857" cy="18700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1" name="_x234566400" descr="EMB000031f407b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728" y="4257092"/>
            <a:ext cx="1845106" cy="1289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3" name="_x230537688" descr="EMB000031f407b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37" y="4257092"/>
            <a:ext cx="1907463" cy="12898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Line 136"/>
          <p:cNvSpPr>
            <a:spLocks noChangeShapeType="1"/>
          </p:cNvSpPr>
          <p:nvPr/>
        </p:nvSpPr>
        <p:spPr bwMode="auto">
          <a:xfrm flipH="1">
            <a:off x="2510249" y="3521497"/>
            <a:ext cx="378603" cy="663587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l" rtl="0"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en-US" kern="1200">
              <a:solidFill>
                <a:srgbClr val="000000"/>
              </a:solidFill>
              <a:latin typeface="굴림" charset="-127"/>
              <a:ea typeface="굴림" charset="-127"/>
              <a:cs typeface="+mn-cs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5" name="_x364149440" descr="EMB000031f407f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73" y="4496560"/>
            <a:ext cx="2340260" cy="2311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7" name="_x364151840" descr="EMB000031f4080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835" y="2278983"/>
            <a:ext cx="1872773" cy="18126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9" name="_x364154000" descr="EMB000031f4080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439" y="760886"/>
            <a:ext cx="4046045" cy="816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228675424" descr="EMB000041382d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02" y="744751"/>
            <a:ext cx="4063185" cy="8325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27" y="5726155"/>
            <a:ext cx="1837372" cy="10872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878" y="5726154"/>
            <a:ext cx="1845106" cy="10822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473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10"/>
          <p:cNvSpPr>
            <a:spLocks noChangeArrowheads="1"/>
          </p:cNvSpPr>
          <p:nvPr/>
        </p:nvSpPr>
        <p:spPr bwMode="auto">
          <a:xfrm>
            <a:off x="539750" y="656692"/>
            <a:ext cx="8394700" cy="5976664"/>
          </a:xfrm>
          <a:prstGeom prst="roundRect">
            <a:avLst>
              <a:gd name="adj" fmla="val 3104"/>
            </a:avLst>
          </a:prstGeom>
          <a:solidFill>
            <a:schemeClr val="bg1"/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26" name="Text Box 159"/>
          <p:cNvSpPr txBox="1">
            <a:spLocks noChangeArrowheads="1"/>
          </p:cNvSpPr>
          <p:nvPr/>
        </p:nvSpPr>
        <p:spPr bwMode="auto">
          <a:xfrm>
            <a:off x="5503495" y="716216"/>
            <a:ext cx="3249657" cy="39764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■ </a:t>
            </a: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서울시 산불발생 현황분석</a:t>
            </a:r>
            <a:r>
              <a:rPr kumimoji="1" lang="en-US" altLang="ko-KR" sz="12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(09-18)</a:t>
            </a:r>
            <a:endParaRPr kumimoji="1" lang="en-US" altLang="ko-KR" sz="12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계절별 산불발생 현황</a:t>
            </a:r>
            <a:endParaRPr kumimoji="1" lang="en-US" altLang="ko-KR" sz="110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산불발생 </a:t>
            </a: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464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 중 봄철 산불 </a:t>
            </a: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237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</a:t>
            </a: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(51.1%)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월별 산불발생 현황</a:t>
            </a:r>
            <a:endParaRPr kumimoji="1" lang="en-US" altLang="ko-KR" sz="105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산불발생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464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 중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월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98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(21.1%)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으로 최고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그 다음으로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월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85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(18.3%), 2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월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66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(14.2%)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시간대 별 </a:t>
            </a:r>
            <a:r>
              <a:rPr kumimoji="1" lang="ko-KR" altLang="en-US" sz="105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산불발생 현황</a:t>
            </a:r>
            <a:endParaRPr kumimoji="1" lang="en-US" altLang="ko-KR" sz="1050" dirty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일일 중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13-15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시 산불발생 최다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(137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29.5%)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그 다음으로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16-18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시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(113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24.7%), 10-12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시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(73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15.7%)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05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종합평가</a:t>
            </a:r>
            <a:endParaRPr kumimoji="1" lang="en-US" altLang="ko-KR" sz="105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계절별로 가장 건조한 봄철 중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~4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월 중에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kumimoji="1" lang="ko-KR" altLang="en-US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하루 중 기온이 가장 높고</a:t>
            </a:r>
            <a:r>
              <a:rPr kumimoji="1" lang="en-US" altLang="ko-KR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ko-KR" altLang="en-US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건조한 오후시간 대에</a:t>
            </a:r>
            <a:endParaRPr kumimoji="1" lang="en-US" altLang="ko-KR" sz="1050" kern="1200" spc="-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kumimoji="1" lang="ko-KR" altLang="en-US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산불이 발생한 기후조건과 서울시민의 외부활동</a:t>
            </a:r>
            <a:endParaRPr kumimoji="1" lang="en-US" altLang="ko-KR" sz="1050" spc="-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kumimoji="1" lang="ko-KR" altLang="en-US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이 </a:t>
            </a:r>
            <a:r>
              <a:rPr kumimoji="1" lang="ko-KR" altLang="en-US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가장 활발한 계절과 시간대와 일치하는 상승효과</a:t>
            </a:r>
            <a:endParaRPr kumimoji="1" lang="en-US" altLang="ko-KR" sz="1050" kern="1200" spc="-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kumimoji="1" lang="ko-KR" altLang="en-US" sz="105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로 산불발생이 높은 것으로 판단됨</a:t>
            </a:r>
            <a:endParaRPr kumimoji="1" lang="en-US" altLang="ko-KR" sz="1050" kern="1200" spc="-10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6996" y="196807"/>
            <a:ext cx="4297032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서울특별시 </a:t>
            </a:r>
            <a:r>
              <a:rPr lang="ko-KR" altLang="en-US" spc="-15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산불발생 현황 분석 및 평가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직사각형 27"/>
          <p:cNvSpPr/>
          <p:nvPr/>
        </p:nvSpPr>
        <p:spPr bwMode="auto">
          <a:xfrm>
            <a:off x="779503" y="728700"/>
            <a:ext cx="3351823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서울특별시 </a:t>
            </a:r>
            <a:r>
              <a:rPr lang="ko-KR" altLang="en-US" sz="16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계절별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산불발생 현황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364152880" descr="EMB000031f4080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3" y="1069236"/>
            <a:ext cx="4572508" cy="1882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직사각형 30"/>
          <p:cNvSpPr/>
          <p:nvPr/>
        </p:nvSpPr>
        <p:spPr bwMode="auto">
          <a:xfrm>
            <a:off x="779955" y="3021019"/>
            <a:ext cx="3351823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서울특별시 </a:t>
            </a:r>
            <a:r>
              <a:rPr lang="ko-KR" altLang="en-US" sz="16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월별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산불발생 현황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9" name="_x364153600" descr="EMB000031f408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39" y="3358492"/>
            <a:ext cx="4494742" cy="1549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01" name="_x364153760" descr="EMB000031f4082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55" y="5437922"/>
            <a:ext cx="4512578" cy="1143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직사각형 35"/>
          <p:cNvSpPr/>
          <p:nvPr/>
        </p:nvSpPr>
        <p:spPr bwMode="auto">
          <a:xfrm>
            <a:off x="797339" y="5121188"/>
            <a:ext cx="3666649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서울특별시 </a:t>
            </a:r>
            <a:r>
              <a:rPr lang="ko-KR" altLang="en-US" sz="16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시간대 별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산불발생 현황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_x228675744" descr="EMB000041382d3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31013"/>
            <a:ext cx="2664296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535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10"/>
          <p:cNvSpPr>
            <a:spLocks noChangeArrowheads="1"/>
          </p:cNvSpPr>
          <p:nvPr/>
        </p:nvSpPr>
        <p:spPr bwMode="auto">
          <a:xfrm>
            <a:off x="539750" y="656692"/>
            <a:ext cx="8394700" cy="6120680"/>
          </a:xfrm>
          <a:prstGeom prst="roundRect">
            <a:avLst>
              <a:gd name="adj" fmla="val 3104"/>
            </a:avLst>
          </a:prstGeom>
          <a:solidFill>
            <a:schemeClr val="bg1"/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26" name="Text Box 159"/>
          <p:cNvSpPr txBox="1">
            <a:spLocks noChangeArrowheads="1"/>
          </p:cNvSpPr>
          <p:nvPr/>
        </p:nvSpPr>
        <p:spPr bwMode="auto">
          <a:xfrm>
            <a:off x="6012429" y="742094"/>
            <a:ext cx="2920555" cy="344555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■ </a:t>
            </a: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선정기준</a:t>
            </a:r>
            <a:r>
              <a:rPr kumimoji="1" lang="en-US" altLang="ko-KR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(8</a:t>
            </a: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개의 기준</a:t>
            </a:r>
            <a:r>
              <a:rPr kumimoji="1" lang="en-US" altLang="ko-KR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의 설명</a:t>
            </a:r>
            <a:endParaRPr kumimoji="1" lang="en-US" altLang="ko-KR" sz="9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고정요</a:t>
            </a:r>
            <a:r>
              <a:rPr kumimoji="1" lang="ko-KR" altLang="en-US" sz="110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소</a:t>
            </a:r>
            <a:endParaRPr kumimoji="1" lang="en-US" altLang="ko-KR" sz="110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자연적인 요소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또는 단기간에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변화될 수 없는 시설 및 구조적 요소</a:t>
            </a:r>
            <a:endParaRPr kumimoji="1" lang="en-US" altLang="ko-KR" sz="1050" kern="12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가변요소</a:t>
            </a:r>
            <a:endParaRPr kumimoji="1" lang="en-US" altLang="ko-KR" sz="1100" dirty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서울특별시와 서울특별시 소속 도시형 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산불 대응 관계기관의 투자와 의지로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효과적인 도시형 산불대응이 가능한</a:t>
            </a:r>
            <a:endParaRPr kumimoji="1" lang="en-US" altLang="ko-KR" sz="1050" kern="12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인적 및 인적관계 요소</a:t>
            </a:r>
            <a:r>
              <a:rPr kumimoji="1" lang="ko-KR" altLang="en-US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kumimoji="1" lang="en-US" altLang="ko-KR" sz="1050" kern="12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기타</a:t>
            </a:r>
            <a:endParaRPr kumimoji="1" lang="en-US" altLang="ko-KR" sz="1050" dirty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산림청 산하 국립 산림과학원의 산불취약</a:t>
            </a:r>
            <a:endParaRPr kumimoji="1" lang="en-US" altLang="ko-KR" sz="105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kern="120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kumimoji="1" lang="ko-KR" altLang="en-US" sz="105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기준</a:t>
            </a:r>
            <a:r>
              <a:rPr kumimoji="1" lang="en-US" altLang="ko-KR" sz="900" kern="12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900" kern="12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산불발생 위험이 높고</a:t>
            </a:r>
            <a:r>
              <a:rPr kumimoji="1" lang="en-US" altLang="ko-KR" sz="900" kern="12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ko-KR" altLang="en-US" sz="900" kern="12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대규모 침엽수림 </a:t>
            </a:r>
            <a:r>
              <a:rPr kumimoji="1" lang="en-US" altLang="ko-KR" sz="9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9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으로</a:t>
            </a:r>
            <a:endParaRPr kumimoji="1" lang="en-US" altLang="ko-KR" sz="900" spc="-100" dirty="0" smtClean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900" spc="-100" dirty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9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  </a:t>
            </a:r>
            <a:r>
              <a:rPr kumimoji="1" lang="ko-KR" altLang="en-US" sz="9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구성되어 수관화 확산될 우려가 있으며</a:t>
            </a:r>
            <a:r>
              <a:rPr kumimoji="1" lang="en-US" altLang="ko-KR" sz="9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ko-KR" altLang="en-US" sz="900" kern="12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산불로 인한 </a:t>
            </a:r>
            <a:endParaRPr kumimoji="1" lang="en-US" altLang="ko-KR" sz="900" kern="1200" spc="-100" dirty="0" smtClean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900" spc="-100" dirty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9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   </a:t>
            </a:r>
            <a:r>
              <a:rPr kumimoji="1" lang="ko-KR" altLang="en-US" sz="900" kern="12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인명 및 재산피해 위험이 높은  </a:t>
            </a:r>
            <a:r>
              <a:rPr kumimoji="1" lang="ko-KR" altLang="en-US" sz="9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지역 등 </a:t>
            </a:r>
            <a:r>
              <a:rPr kumimoji="1" lang="en-US" altLang="ko-KR" sz="9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7</a:t>
            </a:r>
            <a:r>
              <a:rPr kumimoji="1" lang="ko-KR" altLang="en-US" sz="9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가지  기준</a:t>
            </a:r>
            <a:r>
              <a:rPr kumimoji="1" lang="en-US" altLang="ko-KR" sz="900" spc="-1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kumimoji="1" lang="en-US" altLang="ko-KR" sz="900" kern="1200" spc="-100" dirty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6996" y="196807"/>
            <a:ext cx="5017112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서울특별시 도시형 산불 위험지역의 선정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770877" y="728700"/>
            <a:ext cx="4224545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서울특별시 도시형 산불 위험지역 선정기준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788769"/>
              </p:ext>
            </p:extLst>
          </p:nvPr>
        </p:nvGraphicFramePr>
        <p:xfrm>
          <a:off x="779504" y="1112741"/>
          <a:ext cx="5129179" cy="3289856"/>
        </p:xfrm>
        <a:graphic>
          <a:graphicData uri="http://schemas.openxmlformats.org/drawingml/2006/table">
            <a:tbl>
              <a:tblPr/>
              <a:tblGrid>
                <a:gridCol w="454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9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8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20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구분</a:t>
                      </a:r>
                      <a:endParaRPr lang="ko-KR" altLang="en-US" sz="1000" b="1" kern="0" spc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지표설명</a:t>
                      </a:r>
                      <a:endParaRPr lang="ko-KR" altLang="en-US" sz="1000" b="1" kern="0" spc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상</a:t>
                      </a:r>
                      <a:r>
                        <a:rPr lang="en-US" altLang="ko-KR" sz="1000" b="1" kern="0" spc="0" dirty="0">
                          <a:solidFill>
                            <a:srgbClr val="0070C0"/>
                          </a:solidFill>
                          <a:effectLst/>
                          <a:latin typeface="신명 태고딕"/>
                        </a:rPr>
                        <a:t>(3</a:t>
                      </a:r>
                      <a:r>
                        <a:rPr lang="ko-KR" altLang="en-US" sz="1000" b="1" kern="0" spc="0" dirty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점</a:t>
                      </a:r>
                      <a:r>
                        <a:rPr lang="en-US" altLang="ko-KR" sz="1000" b="1" kern="0" spc="0" dirty="0">
                          <a:solidFill>
                            <a:srgbClr val="0070C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중</a:t>
                      </a:r>
                      <a:r>
                        <a:rPr lang="en-US" altLang="ko-KR" sz="1000" b="1" kern="0" spc="0" dirty="0">
                          <a:solidFill>
                            <a:srgbClr val="0070C0"/>
                          </a:solidFill>
                          <a:effectLst/>
                          <a:latin typeface="신명 태고딕"/>
                        </a:rPr>
                        <a:t>(2</a:t>
                      </a:r>
                      <a:r>
                        <a:rPr lang="ko-KR" altLang="en-US" sz="1000" b="1" kern="0" spc="0" dirty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점</a:t>
                      </a:r>
                      <a:r>
                        <a:rPr lang="en-US" altLang="ko-KR" sz="1000" b="1" kern="0" spc="0" dirty="0">
                          <a:solidFill>
                            <a:srgbClr val="0070C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하</a:t>
                      </a:r>
                      <a:r>
                        <a:rPr lang="en-US" altLang="ko-KR" sz="1000" b="1" kern="0" spc="0" dirty="0">
                          <a:solidFill>
                            <a:srgbClr val="0070C0"/>
                          </a:solidFill>
                          <a:effectLst/>
                          <a:latin typeface="신명 태고딕"/>
                        </a:rPr>
                        <a:t>(1</a:t>
                      </a:r>
                      <a:r>
                        <a:rPr lang="ko-KR" altLang="en-US" sz="1000" b="1" kern="0" spc="0" dirty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점</a:t>
                      </a:r>
                      <a:r>
                        <a:rPr lang="en-US" altLang="ko-KR" sz="1000" b="1" kern="0" spc="0" dirty="0">
                          <a:solidFill>
                            <a:srgbClr val="0070C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89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고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정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요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소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항목➀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: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지리적 여건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산지에 둘러싸인 면을 기준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면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면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면 이하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항목➁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: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경사도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인근 지형의 경사각을 기준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15°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이상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14°~11°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10°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이하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항목➂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: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인접지역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산림혼재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or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접한 산림 여부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접한산림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중간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혼재산림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89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항목➃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: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소방대상물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주택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다중이용시설 등 위험 정도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노유자시설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위험물시설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주택 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업무시설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089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요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소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항목➄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소방용수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지상식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지하식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 등 가용 소화전 유무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없음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개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~ 2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개 이상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0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항목➅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인접소방서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인접소방서 거리 및 출동 소요시간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10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분 이상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10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분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~5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분 이내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0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항목➆ 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접근성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소방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차량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·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출입로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 및 도로확보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접근곤란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접근가능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원활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89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기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항목➇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산불취약지역 정도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산림과학원 산불취약지 지정여부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A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등급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B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등급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C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등급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0" name="직사각형 29"/>
          <p:cNvSpPr/>
          <p:nvPr/>
        </p:nvSpPr>
        <p:spPr bwMode="auto">
          <a:xfrm>
            <a:off x="769828" y="4534616"/>
            <a:ext cx="4968552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서울특별시 도시형 산불 위험지역 위험성 평가방법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254896"/>
              </p:ext>
            </p:extLst>
          </p:nvPr>
        </p:nvGraphicFramePr>
        <p:xfrm>
          <a:off x="775648" y="4894720"/>
          <a:ext cx="5129179" cy="1709880"/>
        </p:xfrm>
        <a:graphic>
          <a:graphicData uri="http://schemas.openxmlformats.org/drawingml/2006/table">
            <a:tbl>
              <a:tblPr/>
              <a:tblGrid>
                <a:gridCol w="454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9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4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05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구분</a:t>
                      </a:r>
                      <a:endParaRPr lang="ko-KR" altLang="en-US" sz="1000" b="1" kern="0" spc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smtClean="0">
                          <a:solidFill>
                            <a:srgbClr val="0070C0"/>
                          </a:solidFill>
                          <a:effectLst/>
                          <a:ea typeface="신명 태고딕"/>
                        </a:rPr>
                        <a:t>지표</a:t>
                      </a:r>
                      <a:endParaRPr lang="ko-KR" altLang="en-US" sz="1000" b="1" kern="0" spc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smtClean="0">
                          <a:solidFill>
                            <a:srgbClr val="0070C0"/>
                          </a:solidFill>
                          <a:effectLst/>
                        </a:rPr>
                        <a:t>가중치</a:t>
                      </a:r>
                      <a:endParaRPr lang="ko-KR" altLang="en-US" sz="1000" b="1" kern="0" spc="0" dirty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08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고정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요소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항목➀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: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지리적 </a:t>
                      </a: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여건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FF0000"/>
                          </a:solidFill>
                          <a:effectLst/>
                        </a:rPr>
                        <a:t>N*1.2</a:t>
                      </a:r>
                      <a:endParaRPr lang="ko-KR" altLang="en-US" sz="1200" b="1" kern="0" spc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2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항목➁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: </a:t>
                      </a: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경사도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2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항목➂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: </a:t>
                      </a: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인접지역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2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항목➃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: </a:t>
                      </a: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소방대상물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9208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가변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요소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항목➄ </a:t>
                      </a: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소방용수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0" spc="0" dirty="0" smtClean="0">
                          <a:solidFill>
                            <a:srgbClr val="FF0000"/>
                          </a:solidFill>
                          <a:effectLst/>
                        </a:rPr>
                        <a:t>N*1.5</a:t>
                      </a:r>
                      <a:endParaRPr lang="ko-KR" altLang="en-US" sz="1200" b="1" kern="0" spc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920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항목➅ </a:t>
                      </a: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인접소방서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24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항목➆ </a:t>
                      </a:r>
                      <a:r>
                        <a:rPr lang="ko-KR" altLang="en-US" sz="1000" b="1" kern="0" spc="0" dirty="0" err="1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접근성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76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기타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항목➇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산불취약지역 </a:t>
                      </a: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정도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0" spc="0" dirty="0" smtClean="0">
                          <a:solidFill>
                            <a:srgbClr val="FF0000"/>
                          </a:solidFill>
                          <a:effectLst/>
                        </a:rPr>
                        <a:t>N*1.0</a:t>
                      </a:r>
                      <a:endParaRPr lang="ko-KR" altLang="en-US" sz="1200" b="1" kern="0" spc="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1852" marR="61852" marT="17100" marB="17100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ext Box 159"/>
          <p:cNvSpPr txBox="1">
            <a:spLocks noChangeArrowheads="1"/>
          </p:cNvSpPr>
          <p:nvPr/>
        </p:nvSpPr>
        <p:spPr bwMode="auto">
          <a:xfrm>
            <a:off x="6031910" y="4190714"/>
            <a:ext cx="2920555" cy="2614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■ </a:t>
            </a: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위험지역 평가방법의 설명</a:t>
            </a:r>
            <a:endParaRPr kumimoji="1" lang="en-US" altLang="ko-KR" sz="9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도시형 산불 대응에 있어서 인간노력과 </a:t>
            </a:r>
            <a:endParaRPr kumimoji="1" lang="en-US" altLang="ko-K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의지에 의해 단기간에 극복될 수 없는 </a:t>
            </a:r>
            <a:endParaRPr kumimoji="1" lang="en-US" altLang="ko-K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또는 변경이 곤란한 고정요소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(4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항목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에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1.2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의 가중치를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인간적인 노력에 의해 대응이 </a:t>
            </a:r>
            <a:r>
              <a:rPr kumimoji="1" lang="ko-KR" alt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가능하거</a:t>
            </a:r>
            <a:endParaRPr kumimoji="1" lang="en-US" altLang="ko-K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나 이를 보다 적극적으로 정책유도 및 </a:t>
            </a:r>
            <a:endParaRPr kumimoji="1" lang="en-US" altLang="ko-K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반영 가능한 가변요소에 </a:t>
            </a:r>
            <a:r>
              <a:rPr kumimoji="1" lang="en-US" altLang="ko-KR" sz="11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1.5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의 가중치를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산림과학원의 객관적인 산불발생 빈도</a:t>
            </a:r>
            <a:endParaRPr kumimoji="1" lang="en-US" altLang="ko-K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등급표시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(A,B,C)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를 </a:t>
            </a:r>
            <a:r>
              <a:rPr kumimoji="1" lang="en-US" altLang="ko-KR" sz="11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1.0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를 기준치로 계산</a:t>
            </a:r>
            <a:endParaRPr kumimoji="1" lang="en-US" altLang="ko-KR" sz="900" kern="1200" spc="-100" dirty="0">
              <a:solidFill>
                <a:schemeClr val="tx1">
                  <a:lumMod val="50000"/>
                  <a:lumOff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3681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10"/>
          <p:cNvSpPr>
            <a:spLocks noChangeArrowheads="1"/>
          </p:cNvSpPr>
          <p:nvPr/>
        </p:nvSpPr>
        <p:spPr bwMode="auto">
          <a:xfrm>
            <a:off x="539750" y="656692"/>
            <a:ext cx="8394700" cy="6120680"/>
          </a:xfrm>
          <a:prstGeom prst="roundRect">
            <a:avLst>
              <a:gd name="adj" fmla="val 3104"/>
            </a:avLst>
          </a:prstGeom>
          <a:solidFill>
            <a:schemeClr val="bg1"/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26" name="Text Box 159"/>
          <p:cNvSpPr txBox="1">
            <a:spLocks noChangeArrowheads="1"/>
          </p:cNvSpPr>
          <p:nvPr/>
        </p:nvSpPr>
        <p:spPr bwMode="auto">
          <a:xfrm>
            <a:off x="5701893" y="742094"/>
            <a:ext cx="2920555" cy="62847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■ </a:t>
            </a: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위험등급 결정의 설명</a:t>
            </a:r>
            <a:endParaRPr kumimoji="1" lang="en-US" altLang="ko-KR" sz="9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지표 </a:t>
            </a:r>
            <a:r>
              <a:rPr kumimoji="1" lang="ko-KR" altLang="en-US" sz="1100" dirty="0" err="1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점수별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합산점수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합계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를 토대로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kern="12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100</a:t>
            </a:r>
            <a:r>
              <a:rPr kumimoji="1" lang="ko-KR" altLang="en-US" sz="110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점을 만점으로 하는 점수환산으로</a:t>
            </a:r>
            <a:endParaRPr kumimoji="1" lang="en-US" altLang="ko-KR" sz="1100" kern="12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70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점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이상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      등급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60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점 이상 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70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점 </a:t>
            </a:r>
            <a:endParaRPr kumimoji="1" lang="en-US" altLang="ko-KR" sz="1100" dirty="0" smtClean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kern="12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kumimoji="1" lang="ko-KR" altLang="en-US" sz="1100" kern="12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미만</a:t>
            </a:r>
            <a:r>
              <a:rPr kumimoji="1" lang="ko-KR" altLang="en-US" sz="1100" kern="12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    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등급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60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점 미만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은      등급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      등급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7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지역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★       등급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11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지역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★       등급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6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지역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관할소방서</a:t>
            </a:r>
            <a:endParaRPr kumimoji="1" lang="en-US" altLang="ko-KR" sz="1100" dirty="0" smtClean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종로소방서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6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위험지역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(#1~6)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은평소방서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2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위험지역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(#7~8)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서대문소방서 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위험지역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(#9)</a:t>
            </a:r>
            <a:endParaRPr kumimoji="1" lang="en-US" altLang="ko-KR" sz="105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성북소방서 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위험지역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(#10~12)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도봉소방서 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위험지역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(#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13~16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관악소방서 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2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위험지역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(#17~18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노원소방서 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위험지역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(#19~22)</a:t>
            </a:r>
            <a:endParaRPr kumimoji="1" lang="en-US" altLang="ko-KR" sz="105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서초소방서 </a:t>
            </a:r>
            <a:r>
              <a:rPr kumimoji="1" lang="en-US" altLang="ko-KR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kumimoji="1" lang="ko-KR" altLang="en-US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</a:t>
            </a:r>
            <a:r>
              <a:rPr kumimoji="1" lang="ko-KR" altLang="en-US" sz="105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위험지역</a:t>
            </a:r>
            <a:r>
              <a:rPr kumimoji="1" lang="en-US" altLang="ko-KR" sz="105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(#23~24)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산림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dirty="0" err="1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주요산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북한산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8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위험지역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북악산 </a:t>
            </a: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위험지역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도봉산 </a:t>
            </a: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8</a:t>
            </a: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위험지역</a:t>
            </a:r>
            <a:endParaRPr kumimoji="1" lang="en-US" altLang="ko-KR" sz="110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관악산 </a:t>
            </a: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위험지역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100" dirty="0" err="1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수락산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</a:t>
            </a: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위험지역</a:t>
            </a:r>
            <a:endParaRPr kumimoji="1" lang="en-US" altLang="ko-KR" sz="110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★ </a:t>
            </a:r>
            <a:r>
              <a:rPr kumimoji="1" lang="ko-KR" altLang="en-US" sz="1100" dirty="0" err="1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청계산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 위험지역</a:t>
            </a:r>
            <a:endParaRPr kumimoji="1" lang="en-US" altLang="ko-KR" sz="900" kern="1200" spc="-100" dirty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6996" y="196807"/>
            <a:ext cx="5017112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서울특별시 도시형 산불 위험지역의 선정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770877" y="728700"/>
            <a:ext cx="4224545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서울특별시 도시형 산불 위험지역 선정결과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17321"/>
              </p:ext>
            </p:extLst>
          </p:nvPr>
        </p:nvGraphicFramePr>
        <p:xfrm>
          <a:off x="770874" y="1124745"/>
          <a:ext cx="4953255" cy="5510567"/>
        </p:xfrm>
        <a:graphic>
          <a:graphicData uri="http://schemas.openxmlformats.org/drawingml/2006/table">
            <a:tbl>
              <a:tblPr/>
              <a:tblGrid>
                <a:gridCol w="315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9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9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9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27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27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27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27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23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27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275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2235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3114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연 번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위치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항 목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합 계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환 산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위험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등급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9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고정요소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N*1.2)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가변요소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(</a:t>
                      </a:r>
                      <a:r>
                        <a:rPr lang="en-US" sz="8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N*1.5)</a:t>
                      </a:r>
                      <a:endParaRPr 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기타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➀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➁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➂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➃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➅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➆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➇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구기동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230-53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22.5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72.8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구기동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207-5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19.8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64.1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구기동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53-1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15.9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평창동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562-1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23.1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74.8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부암동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95-13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22.8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73.8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평창동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260-23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24.2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78.3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7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불광동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630-39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21.3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68.9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8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녹번동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1-54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19.5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63.1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9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홍은동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8-803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68.0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10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정릉동산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1-1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24.3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78.6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11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정릉동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955-6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20.3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65.7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12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성북동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330-115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18.1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58.6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13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쌍문동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533-34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17.4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56.3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14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방학동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555-1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17.2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55.7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15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방학동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423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22.5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72.8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16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도봉동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482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19.9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64.4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17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신림동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675-339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21.3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68.9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18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신림동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316-147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22.8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73.8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19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상계동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1002-2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17.1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55.3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20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상계동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1205-4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68.0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21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상계동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1240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16.7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54.0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22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상계동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152-24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20.3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65.7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23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원지동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419-1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3.6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20.3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65.7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927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24</a:t>
                      </a:r>
                      <a:endParaRPr 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원지동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280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  <a:ea typeface="신명 태고딕"/>
                        </a:rPr>
                        <a:t>일대</a:t>
                      </a: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2.4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4.5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1.5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3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19.2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000000"/>
                          </a:solidFill>
                          <a:effectLst/>
                          <a:latin typeface="신명 태고딕"/>
                        </a:rPr>
                        <a:t>62.1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0930" marR="50930" marT="25465" marB="25465" anchor="ctr">
                    <a:lnL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pic>
        <p:nvPicPr>
          <p:cNvPr id="3096" name="_x200447592" descr="DRW0000320c2d9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795" y="1922458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5" name="_x200439992" descr="DRW0000320c2d9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717" y="2124845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_x200342568" descr="DRW0000320c2d9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120" y="2309876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3" name="_x200332888" descr="DRW0000320c2da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51" y="2505113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_x202414416" descr="DRW0000320c2da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24" y="2711033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_x202406096" descr="DRW0000320c2da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308" y="2904692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_x202423528" descr="DRW0000320c2da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434" y="3108469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_x202432408" descr="DRW0000320c2da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505" y="3299236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_x203490192" descr="DRW0000320c2da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864" y="3498008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_x203497072" descr="DRW0000320c2da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072" y="3703595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_x203505312" descr="DRW0000320c2da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315" y="3898114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_x203482352" descr="DRW0000320c2db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717" y="4100398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_x202507240" descr="DRW0000320c2db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238" y="4287975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_x202514440" descr="DRW0000320c2db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612" y="4487368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_x202521720" descr="DRW0000320c2db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309" y="4694145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_x202529560" descr="DRW0000320c2db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063" y="4876286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_x202541136" descr="DRW0000320c2db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51" y="5078672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_x202550176" descr="DRW0000320c2db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392" y="5272330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_x202556176" descr="DRW0000320c2db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745" y="5475932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_x202564336" descr="DRW0000320c2dc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90" y="5668374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_x202504200" descr="DRW0000320c2dc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502" y="5873651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_x202579272" descr="DRW0000320c2dc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501" y="6047166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_x202587592" descr="DRW0000320c2dc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383" y="6263190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_x202594872" descr="DRW0000320c2dc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383" y="6449107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_x200447592" descr="DRW0000320c2d9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122" y="1574044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_x200439992" descr="DRW0000320c2d9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582" y="1831387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_x200342568" descr="DRW0000320c2d9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734" y="1831387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_x200447592" descr="DRW0000320c2d9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920" y="2098966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_x200439992" descr="DRW0000320c2d9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920" y="2330584"/>
            <a:ext cx="171450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_x200342568" descr="DRW0000320c2d9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920" y="2573053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99" name="_x217680976" descr="EMB000041382d5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572" y="5300060"/>
            <a:ext cx="1410122" cy="124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877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10"/>
          <p:cNvSpPr>
            <a:spLocks noChangeArrowheads="1"/>
          </p:cNvSpPr>
          <p:nvPr/>
        </p:nvSpPr>
        <p:spPr bwMode="auto">
          <a:xfrm>
            <a:off x="539750" y="656692"/>
            <a:ext cx="8394700" cy="6120680"/>
          </a:xfrm>
          <a:prstGeom prst="roundRect">
            <a:avLst>
              <a:gd name="adj" fmla="val 3104"/>
            </a:avLst>
          </a:prstGeom>
          <a:solidFill>
            <a:schemeClr val="bg1"/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26" name="Text Box 159"/>
          <p:cNvSpPr txBox="1">
            <a:spLocks noChangeArrowheads="1"/>
          </p:cNvSpPr>
          <p:nvPr/>
        </p:nvSpPr>
        <p:spPr bwMode="auto">
          <a:xfrm>
            <a:off x="5701893" y="1121638"/>
            <a:ext cx="2920555" cy="4561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■ </a:t>
            </a: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선정된 위험지역의 설명</a:t>
            </a:r>
            <a:endParaRPr kumimoji="1" lang="en-US" altLang="ko-KR" sz="9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위험등급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위 치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: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종로구 구기동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230-53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번지 일대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산림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dirty="0" err="1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주요산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kumimoji="1"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북한산</a:t>
            </a:r>
            <a:endParaRPr kumimoji="1" lang="en-US" altLang="ko-K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위험성 평가결과 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: 72.8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점 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가중 환산점수</a:t>
            </a:r>
            <a:r>
              <a:rPr kumimoji="1" lang="en-US" altLang="ko-KR" sz="1100" dirty="0" smtClean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kumimoji="1" lang="en-US" altLang="ko-KR" sz="1100" dirty="0">
              <a:solidFill>
                <a:srgbClr val="0070C0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① </a:t>
            </a:r>
            <a:r>
              <a:rPr kumimoji="1" lang="ko-KR" altLang="en-US" sz="1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지리적 여건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3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면이 산림인접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中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2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점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/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② </a:t>
            </a:r>
            <a:r>
              <a:rPr kumimoji="1" lang="ko-KR" altLang="en-US" sz="1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경사도</a:t>
            </a:r>
            <a:r>
              <a:rPr kumimoji="1"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서쪽</a:t>
            </a:r>
            <a:r>
              <a:rPr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(16.9°)</a:t>
            </a:r>
            <a:r>
              <a:rPr lang="ko-KR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에서 동쪽으로 </a:t>
            </a:r>
            <a:endParaRPr lang="en-US" altLang="ko-K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r>
              <a:rPr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기울어진 </a:t>
            </a:r>
            <a:r>
              <a:rPr lang="ko-KR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형태</a:t>
            </a:r>
            <a:r>
              <a:rPr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上</a:t>
            </a:r>
            <a:r>
              <a:rPr lang="en-US" altLang="ko-KR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점</a:t>
            </a:r>
            <a:r>
              <a:rPr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③ </a:t>
            </a:r>
            <a:r>
              <a:rPr kumimoji="1" lang="ko-KR" altLang="en-US" sz="1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산림</a:t>
            </a:r>
            <a:r>
              <a:rPr kumimoji="1" lang="en-US" altLang="ko-KR" sz="1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kumimoji="1" lang="ko-KR" altLang="en-US" sz="1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도시 인접지역 </a:t>
            </a: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접한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WUI(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上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3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점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kumimoji="1" lang="en-US" altLang="ko-KR" sz="110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④ </a:t>
            </a:r>
            <a:r>
              <a:rPr kumimoji="1" lang="ko-KR" altLang="en-US" sz="1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소방대상물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주택이 대부분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中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2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점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⑤ </a:t>
            </a:r>
            <a:r>
              <a:rPr kumimoji="1" lang="ko-KR" altLang="en-US" sz="1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소방용수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지상식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6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ko-KR" altLang="en-US" sz="1100" dirty="0" err="1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지하식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(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下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1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점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kumimoji="1" lang="en-US" altLang="ko-KR" sz="1100" dirty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⑥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인근소방서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종로소방서 신영 </a:t>
            </a:r>
            <a:r>
              <a:rPr kumimoji="1" lang="en-US" altLang="ko-KR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119</a:t>
            </a: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안전</a:t>
            </a:r>
            <a:endParaRPr kumimoji="1" lang="en-US" altLang="ko-KR" sz="1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kern="120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센터 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1.2km, 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출동 예상소요시간 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분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中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2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점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kumimoji="1" lang="ko-KR" altLang="en-US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⑦  </a:t>
            </a:r>
            <a:r>
              <a:rPr kumimoji="1" lang="ko-KR" altLang="en-US" sz="1100" spc="-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소방 차량 </a:t>
            </a:r>
            <a:r>
              <a:rPr kumimoji="1" lang="ko-KR" altLang="en-US" sz="1100" spc="-1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접근성</a:t>
            </a:r>
            <a:r>
              <a:rPr kumimoji="1" lang="ko-KR" altLang="en-US" sz="1100" spc="-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ko-KR" altLang="en-US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산지입구까지 진입로는</a:t>
            </a:r>
            <a:endParaRPr kumimoji="1" lang="en-US" altLang="ko-KR" sz="1100" spc="-1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kumimoji="1" lang="ko-KR" altLang="en-US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확보되었으나 다소 협소</a:t>
            </a:r>
            <a:r>
              <a:rPr kumimoji="1" lang="en-US" altLang="ko-KR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中</a:t>
            </a:r>
            <a:r>
              <a:rPr kumimoji="1" lang="en-US" altLang="ko-KR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2</a:t>
            </a:r>
            <a:r>
              <a:rPr kumimoji="1" lang="ko-KR" altLang="en-US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점</a:t>
            </a:r>
            <a:r>
              <a:rPr kumimoji="1" lang="en-US" altLang="ko-KR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kern="120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⑧ </a:t>
            </a:r>
            <a:r>
              <a:rPr kumimoji="1" lang="ko-KR" altLang="en-US" sz="1100" kern="1200" spc="-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기타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산림청 산불취약등급 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면이 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A</a:t>
            </a:r>
            <a:r>
              <a:rPr kumimoji="1" lang="ko-KR" altLang="en-US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등급</a:t>
            </a:r>
            <a:r>
              <a:rPr kumimoji="1" lang="en-US" altLang="ko-KR" sz="11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kern="1200" spc="-100" dirty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     1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면이 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B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등급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上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3</a:t>
            </a:r>
            <a:r>
              <a:rPr kumimoji="1" lang="ko-KR" altLang="en-US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점</a:t>
            </a:r>
            <a:r>
              <a:rPr kumimoji="1" lang="en-US" altLang="ko-KR" sz="1100" kern="1200" spc="-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kumimoji="1" lang="en-US" altLang="ko-KR" sz="900" kern="1200" spc="-100" dirty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6996" y="196807"/>
            <a:ext cx="5233136" cy="3841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서울특별시 도시형 산불 위험지역</a:t>
            </a:r>
            <a:r>
              <a:rPr lang="en-US" altLang="ko-KR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(#1</a:t>
            </a:r>
            <a:r>
              <a:rPr lang="ko-KR" altLang="en-US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pc="-15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~ 24)</a:t>
            </a:r>
            <a:endParaRPr lang="ko-KR" altLang="en-US" spc="-150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770877" y="728700"/>
            <a:ext cx="3585099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#1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서울특별시 도시형 산불 위험지역</a:t>
            </a:r>
            <a:endParaRPr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5" name="_x200447592" descr="DRW0000320c2d9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435" y="1466465"/>
            <a:ext cx="200025" cy="1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963271"/>
              </p:ext>
            </p:extLst>
          </p:nvPr>
        </p:nvGraphicFramePr>
        <p:xfrm>
          <a:off x="770875" y="1160748"/>
          <a:ext cx="4845240" cy="4498280"/>
        </p:xfrm>
        <a:graphic>
          <a:graphicData uri="http://schemas.openxmlformats.org/drawingml/2006/table">
            <a:tbl>
              <a:tblPr/>
              <a:tblGrid>
                <a:gridCol w="24226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425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▶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현 황</a:t>
                      </a:r>
                    </a:p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·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분포특성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접한 산림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· </a:t>
                      </a: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인근 소방서 </a:t>
                      </a:r>
                      <a:r>
                        <a:rPr lang="en-US" altLang="ko-KR" sz="1000" kern="0" spc="-1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ko-KR" altLang="en-US" sz="1000" kern="0" spc="-10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종로 </a:t>
                      </a:r>
                      <a:r>
                        <a:rPr lang="en-US" altLang="ko-KR" sz="1000" kern="0" spc="-10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신영</a:t>
                      </a:r>
                      <a:r>
                        <a:rPr lang="en-US" altLang="ko-KR" sz="1000" kern="0" spc="-1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119</a:t>
                      </a: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안전센터</a:t>
                      </a:r>
                      <a:r>
                        <a:rPr lang="en-US" altLang="ko-KR" sz="1000" kern="0" spc="-10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sz="1000" kern="0" spc="-9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·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산림과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시간지 간의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거리 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5m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이내</a:t>
                      </a:r>
                    </a:p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·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선정지역 </a:t>
                      </a:r>
                      <a:r>
                        <a:rPr lang="ko-KR" altLang="en-US" sz="1000" kern="0" spc="-90" dirty="0" err="1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장변의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길이 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220m</a:t>
                      </a:r>
                      <a:endParaRPr lang="ko-KR" altLang="en-US" sz="1000" kern="0" spc="-90" dirty="0">
                        <a:solidFill>
                          <a:srgbClr val="000000"/>
                        </a:solidFill>
                        <a:effectLst/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·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건물 동수 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100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여 개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동</a:t>
                      </a:r>
                    </a:p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·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주요소방대상물 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: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주택가 </a:t>
                      </a:r>
                    </a:p>
                  </a:txBody>
                  <a:tcPr marL="61807" marR="61807" marT="17088" marB="17088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/>
                      </a:endParaRPr>
                    </a:p>
                  </a:txBody>
                  <a:tcPr marL="61807" marR="61807" marT="17088" marB="17088" anchor="ctr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402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/>
                      </a:endParaRPr>
                    </a:p>
                  </a:txBody>
                  <a:tcPr marL="61807" marR="61807" marT="17088" marB="17088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/>
                      </a:endParaRPr>
                    </a:p>
                  </a:txBody>
                  <a:tcPr marL="61807" marR="61807" marT="17088" marB="17088">
                    <a:lnL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96" y="1213711"/>
            <a:ext cx="2422620" cy="21965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54" y="3521260"/>
            <a:ext cx="2316290" cy="21399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04008"/>
            <a:ext cx="2340260" cy="21399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 bwMode="auto">
          <a:xfrm>
            <a:off x="805832" y="5913276"/>
            <a:ext cx="4018196" cy="316734"/>
          </a:xfrm>
          <a:prstGeom prst="rect">
            <a:avLst/>
          </a:prstGeom>
          <a:solidFill>
            <a:srgbClr val="B5CEED"/>
          </a:solidFill>
          <a:ln w="3175" cap="flat" cmpd="sng" algn="ctr">
            <a:noFill/>
            <a:prstDash val="solid"/>
            <a:round/>
            <a:headEnd type="triangle" w="med" len="med"/>
            <a:tailEnd type="triangl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#2~24.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서울특별시 도시형 산불 위험지역</a:t>
            </a:r>
            <a:endParaRPr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Text Box 159"/>
          <p:cNvSpPr txBox="1">
            <a:spLocks noChangeArrowheads="1"/>
          </p:cNvSpPr>
          <p:nvPr/>
        </p:nvSpPr>
        <p:spPr bwMode="auto">
          <a:xfrm>
            <a:off x="5779527" y="5866284"/>
            <a:ext cx="3076949" cy="583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400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■ </a:t>
            </a:r>
            <a:r>
              <a:rPr kumimoji="1" lang="ko-KR" altLang="en-US" sz="1400" dirty="0" smtClean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나머지 선정된 위험지역의 설명</a:t>
            </a:r>
            <a:endParaRPr kumimoji="1" lang="en-US" altLang="ko-KR" sz="900" dirty="0" smtClean="0">
              <a:solidFill>
                <a:schemeClr val="bg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chemeClr val="bg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□ </a:t>
            </a:r>
            <a:r>
              <a:rPr kumimoji="1" lang="ko-KR" altLang="en-US" sz="1100" u="sng" dirty="0" smtClean="0">
                <a:solidFill>
                  <a:srgbClr val="0000CC"/>
                </a:solidFill>
                <a:latin typeface="HY헤드라인M" pitchFamily="18" charset="-127"/>
                <a:ea typeface="HY헤드라인M" pitchFamily="18" charset="-127"/>
              </a:rPr>
              <a:t>발표게재 페이지 제한으로 별도제시</a:t>
            </a:r>
            <a:endParaRPr kumimoji="1" lang="en-US" altLang="ko-KR" sz="1100" u="sng" dirty="0" smtClean="0">
              <a:solidFill>
                <a:srgbClr val="0000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5365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ap="rnd">
          <a:solidFill>
            <a:srgbClr val="FF0000"/>
          </a:solidFill>
          <a:prstDash val="sysDot"/>
          <a:round/>
          <a:headEnd type="triangle" w="med" len="med"/>
          <a:tailEnd/>
        </a:ln>
        <a:effectLst/>
      </a:spPr>
      <a:bodyPr wrap="none" anchor="ctr"/>
      <a:lstStyle>
        <a:defPPr fontAlgn="base">
          <a:spcBef>
            <a:spcPct val="0"/>
          </a:spcBef>
          <a:spcAft>
            <a:spcPct val="0"/>
          </a:spcAft>
          <a:defRPr kumimoji="1">
            <a:solidFill>
              <a:srgbClr val="000000"/>
            </a:solidFill>
            <a:latin typeface="굴림" charset="-127"/>
            <a:ea typeface="굴림" charset="-127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7736</TotalTime>
  <Words>2312</Words>
  <Application>Microsoft Office PowerPoint</Application>
  <PresentationFormat>화면 슬라이드 쇼(4:3)</PresentationFormat>
  <Paragraphs>671</Paragraphs>
  <Slides>11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1" baseType="lpstr">
      <vt:lpstr>HY신명조</vt:lpstr>
      <vt:lpstr>HY울릉도M</vt:lpstr>
      <vt:lpstr>HY헤드라인M</vt:lpstr>
      <vt:lpstr>굴림</vt:lpstr>
      <vt:lpstr>맑은 고딕</vt:lpstr>
      <vt:lpstr>신명 태고딕</vt:lpstr>
      <vt:lpstr>함초롬바탕</vt:lpstr>
      <vt:lpstr>Arial</vt:lpstr>
      <vt:lpstr>Arial Black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owner</cp:lastModifiedBy>
  <cp:revision>866</cp:revision>
  <cp:lastPrinted>2019-10-15T23:59:57Z</cp:lastPrinted>
  <dcterms:created xsi:type="dcterms:W3CDTF">2009-04-22T05:44:37Z</dcterms:created>
  <dcterms:modified xsi:type="dcterms:W3CDTF">2021-11-02T04:32:40Z</dcterms:modified>
</cp:coreProperties>
</file>