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SpecialPlsOnTitleSld="0" saveSubsetFonts="1">
  <p:sldMasterIdLst>
    <p:sldMasterId id="2147483827" r:id="rId1"/>
    <p:sldMasterId id="214748382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howOutlineIcons="0" vertBarState="maximized">
    <p:restoredLeft sz="17713"/>
    <p:restoredTop sz="85106"/>
  </p:normalViewPr>
  <p:slideViewPr>
    <p:cSldViewPr>
      <p:cViewPr varScale="1">
        <p:scale>
          <a:sx n="136" d="100"/>
          <a:sy n="136" d="100"/>
        </p:scale>
        <p:origin x="2348" y="100"/>
      </p:cViewPr>
      <p:guideLst>
        <p:guide orient="horz" pos="2157"/>
        <p:guide orient="horz" pos="2258"/>
        <p:guide orient="horz" pos="2358"/>
        <p:guide pos="2878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202" y="-126"/>
      </p:cViewPr>
      <p:guideLst>
        <p:guide orient="horz" pos="3126"/>
        <p:guide pos="2140"/>
      </p:guideLst>
    </p:cSldViewPr>
  </p:notesViewPr>
  <p:gridSpacing cx="36868100" cy="36868100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7.xml"  /><Relationship Id="rId11" Type="http://schemas.openxmlformats.org/officeDocument/2006/relationships/slide" Target="slides/slide8.xml"  /><Relationship Id="rId12" Type="http://schemas.openxmlformats.org/officeDocument/2006/relationships/slide" Target="slides/slide9.xml"  /><Relationship Id="rId13" Type="http://schemas.openxmlformats.org/officeDocument/2006/relationships/slide" Target="slides/slide10.xml"  /><Relationship Id="rId14" Type="http://schemas.openxmlformats.org/officeDocument/2006/relationships/slide" Target="slides/slide11.xml"  /><Relationship Id="rId15" Type="http://schemas.openxmlformats.org/officeDocument/2006/relationships/slide" Target="slides/slide12.xml"  /><Relationship Id="rId16" Type="http://schemas.openxmlformats.org/officeDocument/2006/relationships/slide" Target="slides/slide13.xml"  /><Relationship Id="rId17" Type="http://schemas.openxmlformats.org/officeDocument/2006/relationships/presProps" Target="presProps.xml"  /><Relationship Id="rId18" Type="http://schemas.openxmlformats.org/officeDocument/2006/relationships/viewProps" Target="viewProps.xml"  /><Relationship Id="rId19" Type="http://schemas.openxmlformats.org/officeDocument/2006/relationships/theme" Target="theme/theme1.xml"  /><Relationship Id="rId2" Type="http://schemas.openxmlformats.org/officeDocument/2006/relationships/slideMaster" Target="slideMasters/slideMaster2.xml"  /><Relationship Id="rId20" Type="http://schemas.openxmlformats.org/officeDocument/2006/relationships/tableStyles" Target="tableStyles.xml"  /><Relationship Id="rId3" Type="http://schemas.openxmlformats.org/officeDocument/2006/relationships/notesMaster" Target="notesMasters/notesMaster1.xml"  /><Relationship Id="rId4" Type="http://schemas.openxmlformats.org/officeDocument/2006/relationships/slide" Target="slides/slide1.xml"  /><Relationship Id="rId5" Type="http://schemas.openxmlformats.org/officeDocument/2006/relationships/slide" Target="slides/slide2.xml"  /><Relationship Id="rId6" Type="http://schemas.openxmlformats.org/officeDocument/2006/relationships/slide" Target="slides/slide3.xml"  /><Relationship Id="rId7" Type="http://schemas.openxmlformats.org/officeDocument/2006/relationships/slide" Target="slides/slide4.xml"  /><Relationship Id="rId8" Type="http://schemas.openxmlformats.org/officeDocument/2006/relationships/slide" Target="slides/slide5.xml"  /><Relationship Id="rId9" Type="http://schemas.openxmlformats.org/officeDocument/2006/relationships/slide" Target="slides/slide6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3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46247" cy="496732"/>
          </a:xfrm>
          <a:prstGeom prst="rect">
            <a:avLst/>
          </a:prstGeom>
        </p:spPr>
        <p:txBody>
          <a:bodyPr vert="horz" lIns="92108" tIns="46054" rIns="92108" bIns="46054"/>
          <a:lstStyle>
            <a:lvl1pPr algn="l">
              <a:defRPr sz="1200">
                <a:latin typeface="Arial"/>
              </a:defRPr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826" y="0"/>
            <a:ext cx="2946246" cy="496732"/>
          </a:xfrm>
          <a:prstGeom prst="rect">
            <a:avLst/>
          </a:prstGeom>
        </p:spPr>
        <p:txBody>
          <a:bodyPr vert="horz" lIns="92108" tIns="46054" rIns="92108" bIns="46054"/>
          <a:lstStyle>
            <a:lvl1pPr algn="r">
              <a:defRPr sz="1200">
                <a:latin typeface="Arial"/>
              </a:defRPr>
            </a:lvl1pPr>
          </a:lstStyle>
          <a:p>
            <a:pPr>
              <a:defRPr lang="ko-KR"/>
            </a:pPr>
            <a:fld id="{8445AA86-8390-411F-9484-E255CB96E24A}" type="datetime1">
              <a:rPr lang="ko-KR" altLang="en-US"/>
              <a:pPr>
                <a:defRPr lang="ko-KR"/>
              </a:pPr>
              <a:t>2021-09-13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anchor="ctr"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288" y="4714953"/>
            <a:ext cx="5439101" cy="4467387"/>
          </a:xfrm>
          <a:prstGeom prst="rect">
            <a:avLst/>
          </a:prstGeom>
        </p:spPr>
        <p:txBody>
          <a:bodyPr vert="horz" lIns="92108" tIns="46054" rIns="92108" bIns="46054">
            <a:normAutofit lnSpcReduction="0"/>
          </a:bodyPr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309"/>
            <a:ext cx="2946247" cy="496731"/>
          </a:xfrm>
          <a:prstGeom prst="rect">
            <a:avLst/>
          </a:prstGeom>
        </p:spPr>
        <p:txBody>
          <a:bodyPr vert="horz" lIns="92108" tIns="46054" rIns="92108" bIns="46054" anchor="b"/>
          <a:lstStyle>
            <a:lvl1pPr algn="l">
              <a:defRPr sz="1200">
                <a:latin typeface="Arial"/>
              </a:defRPr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826" y="9428309"/>
            <a:ext cx="2946246" cy="496731"/>
          </a:xfrm>
          <a:prstGeom prst="rect">
            <a:avLst/>
          </a:prstGeom>
        </p:spPr>
        <p:txBody>
          <a:bodyPr vert="horz" lIns="92108" tIns="46054" rIns="92108" bIns="46054" anchor="b"/>
          <a:lstStyle>
            <a:lvl1pPr algn="r">
              <a:defRPr sz="1200">
                <a:latin typeface="Arial"/>
              </a:defRPr>
            </a:lvl1pPr>
          </a:lstStyle>
          <a:p>
            <a:pPr>
              <a:defRPr lang="ko-KR"/>
            </a:pPr>
            <a:fld id="{96C9CB9E-0762-4E47-8DC2-3C3CF398615E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1" Type="http://schemas.openxmlformats.org/officeDocument/2006/relationships/slide" Target="../slides/slide1.xml"  /><Relationship Id="rId2" Type="http://schemas.openxmlformats.org/officeDocument/2006/relationships/notesMaster" Target="../notesMasters/notesMaster1.xml"  /></Relationships>
</file>

<file path=ppt/notesSlides/_rels/notesSlide10.xml.rels><?xml version="1.0" encoding="UTF-8" standalone="yes" ?><Relationships xmlns="http://schemas.openxmlformats.org/package/2006/relationships"><Relationship Id="rId1" Type="http://schemas.openxmlformats.org/officeDocument/2006/relationships/slide" Target="../slides/slide10.xml"  /><Relationship Id="rId2" Type="http://schemas.openxmlformats.org/officeDocument/2006/relationships/notesMaster" Target="../notesMasters/notesMaster1.xml"  /></Relationships>
</file>

<file path=ppt/notesSlides/_rels/notesSlide11.xml.rels><?xml version="1.0" encoding="UTF-8" standalone="yes" ?><Relationships xmlns="http://schemas.openxmlformats.org/package/2006/relationships"><Relationship Id="rId1" Type="http://schemas.openxmlformats.org/officeDocument/2006/relationships/slide" Target="../slides/slide11.xml"  /><Relationship Id="rId2" Type="http://schemas.openxmlformats.org/officeDocument/2006/relationships/notesMaster" Target="../notesMasters/notesMaster1.xml"  /></Relationships>
</file>

<file path=ppt/notesSlides/_rels/notesSlide12.xml.rels><?xml version="1.0" encoding="UTF-8" standalone="yes" ?><Relationships xmlns="http://schemas.openxmlformats.org/package/2006/relationships"><Relationship Id="rId1" Type="http://schemas.openxmlformats.org/officeDocument/2006/relationships/slide" Target="../slides/slide12.xml"  /><Relationship Id="rId2" Type="http://schemas.openxmlformats.org/officeDocument/2006/relationships/notesMaster" Target="../notesMasters/notesMaster1.xml"  /></Relationships>
</file>

<file path=ppt/notesSlides/_rels/notesSlide13.xml.rels><?xml version="1.0" encoding="UTF-8" standalone="yes" ?><Relationships xmlns="http://schemas.openxmlformats.org/package/2006/relationships"><Relationship Id="rId1" Type="http://schemas.openxmlformats.org/officeDocument/2006/relationships/slide" Target="../slides/slide13.xml"  /><Relationship Id="rId2" Type="http://schemas.openxmlformats.org/officeDocument/2006/relationships/notesMaster" Target="../notesMasters/notesMaster1.xml"  /></Relationships>
</file>

<file path=ppt/notesSlides/_rels/notesSlide2.xml.rels><?xml version="1.0" encoding="UTF-8" standalone="yes" ?><Relationships xmlns="http://schemas.openxmlformats.org/package/2006/relationships"><Relationship Id="rId1" Type="http://schemas.openxmlformats.org/officeDocument/2006/relationships/slide" Target="../slides/slide2.xml"  /><Relationship Id="rId2" Type="http://schemas.openxmlformats.org/officeDocument/2006/relationships/notesMaster" Target="../notesMasters/notesMaster1.xml"  /></Relationships>
</file>

<file path=ppt/notesSlides/_rels/notesSlide3.xml.rels><?xml version="1.0" encoding="UTF-8" standalone="yes" ?><Relationships xmlns="http://schemas.openxmlformats.org/package/2006/relationships"><Relationship Id="rId1" Type="http://schemas.openxmlformats.org/officeDocument/2006/relationships/slide" Target="../slides/slide3.xml"  /><Relationship Id="rId2" Type="http://schemas.openxmlformats.org/officeDocument/2006/relationships/notesMaster" Target="../notesMasters/notesMaster1.xml"  /></Relationships>
</file>

<file path=ppt/notesSlides/_rels/notesSlide4.xml.rels><?xml version="1.0" encoding="UTF-8" standalone="yes" ?><Relationships xmlns="http://schemas.openxmlformats.org/package/2006/relationships"><Relationship Id="rId1" Type="http://schemas.openxmlformats.org/officeDocument/2006/relationships/slide" Target="../slides/slide4.xml"  /><Relationship Id="rId2" Type="http://schemas.openxmlformats.org/officeDocument/2006/relationships/notesMaster" Target="../notesMasters/notesMaster1.xml"  /></Relationships>
</file>

<file path=ppt/notesSlides/_rels/notesSlide5.xml.rels><?xml version="1.0" encoding="UTF-8" standalone="yes" ?><Relationships xmlns="http://schemas.openxmlformats.org/package/2006/relationships"><Relationship Id="rId1" Type="http://schemas.openxmlformats.org/officeDocument/2006/relationships/slide" Target="../slides/slide5.xml"  /><Relationship Id="rId2" Type="http://schemas.openxmlformats.org/officeDocument/2006/relationships/notesMaster" Target="../notesMasters/notesMaster1.xml"  /></Relationships>
</file>

<file path=ppt/notesSlides/_rels/notesSlide6.xml.rels><?xml version="1.0" encoding="UTF-8" standalone="yes" ?><Relationships xmlns="http://schemas.openxmlformats.org/package/2006/relationships"><Relationship Id="rId1" Type="http://schemas.openxmlformats.org/officeDocument/2006/relationships/slide" Target="../slides/slide6.xml"  /><Relationship Id="rId2" Type="http://schemas.openxmlformats.org/officeDocument/2006/relationships/notesMaster" Target="../notesMasters/notesMaster1.xml"  /></Relationships>
</file>

<file path=ppt/notesSlides/_rels/notesSlide7.xml.rels><?xml version="1.0" encoding="UTF-8" standalone="yes" ?><Relationships xmlns="http://schemas.openxmlformats.org/package/2006/relationships"><Relationship Id="rId1" Type="http://schemas.openxmlformats.org/officeDocument/2006/relationships/slide" Target="../slides/slide7.xml"  /><Relationship Id="rId2" Type="http://schemas.openxmlformats.org/officeDocument/2006/relationships/notesMaster" Target="../notesMasters/notesMaster1.xml"  /></Relationships>
</file>

<file path=ppt/notesSlides/_rels/notesSlide8.xml.rels><?xml version="1.0" encoding="UTF-8" standalone="yes" ?><Relationships xmlns="http://schemas.openxmlformats.org/package/2006/relationships"><Relationship Id="rId1" Type="http://schemas.openxmlformats.org/officeDocument/2006/relationships/slide" Target="../slides/slide8.xml"  /><Relationship Id="rId2" Type="http://schemas.openxmlformats.org/officeDocument/2006/relationships/notesMaster" Target="../notesMasters/notesMaster1.xml"  /></Relationships>
</file>

<file path=ppt/notesSlides/_rels/notesSlide9.xml.rels><?xml version="1.0" encoding="UTF-8" standalone="yes" ?><Relationships xmlns="http://schemas.openxmlformats.org/package/2006/relationships"><Relationship Id="rId1" Type="http://schemas.openxmlformats.org/officeDocument/2006/relationships/slide" Target="../slides/slide9.xml"  /><Relationship Id="rId2" Type="http://schemas.openxmlformats.org/officeDocument/2006/relationships/notesMaster" Target="../notesMasters/notesMaster1.xml"  /></Relationships>
</file>

<file path=ppt/notesSlides/notesSlide1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 lang="ko-KR"/>
            </a:pPr>
            <a:fld id="{96C9CB9E-0762-4E47-8DC2-3C3CF398615E}" type="slidenum">
              <a:rPr lang="ko-KR" altLang="en-US"/>
              <a:pPr>
                <a:defRPr lang="ko-KR"/>
              </a:pPr>
              <a:t>1</a:t>
            </a:fld>
            <a:endParaRPr lang="ko-KR" altLang="en-US"/>
          </a:p>
        </p:txBody>
      </p:sp>
    </p:spTree>
  </p:cSld>
</p:notes>
</file>

<file path=ppt/notesSlides/notesSlide10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 lang="ko-KR"/>
            </a:pPr>
            <a:fld id="{96C9CB9E-0762-4E47-8DC2-3C3CF398615E}" type="slidenum">
              <a:rPr lang="ko-KR" altLang="en-US"/>
              <a:pPr>
                <a:defRPr lang="ko-KR"/>
              </a:pPr>
              <a:t>10</a:t>
            </a:fld>
            <a:endParaRPr lang="ko-KR" altLang="en-US"/>
          </a:p>
        </p:txBody>
      </p:sp>
    </p:spTree>
  </p:cSld>
</p:notes>
</file>

<file path=ppt/notesSlides/notesSlide11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 lang="ko-KR"/>
            </a:pPr>
            <a:fld id="{96C9CB9E-0762-4E47-8DC2-3C3CF398615E}" type="slidenum">
              <a:rPr lang="ko-KR" altLang="en-US"/>
              <a:pPr>
                <a:defRPr lang="ko-KR"/>
              </a:pPr>
              <a:t>11</a:t>
            </a:fld>
            <a:endParaRPr lang="ko-KR" altLang="en-US"/>
          </a:p>
        </p:txBody>
      </p:sp>
    </p:spTree>
  </p:cSld>
</p:notes>
</file>

<file path=ppt/notesSlides/notesSlide12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 lang="ko-KR"/>
            </a:pPr>
            <a:fld id="{96C9CB9E-0762-4E47-8DC2-3C3CF398615E}" type="slidenum">
              <a:rPr lang="ko-KR" altLang="en-US"/>
              <a:pPr>
                <a:defRPr lang="ko-KR"/>
              </a:pPr>
              <a:t>12</a:t>
            </a:fld>
            <a:endParaRPr lang="ko-KR" altLang="en-US"/>
          </a:p>
        </p:txBody>
      </p:sp>
    </p:spTree>
  </p:cSld>
</p:notes>
</file>

<file path=ppt/notesSlides/notesSlide13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 lang="ko-KR"/>
            </a:pPr>
            <a:fld id="{96C9CB9E-0762-4E47-8DC2-3C3CF398615E}" type="slidenum">
              <a:rPr lang="en-US" altLang="en-US"/>
              <a:pPr>
                <a:defRPr lang="ko-KR"/>
              </a:pPr>
              <a:t>13</a:t>
            </a:fld>
            <a:endParaRPr lang="en-US" altLang="en-US"/>
          </a:p>
        </p:txBody>
      </p:sp>
    </p:spTree>
  </p:cSld>
</p:notes>
</file>

<file path=ppt/notesSlides/notesSlide2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 lang="ko-KR"/>
            </a:pPr>
            <a:fld id="{96C9CB9E-0762-4E47-8DC2-3C3CF398615E}" type="slidenum">
              <a:rPr lang="ko-KR" altLang="en-US"/>
              <a:pPr>
                <a:defRPr lang="ko-KR"/>
              </a:pPr>
              <a:t>2</a:t>
            </a:fld>
            <a:endParaRPr lang="ko-KR" altLang="en-US"/>
          </a:p>
        </p:txBody>
      </p:sp>
    </p:spTree>
  </p:cSld>
</p:notes>
</file>

<file path=ppt/notesSlides/notesSlide3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 lang="ko-KR"/>
            </a:pPr>
            <a:fld id="{96C9CB9E-0762-4E47-8DC2-3C3CF398615E}" type="slidenum">
              <a:rPr lang="ko-KR" altLang="en-US"/>
              <a:pPr>
                <a:defRPr lang="ko-KR"/>
              </a:pPr>
              <a:t>3</a:t>
            </a:fld>
            <a:endParaRPr lang="ko-KR" altLang="en-US"/>
          </a:p>
        </p:txBody>
      </p:sp>
    </p:spTree>
  </p:cSld>
</p:notes>
</file>

<file path=ppt/notesSlides/notesSlide4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 lang="ko-KR"/>
            </a:pPr>
            <a:fld id="{96C9CB9E-0762-4E47-8DC2-3C3CF398615E}" type="slidenum">
              <a:rPr lang="ko-KR" altLang="en-US"/>
              <a:pPr>
                <a:defRPr lang="ko-KR"/>
              </a:pPr>
              <a:t>4</a:t>
            </a:fld>
            <a:endParaRPr lang="ko-KR" altLang="en-US"/>
          </a:p>
        </p:txBody>
      </p:sp>
    </p:spTree>
  </p:cSld>
</p:notes>
</file>

<file path=ppt/notesSlides/notesSlide5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 lang="ko-KR"/>
            </a:pPr>
            <a:fld id="{96C9CB9E-0762-4E47-8DC2-3C3CF398615E}" type="slidenum">
              <a:rPr lang="ko-KR" altLang="en-US"/>
              <a:pPr>
                <a:defRPr lang="ko-KR"/>
              </a:pPr>
              <a:t>5</a:t>
            </a:fld>
            <a:endParaRPr lang="ko-KR" altLang="en-US"/>
          </a:p>
        </p:txBody>
      </p:sp>
    </p:spTree>
  </p:cSld>
</p:notes>
</file>

<file path=ppt/notesSlides/notesSlide6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 lang="ko-KR"/>
            </a:pPr>
            <a:fld id="{96C9CB9E-0762-4E47-8DC2-3C3CF398615E}" type="slidenum">
              <a:rPr lang="ko-KR" altLang="en-US"/>
              <a:pPr>
                <a:defRPr lang="ko-KR"/>
              </a:pPr>
              <a:t>6</a:t>
            </a:fld>
            <a:endParaRPr lang="ko-KR" altLang="en-US"/>
          </a:p>
        </p:txBody>
      </p:sp>
    </p:spTree>
  </p:cSld>
</p:notes>
</file>

<file path=ppt/notesSlides/notesSlide7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 lang="ko-KR"/>
            </a:pPr>
            <a:fld id="{96C9CB9E-0762-4E47-8DC2-3C3CF398615E}" type="slidenum">
              <a:rPr lang="ko-KR" altLang="en-US"/>
              <a:pPr>
                <a:defRPr lang="ko-KR"/>
              </a:pPr>
              <a:t>7</a:t>
            </a:fld>
            <a:endParaRPr lang="ko-KR" altLang="en-US"/>
          </a:p>
        </p:txBody>
      </p:sp>
    </p:spTree>
  </p:cSld>
</p:notes>
</file>

<file path=ppt/notesSlides/notesSlide8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 lang="ko-KR"/>
            </a:pPr>
            <a:fld id="{96C9CB9E-0762-4E47-8DC2-3C3CF398615E}" type="slidenum">
              <a:rPr lang="ko-KR" altLang="en-US"/>
              <a:pPr>
                <a:defRPr lang="ko-KR"/>
              </a:pPr>
              <a:t>8</a:t>
            </a:fld>
            <a:endParaRPr lang="ko-KR" altLang="en-US"/>
          </a:p>
        </p:txBody>
      </p:sp>
    </p:spTree>
  </p:cSld>
</p:notes>
</file>

<file path=ppt/notesSlides/notesSlide9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 lang="ko-KR"/>
            </a:pPr>
            <a:fld id="{96C9CB9E-0762-4E47-8DC2-3C3CF398615E}" type="slidenum">
              <a:rPr lang="ko-KR" altLang="en-US"/>
              <a:pPr>
                <a:defRPr lang="ko-KR"/>
              </a:pPr>
              <a:t>9</a:t>
            </a:fld>
            <a:endParaRPr lang="ko-KR" altLang="en-US"/>
          </a:p>
        </p:txBody>
      </p:sp>
    </p:spTree>
  </p:cSld>
</p:note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jpeg"  /><Relationship Id="rId3" Type="http://schemas.openxmlformats.org/officeDocument/2006/relationships/image" Target="../media/image2.jpeg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3.jpeg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Relationship Id="rId2" Type="http://schemas.openxmlformats.org/officeDocument/2006/relationships/image" Target="../media/image3.jpeg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11" descr="캠퍼스 투시도-최종 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775" y="676275"/>
            <a:ext cx="4173538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그림 12" descr="캠퍼스 조감도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674688"/>
            <a:ext cx="4883150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7"/>
          <p:cNvSpPr>
            <a:spLocks noChangeArrowheads="1"/>
          </p:cNvSpPr>
          <p:nvPr/>
        </p:nvSpPr>
        <p:spPr bwMode="gray">
          <a:xfrm>
            <a:off x="0" y="0"/>
            <a:ext cx="9144000" cy="609600"/>
          </a:xfrm>
          <a:prstGeom prst="rect">
            <a:avLst/>
          </a:prstGeom>
          <a:gradFill rotWithShape="1">
            <a:gsLst>
              <a:gs pos="0">
                <a:srgbClr val="0984FF"/>
              </a:gs>
              <a:gs pos="100000">
                <a:srgbClr val="B3D9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ea typeface="굴림" pitchFamily="50" charset="-127"/>
            </a:endParaRPr>
          </a:p>
        </p:txBody>
      </p:sp>
      <p:sp>
        <p:nvSpPr>
          <p:cNvPr id="7" name="Rectangle 14"/>
          <p:cNvSpPr>
            <a:spLocks noChangeArrowheads="1"/>
          </p:cNvSpPr>
          <p:nvPr userDrawn="1"/>
        </p:nvSpPr>
        <p:spPr bwMode="auto">
          <a:xfrm>
            <a:off x="0" y="3141663"/>
            <a:ext cx="9144000" cy="515937"/>
          </a:xfrm>
          <a:prstGeom prst="rect">
            <a:avLst/>
          </a:prstGeom>
          <a:solidFill>
            <a:schemeClr val="bg1">
              <a:alpha val="7607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endParaRPr lang="de-DE" altLang="ko-KR" sz="2400">
              <a:latin typeface="Times" charset="0"/>
              <a:ea typeface="ヒラギノ角ゴ Pro W3" charset="-128"/>
            </a:endParaRPr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1676400" y="3733800"/>
            <a:ext cx="7467600" cy="0"/>
          </a:xfrm>
          <a:prstGeom prst="line">
            <a:avLst/>
          </a:prstGeom>
          <a:noFill/>
          <a:ln w="146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 sz="2400">
              <a:latin typeface="Times" charset="0"/>
            </a:endParaRPr>
          </a:p>
        </p:txBody>
      </p:sp>
      <p:sp>
        <p:nvSpPr>
          <p:cNvPr id="9" name="Line 4"/>
          <p:cNvSpPr>
            <a:spLocks noChangeShapeType="1"/>
          </p:cNvSpPr>
          <p:nvPr userDrawn="1"/>
        </p:nvSpPr>
        <p:spPr bwMode="auto">
          <a:xfrm>
            <a:off x="0" y="620713"/>
            <a:ext cx="9144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cxnSp>
        <p:nvCxnSpPr>
          <p:cNvPr id="10" name="Gerade Verbindung 25"/>
          <p:cNvCxnSpPr>
            <a:cxnSpLocks noChangeShapeType="1"/>
          </p:cNvCxnSpPr>
          <p:nvPr userDrawn="1"/>
        </p:nvCxnSpPr>
        <p:spPr bwMode="auto">
          <a:xfrm rot="5400000">
            <a:off x="-234951" y="1881188"/>
            <a:ext cx="3816351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직사각형 10"/>
          <p:cNvSpPr/>
          <p:nvPr userDrawn="1"/>
        </p:nvSpPr>
        <p:spPr bwMode="auto">
          <a:xfrm>
            <a:off x="0" y="620713"/>
            <a:ext cx="9144000" cy="2520950"/>
          </a:xfrm>
          <a:prstGeom prst="rect">
            <a:avLst/>
          </a:prstGeom>
          <a:solidFill>
            <a:schemeClr val="bg2">
              <a:lumMod val="40000"/>
              <a:lumOff val="60000"/>
              <a:alpha val="1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457200" y="4114800"/>
            <a:ext cx="8229600" cy="76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524000" y="4948238"/>
            <a:ext cx="5943600" cy="609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부제목 스타일 편집</a:t>
            </a:r>
            <a:endParaRPr lang="en-US" altLang="ko-KR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551613"/>
            <a:ext cx="2895600" cy="16986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681913" y="6608763"/>
            <a:ext cx="1004887" cy="112712"/>
          </a:xfrm>
        </p:spPr>
        <p:txBody>
          <a:bodyPr/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EF259769-86DE-4FCF-99C9-AA63D271586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46367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EB4C5-F698-44AC-8AF7-59A64FB6860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pic>
        <p:nvPicPr>
          <p:cNvPr id="4" name="Picture 3" descr="C:\Users\user\Desktop\jpg\INU 시그니처_jpg\INU 시그니처 좌우조합_영문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40" y="6548042"/>
            <a:ext cx="1872209" cy="30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10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7"/>
          <p:cNvSpPr>
            <a:spLocks noChangeArrowheads="1"/>
          </p:cNvSpPr>
          <p:nvPr/>
        </p:nvSpPr>
        <p:spPr bwMode="gray">
          <a:xfrm>
            <a:off x="0" y="0"/>
            <a:ext cx="9144000" cy="609600"/>
          </a:xfrm>
          <a:prstGeom prst="rect">
            <a:avLst/>
          </a:prstGeom>
          <a:gradFill rotWithShape="1">
            <a:gsLst>
              <a:gs pos="0">
                <a:srgbClr val="0984FF"/>
              </a:gs>
              <a:gs pos="100000">
                <a:srgbClr val="B3D9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srgbClr val="2B166E"/>
              </a:solidFill>
              <a:ea typeface="굴림" pitchFamily="50" charset="-127"/>
            </a:endParaRPr>
          </a:p>
        </p:txBody>
      </p:sp>
      <p:sp>
        <p:nvSpPr>
          <p:cNvPr id="7" name="Rectangle 14"/>
          <p:cNvSpPr>
            <a:spLocks noChangeArrowheads="1"/>
          </p:cNvSpPr>
          <p:nvPr userDrawn="1"/>
        </p:nvSpPr>
        <p:spPr bwMode="auto">
          <a:xfrm>
            <a:off x="0" y="3141663"/>
            <a:ext cx="9144000" cy="515937"/>
          </a:xfrm>
          <a:prstGeom prst="rect">
            <a:avLst/>
          </a:prstGeom>
          <a:solidFill>
            <a:schemeClr val="bg1">
              <a:alpha val="7607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endParaRPr lang="de-DE" altLang="ko-KR" sz="2400">
              <a:solidFill>
                <a:srgbClr val="2B166E"/>
              </a:solidFill>
              <a:latin typeface="Times" charset="0"/>
              <a:ea typeface="ヒラギノ角ゴ Pro W3" charset="-128"/>
            </a:endParaRPr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1649186" y="4221088"/>
            <a:ext cx="7467600" cy="0"/>
          </a:xfrm>
          <a:prstGeom prst="line">
            <a:avLst/>
          </a:prstGeom>
          <a:noFill/>
          <a:ln w="146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de-DE" sz="2400">
              <a:solidFill>
                <a:srgbClr val="2B166E"/>
              </a:solidFill>
              <a:latin typeface="Times" charset="0"/>
            </a:endParaRPr>
          </a:p>
        </p:txBody>
      </p:sp>
      <p:sp>
        <p:nvSpPr>
          <p:cNvPr id="9" name="Line 4"/>
          <p:cNvSpPr>
            <a:spLocks noChangeShapeType="1"/>
          </p:cNvSpPr>
          <p:nvPr userDrawn="1"/>
        </p:nvSpPr>
        <p:spPr bwMode="auto">
          <a:xfrm>
            <a:off x="0" y="620713"/>
            <a:ext cx="9144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457200" y="4114800"/>
            <a:ext cx="8229600" cy="76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524000" y="4948238"/>
            <a:ext cx="5943600" cy="609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부제목 스타일 편집</a:t>
            </a:r>
            <a:endParaRPr lang="en-US" altLang="ko-KR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551613"/>
            <a:ext cx="2895600" cy="16986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굴림" charset="-127"/>
              </a:defRPr>
            </a:lvl1pPr>
          </a:lstStyle>
          <a:p>
            <a:pPr>
              <a:defRPr/>
            </a:pPr>
            <a:endParaRPr lang="en-US" altLang="ko-KR">
              <a:solidFill>
                <a:srgbClr val="2B166E"/>
              </a:solidFill>
            </a:endParaRP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681913" y="6608763"/>
            <a:ext cx="1004887" cy="112712"/>
          </a:xfrm>
        </p:spPr>
        <p:txBody>
          <a:bodyPr/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EF259769-86DE-4FCF-99C9-AA63D271586C}" type="slidenum">
              <a:rPr lang="en-US" altLang="ko-KR">
                <a:solidFill>
                  <a:srgbClr val="2B166E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2B16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649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EB4C5-F698-44AC-8AF7-59A64FB6860D}" type="slidenum">
              <a:rPr lang="en-US" altLang="ko-KR">
                <a:solidFill>
                  <a:srgbClr val="2B166E"/>
                </a:solidFill>
              </a:rPr>
              <a:pPr>
                <a:defRPr/>
              </a:pPr>
              <a:t>‹#›</a:t>
            </a:fld>
            <a:endParaRPr lang="en-US" altLang="ko-KR" dirty="0">
              <a:solidFill>
                <a:srgbClr val="2B166E"/>
              </a:solidFill>
            </a:endParaRPr>
          </a:p>
        </p:txBody>
      </p:sp>
      <p:pic>
        <p:nvPicPr>
          <p:cNvPr id="4" name="Picture 3" descr="C:\Users\user\Desktop\jpg\INU 시그니처_jpg\INU 시그니처 좌우조합_영문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40" y="6548042"/>
            <a:ext cx="1872209" cy="30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6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25538"/>
            <a:ext cx="8363272" cy="5256212"/>
          </a:xfrm>
        </p:spPr>
        <p:txBody>
          <a:bodyPr/>
          <a:lstStyle>
            <a:lvl1pPr>
              <a:spcBef>
                <a:spcPts val="800"/>
              </a:spcBef>
              <a:defRPr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  <a:lvl2pPr>
              <a:spcBef>
                <a:spcPts val="800"/>
              </a:spcBef>
              <a:defRPr>
                <a:latin typeface="Arial" pitchFamily="34" charset="0"/>
                <a:ea typeface="HY헤드라인M" pitchFamily="18" charset="-127"/>
                <a:cs typeface="Arial" pitchFamily="34" charset="0"/>
              </a:defRPr>
            </a:lvl2pPr>
            <a:lvl3pPr>
              <a:spcBef>
                <a:spcPts val="800"/>
              </a:spcBef>
              <a:defRPr>
                <a:latin typeface="Arial" pitchFamily="34" charset="0"/>
                <a:ea typeface="HY헤드라인M" pitchFamily="18" charset="-127"/>
                <a:cs typeface="Arial" pitchFamily="34" charset="0"/>
              </a:defRPr>
            </a:lvl3pPr>
            <a:lvl4pPr>
              <a:spcBef>
                <a:spcPts val="800"/>
              </a:spcBef>
              <a:defRPr>
                <a:latin typeface="Arial" pitchFamily="34" charset="0"/>
                <a:ea typeface="HY헤드라인M" pitchFamily="18" charset="-127"/>
                <a:cs typeface="Arial" pitchFamily="34" charset="0"/>
              </a:defRPr>
            </a:lvl4pPr>
            <a:lvl5pPr>
              <a:spcBef>
                <a:spcPts val="800"/>
              </a:spcBef>
              <a:defRPr>
                <a:latin typeface="Arial" pitchFamily="34" charset="0"/>
                <a:ea typeface="HY헤드라인M" pitchFamily="18" charset="-127"/>
                <a:cs typeface="Arial" pitchFamily="34" charset="0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244408" y="6480175"/>
            <a:ext cx="792658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38886-334F-4E37-ACBF-355012A46FB1}" type="slidenum">
              <a:rPr lang="en-US" altLang="ko-KR">
                <a:solidFill>
                  <a:srgbClr val="2B166E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2B16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60484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slideLayout" Target="../slideLayouts/slideLayout2.xml"  /><Relationship Id="rId3" Type="http://schemas.openxmlformats.org/officeDocument/2006/relationships/theme" Target="../theme/theme1.xml"  /><Relationship Id="rId4" Type="http://schemas.openxmlformats.org/officeDocument/2006/relationships/oleObject" Target="../embeddings/oleObject1.bin"  /><Relationship Id="rId5" Type="http://schemas.openxmlformats.org/officeDocument/2006/relationships/image" Target="../media/image4.png"  /><Relationship Id="rId6" Type="http://schemas.openxmlformats.org/officeDocument/2006/relationships/oleObject" Target="../embeddings/oleObject2.bin"  /><Relationship Id="rId7" Type="http://schemas.openxmlformats.org/officeDocument/2006/relationships/image" Target="../media/image5.png"  /><Relationship Id="rId8" Type="http://schemas.openxmlformats.org/officeDocument/2006/relationships/oleObject" Target="../embeddings/oleObject3.bin"  /><Relationship Id="rId9" Type="http://schemas.openxmlformats.org/officeDocument/2006/relationships/image" Target="../media/image6.png"  /></Relationships>
</file>

<file path=ppt/slideMasters/_rels/slideMaster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10" Type="http://schemas.openxmlformats.org/officeDocument/2006/relationships/image" Target="../media/image6.png"  /><Relationship Id="rId11" Type="http://schemas.openxmlformats.org/officeDocument/2006/relationships/image" Target="../media/image3.jpeg"  /><Relationship Id="rId2" Type="http://schemas.openxmlformats.org/officeDocument/2006/relationships/slideLayout" Target="../slideLayouts/slideLayout4.xml"  /><Relationship Id="rId3" Type="http://schemas.openxmlformats.org/officeDocument/2006/relationships/slideLayout" Target="../slideLayouts/slideLayout5.xml"  /><Relationship Id="rId4" Type="http://schemas.openxmlformats.org/officeDocument/2006/relationships/theme" Target="../theme/theme2.xml"  /><Relationship Id="rId5" Type="http://schemas.openxmlformats.org/officeDocument/2006/relationships/oleObject" Target="../embeddings/oleObject4.bin"  /><Relationship Id="rId6" Type="http://schemas.openxmlformats.org/officeDocument/2006/relationships/image" Target="../media/image4.png"  /><Relationship Id="rId7" Type="http://schemas.openxmlformats.org/officeDocument/2006/relationships/oleObject" Target="../embeddings/oleObject5.bin"  /><Relationship Id="rId8" Type="http://schemas.openxmlformats.org/officeDocument/2006/relationships/image" Target="../media/image5.png"  /><Relationship Id="rId9" Type="http://schemas.openxmlformats.org/officeDocument/2006/relationships/oleObject" Target="../embeddings/oleObject6.bin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21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3076" name="Rectangle 16"/>
          <p:cNvSpPr>
            <a:spLocks noChangeArrowheads="1"/>
          </p:cNvSpPr>
          <p:nvPr/>
        </p:nvSpPr>
        <p:spPr bwMode="gray">
          <a:xfrm>
            <a:off x="0" y="0"/>
            <a:ext cx="9144000" cy="981075"/>
          </a:xfrm>
          <a:prstGeom prst="rect">
            <a:avLst/>
          </a:prstGeom>
          <a:gradFill rotWithShape="1">
            <a:gsLst>
              <a:gs pos="0">
                <a:srgbClr val="00458A"/>
              </a:gs>
              <a:gs pos="100000">
                <a:srgbClr val="B3D9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ea typeface="굴림" pitchFamily="50" charset="-127"/>
            </a:endParaRPr>
          </a:p>
        </p:txBody>
      </p:sp>
      <p:grpSp>
        <p:nvGrpSpPr>
          <p:cNvPr id="3077" name="Group 17"/>
          <p:cNvGrpSpPr>
            <a:grpSpLocks/>
          </p:cNvGrpSpPr>
          <p:nvPr/>
        </p:nvGrpSpPr>
        <p:grpSpPr bwMode="auto">
          <a:xfrm>
            <a:off x="6732588" y="0"/>
            <a:ext cx="2411412" cy="981075"/>
            <a:chOff x="0" y="390"/>
            <a:chExt cx="5760" cy="2202"/>
          </a:xfrm>
        </p:grpSpPr>
        <p:graphicFrame>
          <p:nvGraphicFramePr>
            <p:cNvPr id="3081" name="Object 18"/>
            <p:cNvGraphicFramePr>
              <a:graphicFrameLocks noChangeAspect="1"/>
            </p:cNvGraphicFramePr>
            <p:nvPr/>
          </p:nvGraphicFramePr>
          <p:xfrm>
            <a:off x="0" y="390"/>
            <a:ext cx="196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" r:id="rId4" imgW="4241270" imgH="5396825" progId="Photoshop.Image.6">
                    <p:embed/>
                  </p:oleObj>
                </mc:Choice>
                <mc:Fallback>
                  <p:oleObj name="Image" r:id="rId4" imgW="4241270" imgH="5396825" progId="Photoshop.Image.6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90"/>
                          <a:ext cx="196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2" name="Object 19"/>
            <p:cNvGraphicFramePr>
              <a:graphicFrameLocks noChangeAspect="1"/>
            </p:cNvGraphicFramePr>
            <p:nvPr/>
          </p:nvGraphicFramePr>
          <p:xfrm>
            <a:off x="3888" y="390"/>
            <a:ext cx="187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" r:id="rId6" imgW="3263492" imgH="4863492" progId="Photoshop.Image.6">
                    <p:embed/>
                  </p:oleObj>
                </mc:Choice>
                <mc:Fallback>
                  <p:oleObj name="Image" r:id="rId6" imgW="3263492" imgH="4863492" progId="Photoshop.Image.6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390"/>
                          <a:ext cx="187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3" name="Object 20"/>
            <p:cNvGraphicFramePr>
              <a:graphicFrameLocks noChangeAspect="1"/>
            </p:cNvGraphicFramePr>
            <p:nvPr/>
          </p:nvGraphicFramePr>
          <p:xfrm>
            <a:off x="1958" y="390"/>
            <a:ext cx="1930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" r:id="rId8" imgW="3492063" imgH="4926984" progId="Photoshop.Image.6">
                    <p:embed/>
                  </p:oleObj>
                </mc:Choice>
                <mc:Fallback>
                  <p:oleObj name="Image" r:id="rId8" imgW="3492063" imgH="4926984" progId="Photoshop.Image.6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8" y="390"/>
                          <a:ext cx="1930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5538"/>
            <a:ext cx="8579296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0432" y="6480175"/>
            <a:ext cx="621656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굴림" charset="-127"/>
              </a:defRPr>
            </a:lvl1pPr>
          </a:lstStyle>
          <a:p>
            <a:pPr>
              <a:defRPr/>
            </a:pPr>
            <a:fld id="{3F7C1B13-51B8-4EAE-AF6D-A08F2B0D7F4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6275388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0" r:id="rId2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ea typeface="HY헤드라인M" pitchFamily="18" charset="-127"/>
          <a:cs typeface="Arial" pitchFamily="34" charset="0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Y헤드라인M" pitchFamily="18" charset="-127"/>
          <a:ea typeface="HY헤드라인M" pitchFamily="18" charset="-127"/>
        </a:defRPr>
      </a:lvl5pPr>
      <a:lvl6pPr marL="457200"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latinLnBrk="1" hangingPunct="0">
        <a:spcBef>
          <a:spcPts val="8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400" b="1">
          <a:solidFill>
            <a:schemeClr val="accent1"/>
          </a:solidFill>
          <a:latin typeface="Arial" pitchFamily="34" charset="0"/>
          <a:ea typeface="HY헤드라인M" pitchFamily="18" charset="-127"/>
          <a:cs typeface="Arial" pitchFamily="34" charset="0"/>
        </a:defRPr>
      </a:lvl1pPr>
      <a:lvl2pPr marL="742950" indent="-285750" algn="l" rtl="0" eaLnBrk="0" fontAlgn="base" latinLnBrk="1" hangingPunct="0">
        <a:spcBef>
          <a:spcPts val="8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Arial" pitchFamily="34" charset="0"/>
          <a:ea typeface="HY헤드라인M" pitchFamily="18" charset="-127"/>
          <a:cs typeface="Arial" pitchFamily="34" charset="0"/>
        </a:defRPr>
      </a:lvl2pPr>
      <a:lvl3pPr marL="1143000" indent="-228600" algn="l" rtl="0" eaLnBrk="0" fontAlgn="base" latinLnBrk="1" hangingPunct="0">
        <a:spcBef>
          <a:spcPts val="8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Arial" pitchFamily="34" charset="0"/>
          <a:ea typeface="HY헤드라인M" pitchFamily="18" charset="-127"/>
          <a:cs typeface="Arial" pitchFamily="34" charset="0"/>
        </a:defRPr>
      </a:lvl3pPr>
      <a:lvl4pPr marL="1600200" indent="-228600" algn="l" rtl="0" eaLnBrk="0" fontAlgn="base" latinLnBrk="1" hangingPunct="0">
        <a:spcBef>
          <a:spcPts val="800"/>
        </a:spcBef>
        <a:spcAft>
          <a:spcPct val="0"/>
        </a:spcAft>
        <a:buChar char="–"/>
        <a:defRPr sz="1600">
          <a:solidFill>
            <a:schemeClr val="tx1"/>
          </a:solidFill>
          <a:latin typeface="Arial" pitchFamily="34" charset="0"/>
          <a:ea typeface="HY헤드라인M" pitchFamily="18" charset="-127"/>
          <a:cs typeface="Arial" pitchFamily="34" charset="0"/>
        </a:defRPr>
      </a:lvl4pPr>
      <a:lvl5pPr marL="2057400" indent="-228600" algn="l" rtl="0" eaLnBrk="0" fontAlgn="base" latinLnBrk="1" hangingPunct="0">
        <a:spcBef>
          <a:spcPts val="800"/>
        </a:spcBef>
        <a:spcAft>
          <a:spcPct val="0"/>
        </a:spcAft>
        <a:buChar char="»"/>
        <a:defRPr sz="1400">
          <a:solidFill>
            <a:schemeClr val="tx1"/>
          </a:solidFill>
          <a:latin typeface="Arial" pitchFamily="34" charset="0"/>
          <a:ea typeface="HY헤드라인M" pitchFamily="18" charset="-127"/>
          <a:cs typeface="Arial" pitchFamily="34" charset="0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21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3076" name="Rectangle 16"/>
          <p:cNvSpPr>
            <a:spLocks noChangeArrowheads="1"/>
          </p:cNvSpPr>
          <p:nvPr/>
        </p:nvSpPr>
        <p:spPr bwMode="gray">
          <a:xfrm>
            <a:off x="0" y="0"/>
            <a:ext cx="9144000" cy="981075"/>
          </a:xfrm>
          <a:prstGeom prst="rect">
            <a:avLst/>
          </a:prstGeom>
          <a:gradFill rotWithShape="1">
            <a:gsLst>
              <a:gs pos="0">
                <a:srgbClr val="00458A"/>
              </a:gs>
              <a:gs pos="100000">
                <a:srgbClr val="B3D9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solidFill>
                <a:srgbClr val="2B166E"/>
              </a:solidFill>
              <a:ea typeface="굴림" pitchFamily="50" charset="-127"/>
            </a:endParaRPr>
          </a:p>
        </p:txBody>
      </p:sp>
      <p:grpSp>
        <p:nvGrpSpPr>
          <p:cNvPr id="3077" name="Group 17"/>
          <p:cNvGrpSpPr>
            <a:grpSpLocks/>
          </p:cNvGrpSpPr>
          <p:nvPr/>
        </p:nvGrpSpPr>
        <p:grpSpPr bwMode="auto">
          <a:xfrm>
            <a:off x="6732588" y="0"/>
            <a:ext cx="2411412" cy="981075"/>
            <a:chOff x="0" y="390"/>
            <a:chExt cx="5760" cy="2202"/>
          </a:xfrm>
        </p:grpSpPr>
        <p:graphicFrame>
          <p:nvGraphicFramePr>
            <p:cNvPr id="3081" name="Object 18"/>
            <p:cNvGraphicFramePr>
              <a:graphicFrameLocks noChangeAspect="1"/>
            </p:cNvGraphicFramePr>
            <p:nvPr/>
          </p:nvGraphicFramePr>
          <p:xfrm>
            <a:off x="0" y="390"/>
            <a:ext cx="196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" r:id="rId5" imgW="4241270" imgH="5396825" progId="Photoshop.Image.6">
                    <p:embed/>
                  </p:oleObj>
                </mc:Choice>
                <mc:Fallback>
                  <p:oleObj name="Image" r:id="rId5" imgW="4241270" imgH="5396825" progId="Photoshop.Image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90"/>
                          <a:ext cx="196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2" name="Object 19"/>
            <p:cNvGraphicFramePr>
              <a:graphicFrameLocks noChangeAspect="1"/>
            </p:cNvGraphicFramePr>
            <p:nvPr/>
          </p:nvGraphicFramePr>
          <p:xfrm>
            <a:off x="3888" y="390"/>
            <a:ext cx="187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" r:id="rId7" imgW="3263492" imgH="4863492" progId="Photoshop.Image.6">
                    <p:embed/>
                  </p:oleObj>
                </mc:Choice>
                <mc:Fallback>
                  <p:oleObj name="Image" r:id="rId7" imgW="3263492" imgH="4863492" progId="Photoshop.Image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390"/>
                          <a:ext cx="187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3" name="Object 20"/>
            <p:cNvGraphicFramePr>
              <a:graphicFrameLocks noChangeAspect="1"/>
            </p:cNvGraphicFramePr>
            <p:nvPr/>
          </p:nvGraphicFramePr>
          <p:xfrm>
            <a:off x="1958" y="390"/>
            <a:ext cx="1930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" r:id="rId9" imgW="3492063" imgH="4926984" progId="Photoshop.Image.6">
                    <p:embed/>
                  </p:oleObj>
                </mc:Choice>
                <mc:Fallback>
                  <p:oleObj name="Image" r:id="rId9" imgW="3492063" imgH="4926984" progId="Photoshop.Image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8" y="390"/>
                          <a:ext cx="1930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5538"/>
            <a:ext cx="8579296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0432" y="6480175"/>
            <a:ext cx="621656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굴림" charset="-127"/>
              </a:defRPr>
            </a:lvl1pPr>
          </a:lstStyle>
          <a:p>
            <a:pPr>
              <a:defRPr/>
            </a:pPr>
            <a:fld id="{3F7C1B13-51B8-4EAE-AF6D-A08F2B0D7F40}" type="slidenum">
              <a:rPr lang="en-US" altLang="ko-KR">
                <a:solidFill>
                  <a:srgbClr val="2B166E"/>
                </a:solidFill>
              </a:rPr>
              <a:pPr>
                <a:defRPr/>
              </a:pPr>
              <a:t>‹#›</a:t>
            </a:fld>
            <a:endParaRPr lang="en-US" altLang="ko-KR" dirty="0">
              <a:solidFill>
                <a:srgbClr val="2B166E"/>
              </a:solidFill>
            </a:endParaRPr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6275388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/>
              <a:t>Click to edit Master title style</a:t>
            </a:r>
          </a:p>
        </p:txBody>
      </p:sp>
      <p:pic>
        <p:nvPicPr>
          <p:cNvPr id="11" name="Picture 3" descr="C:\Users\user\Desktop\jpg\INU 시그니처_jpg\INU 시그니처 좌우조합_영문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40" y="6548042"/>
            <a:ext cx="1872209" cy="30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19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ea typeface="HY헤드라인M" pitchFamily="18" charset="-127"/>
          <a:cs typeface="Arial" pitchFamily="34" charset="0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Y헤드라인M" pitchFamily="18" charset="-127"/>
          <a:ea typeface="HY헤드라인M" pitchFamily="18" charset="-127"/>
        </a:defRPr>
      </a:lvl5pPr>
      <a:lvl6pPr marL="457200"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latinLnBrk="1" hangingPunct="0">
        <a:spcBef>
          <a:spcPts val="8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400" b="1">
          <a:solidFill>
            <a:schemeClr val="accent1"/>
          </a:solidFill>
          <a:latin typeface="Arial" pitchFamily="34" charset="0"/>
          <a:ea typeface="HY헤드라인M" pitchFamily="18" charset="-127"/>
          <a:cs typeface="Arial" pitchFamily="34" charset="0"/>
        </a:defRPr>
      </a:lvl1pPr>
      <a:lvl2pPr marL="742950" indent="-285750" algn="l" rtl="0" eaLnBrk="0" fontAlgn="base" latinLnBrk="1" hangingPunct="0">
        <a:spcBef>
          <a:spcPts val="8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Arial" pitchFamily="34" charset="0"/>
          <a:ea typeface="HY헤드라인M" pitchFamily="18" charset="-127"/>
          <a:cs typeface="Arial" pitchFamily="34" charset="0"/>
        </a:defRPr>
      </a:lvl2pPr>
      <a:lvl3pPr marL="1143000" indent="-228600" algn="l" rtl="0" eaLnBrk="0" fontAlgn="base" latinLnBrk="1" hangingPunct="0">
        <a:spcBef>
          <a:spcPts val="8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Arial" pitchFamily="34" charset="0"/>
          <a:ea typeface="HY헤드라인M" pitchFamily="18" charset="-127"/>
          <a:cs typeface="Arial" pitchFamily="34" charset="0"/>
        </a:defRPr>
      </a:lvl3pPr>
      <a:lvl4pPr marL="1600200" indent="-228600" algn="l" rtl="0" eaLnBrk="0" fontAlgn="base" latinLnBrk="1" hangingPunct="0">
        <a:spcBef>
          <a:spcPts val="800"/>
        </a:spcBef>
        <a:spcAft>
          <a:spcPct val="0"/>
        </a:spcAft>
        <a:buChar char="–"/>
        <a:defRPr sz="1600">
          <a:solidFill>
            <a:schemeClr val="tx1"/>
          </a:solidFill>
          <a:latin typeface="Arial" pitchFamily="34" charset="0"/>
          <a:ea typeface="HY헤드라인M" pitchFamily="18" charset="-127"/>
          <a:cs typeface="Arial" pitchFamily="34" charset="0"/>
        </a:defRPr>
      </a:lvl4pPr>
      <a:lvl5pPr marL="2057400" indent="-228600" algn="l" rtl="0" eaLnBrk="0" fontAlgn="base" latinLnBrk="1" hangingPunct="0">
        <a:spcBef>
          <a:spcPts val="800"/>
        </a:spcBef>
        <a:spcAft>
          <a:spcPct val="0"/>
        </a:spcAft>
        <a:buChar char="»"/>
        <a:defRPr sz="1400">
          <a:solidFill>
            <a:schemeClr val="tx1"/>
          </a:solidFill>
          <a:latin typeface="Arial" pitchFamily="34" charset="0"/>
          <a:ea typeface="HY헤드라인M" pitchFamily="18" charset="-127"/>
          <a:cs typeface="Arial" pitchFamily="34" charset="0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2" Type="http://schemas.openxmlformats.org/officeDocument/2006/relationships/notesSlide" Target="../notesSlides/notesSlide1.xml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notesSlide" Target="../notesSlides/notesSlide10.xml"  /><Relationship Id="rId3" Type="http://schemas.openxmlformats.org/officeDocument/2006/relationships/image" Target="../media/image13.pn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notesSlide" Target="../notesSlides/notesSlide11.xml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notesSlide" Target="../notesSlides/notesSlide12.xml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notesSlide" Target="../notesSlides/notesSlide13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2.xml"  /><Relationship Id="rId2" Type="http://schemas.openxmlformats.org/officeDocument/2006/relationships/slideLayout" Target="../slideLayouts/slideLayout5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notesSlide" Target="../notesSlides/notesSlide3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notesSlide" Target="../notesSlides/notesSlide4.xml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notesSlide" Target="../notesSlides/notesSlide5.xml"  /><Relationship Id="rId3" Type="http://schemas.openxmlformats.org/officeDocument/2006/relationships/image" Target="../media/image7.pn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notesSlide" Target="../notesSlides/notesSlide6.xml"  /><Relationship Id="rId3" Type="http://schemas.openxmlformats.org/officeDocument/2006/relationships/image" Target="../media/image8.pn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notesSlide" Target="../notesSlides/notesSlide7.xml"  /><Relationship Id="rId3" Type="http://schemas.openxmlformats.org/officeDocument/2006/relationships/image" Target="../media/image9.pn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notesSlide" Target="../notesSlides/notesSlide8.xml"  /><Relationship Id="rId3" Type="http://schemas.openxmlformats.org/officeDocument/2006/relationships/image" Target="../media/image10.png"  /><Relationship Id="rId4" Type="http://schemas.openxmlformats.org/officeDocument/2006/relationships/image" Target="../media/image11.pn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notesSlide" Target="../notesSlides/notesSlide9.xml"  /><Relationship Id="rId3" Type="http://schemas.openxmlformats.org/officeDocument/2006/relationships/image" Target="../media/image12.png" 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3734" y="2260105"/>
            <a:ext cx="6552728" cy="1113655"/>
          </a:xfrm>
        </p:spPr>
        <p:txBody>
          <a:bodyPr/>
          <a:lstStyle/>
          <a:p>
            <a:pPr algn="ctr" eaLnBrk="1" hangingPunct="1"/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사고저항성 핵연료가 반영된 원전 안전해석을 위한 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규제검증코드 개선안 설계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br>
              <a:rPr lang="en-US" altLang="ko-KR" sz="2400" dirty="0">
                <a:ea typeface="Arial Unicode MS" panose="020B0604020202020204" pitchFamily="50" charset="-127"/>
              </a:rPr>
            </a:br>
            <a:r>
              <a:rPr lang="en-US" altLang="ko-KR" sz="1400" dirty="0">
                <a:ea typeface="Arial Unicode MS" panose="020B0604020202020204" pitchFamily="50" charset="-127"/>
              </a:rPr>
              <a:t>&lt;</a:t>
            </a:r>
            <a:r>
              <a:rPr lang="en-US" altLang="ko-KR" sz="2400" dirty="0">
                <a:ea typeface="Arial Unicode MS" panose="020B0604020202020204" pitchFamily="50" charset="-127"/>
              </a:rPr>
              <a:t> </a:t>
            </a:r>
            <a:r>
              <a:rPr lang="en-US" altLang="ko-KR" sz="1400" dirty="0">
                <a:ea typeface="맑은 고딕" panose="020B0503020000020004" pitchFamily="50" charset="-127"/>
              </a:rPr>
              <a:t>Design of improvement of regulatory confirmatory code for safety analysis of nuclear power plants with accident tolerant fuel &gt;</a:t>
            </a:r>
            <a:endParaRPr lang="en-US" altLang="ko-KR" sz="1800" dirty="0">
              <a:ea typeface="맑은 고딕" panose="020B0503020000020004" pitchFamily="50" charset="-127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5656" y="4797152"/>
            <a:ext cx="6338888" cy="1224136"/>
          </a:xfrm>
        </p:spPr>
        <p:txBody>
          <a:bodyPr/>
          <a:lstStyle/>
          <a:p>
            <a:pPr eaLnBrk="1" hangingPunct="1"/>
            <a:r>
              <a:rPr lang="en-US" altLang="ko-KR" b="1" dirty="0" err="1">
                <a:ea typeface="Arial Unicode MS" panose="020B0604020202020204" pitchFamily="50" charset="-127"/>
              </a:rPr>
              <a:t>Hyunjoon</a:t>
            </a:r>
            <a:r>
              <a:rPr lang="en-US" altLang="ko-KR" b="1" dirty="0">
                <a:ea typeface="Arial Unicode MS" panose="020B0604020202020204" pitchFamily="50" charset="-127"/>
              </a:rPr>
              <a:t> </a:t>
            </a:r>
            <a:r>
              <a:rPr lang="en-US" altLang="ko-KR" b="1" dirty="0" err="1">
                <a:ea typeface="Arial Unicode MS" panose="020B0604020202020204" pitchFamily="50" charset="-127"/>
              </a:rPr>
              <a:t>Jeong</a:t>
            </a:r>
            <a:r>
              <a:rPr lang="en-US" altLang="ko-KR" b="1" dirty="0">
                <a:ea typeface="Arial Unicode MS" panose="020B0604020202020204" pitchFamily="50" charset="-127"/>
              </a:rPr>
              <a:t>*, </a:t>
            </a:r>
            <a:r>
              <a:rPr lang="en-US" altLang="ko-KR" b="1" dirty="0" err="1">
                <a:ea typeface="Arial Unicode MS" panose="020B0604020202020204" pitchFamily="50" charset="-127"/>
              </a:rPr>
              <a:t>Taewan</a:t>
            </a:r>
            <a:r>
              <a:rPr lang="en-US" altLang="ko-KR" b="1" dirty="0">
                <a:ea typeface="Arial Unicode MS" panose="020B0604020202020204" pitchFamily="50" charset="-127"/>
              </a:rPr>
              <a:t> Kim</a:t>
            </a:r>
            <a:r>
              <a:rPr lang="en-US" altLang="ko-KR" baseline="30000" dirty="0"/>
              <a:t>†</a:t>
            </a:r>
            <a:endParaRPr lang="en-US" altLang="ko-KR" b="1" dirty="0">
              <a:ea typeface="Arial Unicode MS" panose="020B0604020202020204" pitchFamily="50" charset="-127"/>
            </a:endParaRPr>
          </a:p>
          <a:p>
            <a:pPr eaLnBrk="1" hangingPunct="1"/>
            <a:endParaRPr lang="en-US" altLang="ko-KR" sz="1600" b="1" i="1" dirty="0">
              <a:ea typeface="Arial Unicode MS" panose="020B0604020202020204" pitchFamily="50" charset="-127"/>
            </a:endParaRPr>
          </a:p>
          <a:p>
            <a:pPr eaLnBrk="1" hangingPunct="1"/>
            <a:r>
              <a:rPr lang="en-US" altLang="ko-KR" sz="1600" b="1" dirty="0">
                <a:ea typeface="Arial Unicode MS" panose="020B0604020202020204" pitchFamily="50" charset="-127"/>
              </a:rPr>
              <a:t>Department of Safety Engineering</a:t>
            </a:r>
          </a:p>
          <a:p>
            <a:pPr eaLnBrk="1" hangingPunct="1"/>
            <a:r>
              <a:rPr lang="en-US" altLang="ko-KR" sz="1600" b="1" dirty="0">
                <a:ea typeface="Arial Unicode MS" panose="020B0604020202020204" pitchFamily="50" charset="-127"/>
              </a:rPr>
              <a:t>Incheon National University, Incheon, South Korea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206967" y="2646114"/>
            <a:ext cx="1052665" cy="7937"/>
          </a:xfrm>
          <a:prstGeom prst="line">
            <a:avLst/>
          </a:prstGeom>
          <a:noFill/>
          <a:ln w="76200" cap="rnd">
            <a:solidFill>
              <a:schemeClr val="accent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 dirty="0">
              <a:solidFill>
                <a:srgbClr val="2B166E"/>
              </a:solidFill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7884368" y="2646115"/>
            <a:ext cx="1088774" cy="0"/>
          </a:xfrm>
          <a:prstGeom prst="line">
            <a:avLst/>
          </a:prstGeom>
          <a:noFill/>
          <a:ln w="7620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 dirty="0">
              <a:solidFill>
                <a:srgbClr val="2B166E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gray">
          <a:xfrm>
            <a:off x="1403648" y="3645024"/>
            <a:ext cx="63388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latinLnBrk="1" hangingPunct="0">
              <a:spcBef>
                <a:spcPts val="8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None/>
              <a:defRPr sz="2000" b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  <a:lvl2pPr marL="742950" indent="-285750" algn="l" rtl="0" eaLnBrk="0" fontAlgn="base" latinLnBrk="1" hangingPunct="0"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2pPr>
            <a:lvl3pPr marL="1143000" indent="-228600" algn="l" rtl="0" eaLnBrk="0" fontAlgn="base" latinLnBrk="1" hangingPunct="0"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3pPr>
            <a:lvl4pPr marL="1600200" indent="-228600" algn="l" rtl="0" eaLnBrk="0" fontAlgn="base" latinLnBrk="1" hangingPunct="0">
              <a:spcBef>
                <a:spcPts val="8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4pPr>
            <a:lvl5pPr marL="2057400" indent="-228600" algn="l" rtl="0" eaLnBrk="0" fontAlgn="base" latinLnBrk="1" hangingPunct="0">
              <a:spcBef>
                <a:spcPts val="8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9999FF"/>
              </a:buClr>
            </a:pPr>
            <a:r>
              <a:rPr lang="en-US" altLang="ko-KR" b="1" kern="0" dirty="0">
                <a:solidFill>
                  <a:srgbClr val="2B166E"/>
                </a:solidFill>
                <a:ea typeface="Arial Unicode MS" panose="020B0604020202020204" pitchFamily="50" charset="-127"/>
              </a:rPr>
              <a:t>September. 15~16, 2021</a:t>
            </a:r>
          </a:p>
        </p:txBody>
      </p:sp>
    </p:spTree>
    <p:extLst>
      <p:ext uri="{BB962C8B-B14F-4D97-AF65-F5344CB8AC3E}">
        <p14:creationId xmlns:p14="http://schemas.microsoft.com/office/powerpoint/2010/main" val="846174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>
                <a:ea typeface="맑은 고딕" panose="020B0503020000020004" pitchFamily="50" charset="-127"/>
              </a:rPr>
              <a:t>ATF </a:t>
            </a:r>
            <a:r>
              <a:rPr lang="ko-KR" altLang="en-US" sz="2400" dirty="0">
                <a:ea typeface="맑은 고딕" panose="020B0503020000020004" pitchFamily="50" charset="-127"/>
              </a:rPr>
              <a:t>특성 반영을 위한 물리적 모델 </a:t>
            </a:r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738886-334F-4E37-ACBF-355012A46FB1}" type="slidenum">
              <a:rPr lang="en-US" altLang="ko-KR" smtClean="0">
                <a:solidFill>
                  <a:srgbClr val="2B166E"/>
                </a:solidFill>
              </a:rPr>
              <a:pPr>
                <a:defRPr/>
              </a:pPr>
              <a:t>10</a:t>
            </a:fld>
            <a:endParaRPr lang="en-US" altLang="ko-KR" dirty="0">
              <a:solidFill>
                <a:srgbClr val="2B166E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926E1366-67BD-40B4-9CBE-A38EF3A23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5538"/>
            <a:ext cx="7859216" cy="525621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2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피복관 모델</a:t>
            </a:r>
            <a:endParaRPr lang="en-US" altLang="ko-KR" sz="20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균질 모델 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코팅층의 두께가 매우 얇아 균질 모델을 적용할 수 있음</a:t>
            </a:r>
            <a:endParaRPr lang="en-US" altLang="ko-KR" sz="16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유효 물성 개념 도입</a:t>
            </a:r>
            <a:endParaRPr lang="en-US" altLang="ko-KR" sz="16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기계적 거동 해석에 적용 </a:t>
            </a:r>
            <a:endParaRPr lang="en-US" altLang="ko-KR" sz="16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endParaRPr lang="en-US" altLang="ko-KR" sz="16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endParaRPr lang="en-US" altLang="ko-KR" sz="16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endParaRPr lang="en-US" altLang="ko-KR" sz="16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57761E41-C5C7-42A2-8183-491B5F9309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700" y="3573016"/>
            <a:ext cx="5688124" cy="176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332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>
                <a:ea typeface="맑은 고딕" panose="020B0503020000020004" pitchFamily="50" charset="-127"/>
              </a:rPr>
              <a:t>ATF </a:t>
            </a:r>
            <a:r>
              <a:rPr lang="ko-KR" altLang="en-US" sz="2400" dirty="0">
                <a:ea typeface="맑은 고딕" panose="020B0503020000020004" pitchFamily="50" charset="-127"/>
              </a:rPr>
              <a:t>특성 반영을 위한 물리적 모델 </a:t>
            </a:r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738886-334F-4E37-ACBF-355012A46FB1}" type="slidenum">
              <a:rPr lang="en-US" altLang="ko-KR" smtClean="0">
                <a:solidFill>
                  <a:srgbClr val="2B166E"/>
                </a:solidFill>
              </a:rPr>
              <a:pPr>
                <a:defRPr/>
              </a:pPr>
              <a:t>11</a:t>
            </a:fld>
            <a:endParaRPr lang="en-US" altLang="ko-KR" dirty="0">
              <a:solidFill>
                <a:srgbClr val="2B166E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926E1366-67BD-40B4-9CBE-A38EF3A23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5538"/>
            <a:ext cx="7859216" cy="525621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2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피복관 모델</a:t>
            </a:r>
            <a:endParaRPr lang="en-US" altLang="ko-KR" sz="20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비균질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모델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일부 물성의 경우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정확한 특성 반영을 위하여 </a:t>
            </a:r>
            <a:r>
              <a:rPr lang="ko-KR" altLang="en-US" sz="1600" dirty="0" err="1">
                <a:latin typeface="맑은 고딕" pitchFamily="50" charset="-127"/>
                <a:ea typeface="맑은 고딕" pitchFamily="50" charset="-127"/>
              </a:rPr>
              <a:t>비균질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 모델로 구성할 필요가 있음</a:t>
            </a:r>
            <a:endParaRPr lang="en-US" altLang="ko-KR" sz="1600" dirty="0">
              <a:latin typeface="맑은 고딕" pitchFamily="50" charset="-127"/>
              <a:ea typeface="맑은 고딕" pitchFamily="50" charset="-127"/>
            </a:endParaRPr>
          </a:p>
          <a:p>
            <a:pPr lvl="3">
              <a:lnSpc>
                <a:spcPct val="120000"/>
              </a:lnSpc>
            </a:pPr>
            <a:r>
              <a:rPr lang="ko-KR" altLang="en-US" dirty="0">
                <a:latin typeface="맑은 고딕" pitchFamily="50" charset="-127"/>
                <a:ea typeface="맑은 고딕" pitchFamily="50" charset="-127"/>
              </a:rPr>
              <a:t>용융온도</a:t>
            </a: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>
                <a:latin typeface="맑은 고딕" pitchFamily="50" charset="-127"/>
                <a:ea typeface="맑은 고딕" pitchFamily="50" charset="-127"/>
              </a:rPr>
              <a:t>고온산화</a:t>
            </a: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>
                <a:latin typeface="맑은 고딕" pitchFamily="50" charset="-127"/>
                <a:ea typeface="맑은 고딕" pitchFamily="50" charset="-127"/>
              </a:rPr>
              <a:t>부식</a:t>
            </a: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err="1">
                <a:latin typeface="맑은 고딕" pitchFamily="50" charset="-127"/>
                <a:ea typeface="맑은 고딕" pitchFamily="50" charset="-127"/>
              </a:rPr>
              <a:t>방사율</a:t>
            </a:r>
            <a:r>
              <a:rPr lang="ko-KR" altLang="en-US" dirty="0">
                <a:latin typeface="맑은 고딕" pitchFamily="50" charset="-127"/>
                <a:ea typeface="맑은 고딕" pitchFamily="50" charset="-127"/>
              </a:rPr>
              <a:t> 등</a:t>
            </a:r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lvl="3">
              <a:lnSpc>
                <a:spcPct val="120000"/>
              </a:lnSpc>
            </a:pPr>
            <a:r>
              <a:rPr lang="ko-KR" altLang="en-US" dirty="0">
                <a:latin typeface="맑은 고딕" pitchFamily="50" charset="-127"/>
                <a:ea typeface="맑은 고딕" pitchFamily="50" charset="-127"/>
              </a:rPr>
              <a:t>균질모델과의 일관성 확보 필요</a:t>
            </a:r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다층구조 모델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>
                <a:latin typeface="맑은 고딕" pitchFamily="50" charset="-127"/>
                <a:ea typeface="맑은 고딕" pitchFamily="50" charset="-127"/>
              </a:rPr>
              <a:t>안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C20D8887-8910-48E8-B506-7289BE8D84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064354"/>
              </p:ext>
            </p:extLst>
          </p:nvPr>
        </p:nvGraphicFramePr>
        <p:xfrm>
          <a:off x="1547664" y="3933056"/>
          <a:ext cx="7236804" cy="2340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3719">
                  <a:extLst>
                    <a:ext uri="{9D8B030D-6E8A-4147-A177-3AD203B41FA5}">
                      <a16:colId xmlns:a16="http://schemas.microsoft.com/office/drawing/2014/main" val="352345335"/>
                    </a:ext>
                  </a:extLst>
                </a:gridCol>
                <a:gridCol w="1699077">
                  <a:extLst>
                    <a:ext uri="{9D8B030D-6E8A-4147-A177-3AD203B41FA5}">
                      <a16:colId xmlns:a16="http://schemas.microsoft.com/office/drawing/2014/main" val="4013914385"/>
                    </a:ext>
                  </a:extLst>
                </a:gridCol>
                <a:gridCol w="1762004">
                  <a:extLst>
                    <a:ext uri="{9D8B030D-6E8A-4147-A177-3AD203B41FA5}">
                      <a16:colId xmlns:a16="http://schemas.microsoft.com/office/drawing/2014/main" val="3392311449"/>
                    </a:ext>
                  </a:extLst>
                </a:gridCol>
                <a:gridCol w="1762004">
                  <a:extLst>
                    <a:ext uri="{9D8B030D-6E8A-4147-A177-3AD203B41FA5}">
                      <a16:colId xmlns:a16="http://schemas.microsoft.com/office/drawing/2014/main" val="2831299757"/>
                    </a:ext>
                  </a:extLst>
                </a:gridCol>
              </a:tblGrid>
              <a:tr h="349356"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/>
                        <a:t>열해석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/>
                        <a:t>기계해석</a:t>
                      </a:r>
                      <a:r>
                        <a:rPr lang="en-US" altLang="ko-KR" sz="1400" dirty="0"/>
                        <a:t>(</a:t>
                      </a:r>
                      <a:r>
                        <a:rPr lang="ko-KR" altLang="en-US" sz="1400" dirty="0"/>
                        <a:t>다층</a:t>
                      </a:r>
                      <a:r>
                        <a:rPr lang="en-US" altLang="ko-KR" sz="1400" dirty="0"/>
                        <a:t>)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/>
                        <a:t>기계해석</a:t>
                      </a:r>
                      <a:r>
                        <a:rPr lang="en-US" altLang="ko-KR" sz="1400" dirty="0"/>
                        <a:t>(</a:t>
                      </a:r>
                      <a:r>
                        <a:rPr lang="ko-KR" altLang="en-US" sz="1400" dirty="0"/>
                        <a:t>단층</a:t>
                      </a:r>
                      <a:r>
                        <a:rPr lang="en-US" altLang="ko-KR" sz="1400" dirty="0"/>
                        <a:t>)</a:t>
                      </a:r>
                      <a:endParaRPr lang="ko-KR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8193267"/>
                  </a:ext>
                </a:extLst>
              </a:tr>
              <a:tr h="34935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Inner ZrO2 layer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O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△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X</a:t>
                      </a:r>
                      <a:endParaRPr lang="ko-KR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0130724"/>
                  </a:ext>
                </a:extLst>
              </a:tr>
              <a:tr h="34935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err="1"/>
                        <a:t>Zr</a:t>
                      </a:r>
                      <a:r>
                        <a:rPr lang="en-US" altLang="ko-KR" sz="1400" baseline="0" dirty="0"/>
                        <a:t> alloy layer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O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O</a:t>
                      </a:r>
                      <a:endParaRPr lang="ko-KR" altLang="en-US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O</a:t>
                      </a:r>
                      <a:endParaRPr lang="ko-KR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1200052"/>
                  </a:ext>
                </a:extLst>
              </a:tr>
              <a:tr h="5939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Cr/</a:t>
                      </a:r>
                      <a:r>
                        <a:rPr lang="en-US" altLang="ko-KR" sz="1400" dirty="0" err="1"/>
                        <a:t>CrAl</a:t>
                      </a:r>
                      <a:r>
                        <a:rPr lang="en-US" altLang="ko-KR" sz="1400" baseline="0" dirty="0"/>
                        <a:t> coating layer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O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O</a:t>
                      </a:r>
                      <a:endParaRPr lang="ko-KR" altLang="en-US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0736931"/>
                  </a:ext>
                </a:extLst>
              </a:tr>
              <a:tr h="34935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Cr oxide layer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O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X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X</a:t>
                      </a:r>
                      <a:endParaRPr lang="ko-KR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537205"/>
                  </a:ext>
                </a:extLst>
              </a:tr>
              <a:tr h="34935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Crud layer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O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X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X</a:t>
                      </a:r>
                      <a:endParaRPr lang="ko-KR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5771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7350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>
                <a:ea typeface="맑은 고딕" panose="020B0503020000020004" pitchFamily="50" charset="-127"/>
              </a:rPr>
              <a:t>ATF </a:t>
            </a:r>
            <a:r>
              <a:rPr lang="ko-KR" altLang="en-US" sz="2400" dirty="0">
                <a:ea typeface="맑은 고딕" panose="020B0503020000020004" pitchFamily="50" charset="-127"/>
              </a:rPr>
              <a:t>특성 반영을 위한 물리적 모델 </a:t>
            </a:r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738886-334F-4E37-ACBF-355012A46FB1}" type="slidenum">
              <a:rPr lang="en-US" altLang="ko-KR" smtClean="0">
                <a:solidFill>
                  <a:srgbClr val="2B166E"/>
                </a:solidFill>
              </a:rPr>
              <a:pPr>
                <a:defRPr/>
              </a:pPr>
              <a:t>12</a:t>
            </a:fld>
            <a:endParaRPr lang="en-US" altLang="ko-KR" dirty="0">
              <a:solidFill>
                <a:srgbClr val="2B166E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926E1366-67BD-40B4-9CBE-A38EF3A23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5538"/>
            <a:ext cx="7859216" cy="525621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2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규제검증코드 모델 </a:t>
            </a:r>
            <a:endParaRPr lang="en-US" altLang="ko-KR" sz="20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핵연료 관련 모델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고온 산화 모델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Cr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층의 산화 특성 반영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노심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동특성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인자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Mo Plate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첨가에 따른 </a:t>
            </a:r>
            <a:r>
              <a:rPr lang="ko-KR" altLang="en-US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소결체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반응도 변화 반영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lvl="2">
              <a:lnSpc>
                <a:spcPct val="120000"/>
              </a:lnSpc>
            </a:pP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Dynamic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Gap Conductance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모델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기계 거동 모델 반영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Rupture Criteria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및 물성 모델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기존 모델 대체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열수력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모델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핵연료의 기계적 거동에 따른 외경 변화 반영</a:t>
            </a:r>
            <a:endParaRPr lang="en-US" altLang="ko-KR" sz="14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r>
              <a:rPr lang="en-US" altLang="ko-KR" sz="16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ATF</a:t>
            </a:r>
            <a:r>
              <a:rPr lang="ko-KR" altLang="en-US" sz="16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모델에 수반되는 신규 불확실도 인자 반영</a:t>
            </a:r>
            <a:endParaRPr lang="en-US" altLang="ko-KR" sz="16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3">
              <a:lnSpc>
                <a:spcPct val="120000"/>
              </a:lnSpc>
            </a:pP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최적 안전해석 방법론과의 연계</a:t>
            </a:r>
            <a:endParaRPr lang="en-US" altLang="ko-KR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3">
              <a:lnSpc>
                <a:spcPct val="120000"/>
              </a:lnSpc>
            </a:pP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변수 </a:t>
            </a:r>
            <a:r>
              <a:rPr lang="en-US" altLang="ko-KR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Dialing</a:t>
            </a: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통한 입력 수준에서의 반영 필요</a:t>
            </a:r>
            <a:endParaRPr lang="en-US" altLang="ko-KR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0612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>
                <a:ea typeface="맑은 고딕" panose="020B0503020000020004" pitchFamily="50" charset="-127"/>
              </a:rPr>
              <a:t>Q &amp; A</a:t>
            </a:r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738886-334F-4E37-ACBF-355012A46FB1}" type="slidenum">
              <a:rPr lang="en-US" altLang="ko-KR" smtClean="0">
                <a:solidFill>
                  <a:srgbClr val="2B166E"/>
                </a:solidFill>
              </a:rPr>
              <a:pPr>
                <a:defRPr/>
              </a:pPr>
              <a:t>13</a:t>
            </a:fld>
            <a:endParaRPr lang="en-US" altLang="ko-KR" dirty="0">
              <a:solidFill>
                <a:srgbClr val="2B166E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1691680" y="3080988"/>
            <a:ext cx="5760640" cy="69602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1">
              <a:lnSpc>
                <a:spcPct val="120000"/>
              </a:lnSpc>
            </a:pPr>
            <a:r>
              <a:rPr lang="en-US" altLang="ko-KR" sz="3600" b="1" dirty="0">
                <a:ea typeface="맑은 고딕" panose="020B0503020000020004" pitchFamily="50" charset="-127"/>
                <a:sym typeface="Wingdings" pitchFamily="2" charset="2"/>
              </a:rPr>
              <a:t>Thank you for attention</a:t>
            </a:r>
            <a:endParaRPr lang="en-US" altLang="ko-KR" sz="3200" b="1" dirty="0">
              <a:ea typeface="맑은 고딕" panose="020B0503020000020004" pitchFamily="50" charset="-127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35877673"/>
      </p:ext>
    </p:extLst>
  </p:cSld>
  <p:clrMapOvr>
    <a:masterClrMapping/>
  </p:clrMapOvr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457200" y="319089"/>
            <a:ext cx="6635080" cy="563563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 sz="2600">
                <a:latin typeface="맑은 고딕"/>
                <a:ea typeface="맑은 고딕"/>
              </a:rPr>
              <a:t>목차</a:t>
            </a:r>
            <a:endParaRPr lang="ko-KR" altLang="en-US" sz="2600">
              <a:latin typeface="맑은 고딕"/>
              <a:ea typeface="맑은 고딕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 lang="ko-KR"/>
            </a:pPr>
            <a:fld id="{1C738886-334F-4E37-ACBF-355012A46FB1}" type="slidenum">
              <a:rPr lang="en-US" altLang="ko-KR"/>
              <a:pPr>
                <a:defRPr lang="ko-KR"/>
              </a:pPr>
              <a:t>2</a:t>
            </a:fld>
            <a:endParaRPr lang="en-US" altLang="ko-KR"/>
          </a:p>
        </p:txBody>
      </p:sp>
      <p:sp>
        <p:nvSpPr>
          <p:cNvPr id="9" name="내용 개체 틀 2"/>
          <p:cNvSpPr txBox="1"/>
          <p:nvPr/>
        </p:nvSpPr>
        <p:spPr>
          <a:xfrm>
            <a:off x="457200" y="1125539"/>
            <a:ext cx="8435280" cy="52562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rmAutofit lnSpcReduction="0"/>
          </a:bodyPr>
          <a:lstStyle>
            <a:lvl1pPr marL="342900" indent="-342900" algn="l" rtl="0" eaLnBrk="0" fontAlgn="base" latinLnBrk="1" hangingPunct="0">
              <a:spcBef>
                <a:spcPts val="800"/>
              </a:spcBef>
              <a:spcAft>
                <a:spcPct val="0"/>
              </a:spcAft>
              <a:buClr>
                <a:schemeClr val="hlink"/>
              </a:buClr>
              <a:buFont typeface="Wingdings"/>
              <a:buChar char="v"/>
              <a:defRPr sz="2400" b="1" baseline="0">
                <a:solidFill>
                  <a:schemeClr val="accent1"/>
                </a:solidFill>
                <a:latin typeface="Arial"/>
                <a:ea typeface="맑은 고딕"/>
                <a:cs typeface="Arial"/>
              </a:defRPr>
            </a:lvl1pPr>
            <a:lvl2pPr marL="742950" indent="-285750" algn="l" rtl="0" eaLnBrk="0" fontAlgn="base" latinLnBrk="1" hangingPunct="0"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Font typeface="Wingdings"/>
              <a:buChar char="§"/>
              <a:defRPr sz="2000" baseline="0">
                <a:solidFill>
                  <a:schemeClr val="tx1"/>
                </a:solidFill>
                <a:latin typeface="Arial"/>
                <a:ea typeface="맑은 고딕"/>
                <a:cs typeface="Arial"/>
              </a:defRPr>
            </a:lvl2pPr>
            <a:lvl3pPr marL="1143000" indent="-228600" algn="l" rtl="0" eaLnBrk="0" fontAlgn="base" latinLnBrk="1" hangingPunct="0"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Char char="•"/>
              <a:defRPr baseline="0">
                <a:solidFill>
                  <a:schemeClr val="tx1"/>
                </a:solidFill>
                <a:latin typeface="Arial"/>
                <a:ea typeface="맑은 고딕"/>
                <a:cs typeface="Arial"/>
              </a:defRPr>
            </a:lvl3pPr>
            <a:lvl4pPr marL="1600200" indent="-228600" algn="l" rtl="0" eaLnBrk="0" fontAlgn="base" latinLnBrk="1" hangingPunct="0">
              <a:spcBef>
                <a:spcPts val="800"/>
              </a:spcBef>
              <a:spcAft>
                <a:spcPct val="0"/>
              </a:spcAft>
              <a:buChar char="–"/>
              <a:defRPr sz="1600" baseline="0">
                <a:solidFill>
                  <a:schemeClr val="tx1"/>
                </a:solidFill>
                <a:latin typeface="Arial"/>
                <a:ea typeface="맑은 고딕"/>
                <a:cs typeface="Arial"/>
              </a:defRPr>
            </a:lvl4pPr>
            <a:lvl5pPr marL="2057400" indent="-228600" algn="l" rtl="0" eaLnBrk="0" fontAlgn="base" latinLnBrk="1" hangingPunct="0">
              <a:spcBef>
                <a:spcPts val="800"/>
              </a:spcBef>
              <a:spcAft>
                <a:spcPct val="0"/>
              </a:spcAft>
              <a:buChar char="»"/>
              <a:defRPr sz="1400" baseline="0">
                <a:solidFill>
                  <a:schemeClr val="tx1"/>
                </a:solidFill>
                <a:latin typeface="Arial"/>
                <a:ea typeface="맑은 고딕"/>
                <a:cs typeface="Arial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marL="971550" lvl="1" indent="-514350">
              <a:lnSpc>
                <a:spcPct val="150000"/>
              </a:lnSpc>
              <a:spcBef>
                <a:spcPct val="1000"/>
              </a:spcBef>
              <a:spcAft>
                <a:spcPct val="3000"/>
              </a:spcAft>
              <a:buClr>
                <a:schemeClr val="tx1"/>
              </a:buClr>
              <a:buFont typeface="+mj-lt"/>
              <a:buAutoNum type="romanUcPeriod"/>
              <a:defRPr lang="ko-KR" altLang="en-US"/>
            </a:pPr>
            <a:r>
              <a:rPr lang="ko-KR" altLang="en-US" sz="2400" b="1"/>
              <a:t>연구배경</a:t>
            </a:r>
            <a:endParaRPr lang="ko-KR" altLang="en-US" sz="2400" b="1"/>
          </a:p>
          <a:p>
            <a:pPr marL="971550" lvl="1" indent="-514350">
              <a:lnSpc>
                <a:spcPct val="15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Font typeface="+mj-lt"/>
              <a:buAutoNum type="romanUcPeriod"/>
              <a:defRPr lang="ko-KR" altLang="en-US"/>
            </a:pPr>
            <a:r>
              <a:rPr lang="ko-KR" altLang="en-US" sz="2400" b="1"/>
              <a:t>연구목표 및 내용</a:t>
            </a:r>
            <a:endParaRPr lang="ko-KR" altLang="en-US" sz="2400" b="1"/>
          </a:p>
          <a:p>
            <a:pPr marL="971550" lvl="1" indent="-514350">
              <a:lnSpc>
                <a:spcPct val="15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Font typeface="+mj-lt"/>
              <a:buAutoNum type="romanUcPeriod"/>
              <a:defRPr lang="ko-KR" altLang="en-US"/>
            </a:pPr>
            <a:r>
              <a:rPr lang="ko-KR" altLang="en-US" sz="2400" b="1"/>
              <a:t>국내 개발 </a:t>
            </a:r>
            <a:r>
              <a:rPr lang="en-US" altLang="ko-KR" sz="2400" b="1"/>
              <a:t>ATF</a:t>
            </a:r>
            <a:r>
              <a:rPr lang="ko-KR" altLang="en-US" sz="2400" b="1"/>
              <a:t>의 특징</a:t>
            </a:r>
            <a:endParaRPr lang="ko-KR" altLang="en-US" sz="2400" b="1"/>
          </a:p>
          <a:p>
            <a:pPr marL="971550" lvl="1" indent="-514350">
              <a:lnSpc>
                <a:spcPct val="15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Font typeface="+mj-lt"/>
              <a:buAutoNum type="romanUcPeriod"/>
              <a:defRPr lang="ko-KR" altLang="en-US"/>
            </a:pPr>
            <a:r>
              <a:rPr lang="en-US" altLang="ko-KR" sz="2400" b="1"/>
              <a:t>ATF </a:t>
            </a:r>
            <a:r>
              <a:rPr lang="ko-KR" altLang="en-US" sz="2400" b="1"/>
              <a:t>특성 반영을 위한 물리적 모델</a:t>
            </a:r>
            <a:endParaRPr lang="ko-KR" altLang="en-US" sz="2400" b="1"/>
          </a:p>
          <a:p>
            <a:pPr marL="142867" indent="-276212">
              <a:lnSpc>
                <a:spcPct val="120000"/>
              </a:lnSpc>
              <a:spcBef>
                <a:spcPct val="5000"/>
              </a:spcBef>
              <a:spcAft>
                <a:spcPct val="5000"/>
              </a:spcAft>
              <a:defRPr lang="ko-KR" altLang="en-US"/>
            </a:pPr>
            <a:endParaRPr lang="en-US" altLang="ko-KR" sz="1800" kern="0"/>
          </a:p>
          <a:p>
            <a:pPr marL="542898" lvl="1" indent="-276212">
              <a:lnSpc>
                <a:spcPct val="120000"/>
              </a:lnSpc>
              <a:spcBef>
                <a:spcPct val="5000"/>
              </a:spcBef>
              <a:spcAft>
                <a:spcPct val="1000"/>
              </a:spcAft>
              <a:defRPr lang="ko-KR" altLang="en-US"/>
            </a:pPr>
            <a:endParaRPr lang="en-US" altLang="ko-KR" sz="1600" kern="0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400" dirty="0">
                <a:ea typeface="맑은 고딕" panose="020B0503020000020004" pitchFamily="50" charset="-127"/>
              </a:rPr>
              <a:t>연구배경</a:t>
            </a:r>
            <a:endParaRPr lang="ko-KR" altLang="en-US" sz="2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52735"/>
            <a:ext cx="8795320" cy="5544467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2000" dirty="0">
                <a:solidFill>
                  <a:schemeClr val="tx1"/>
                </a:solidFill>
                <a:ea typeface="맑은 고딕" panose="020B0503020000020004" pitchFamily="50" charset="-127"/>
                <a:sym typeface="Wingdings" pitchFamily="2" charset="2"/>
              </a:rPr>
              <a:t>연구 배경</a:t>
            </a:r>
            <a:endParaRPr lang="en-US" altLang="ko-KR" sz="2000" dirty="0">
              <a:solidFill>
                <a:schemeClr val="tx1"/>
              </a:solidFill>
              <a:ea typeface="맑은 고딕" panose="020B0503020000020004" pitchFamily="50" charset="-127"/>
              <a:sym typeface="Wingdings" pitchFamily="2" charset="2"/>
            </a:endParaRPr>
          </a:p>
          <a:p>
            <a:pPr lvl="1">
              <a:lnSpc>
                <a:spcPct val="120000"/>
              </a:lnSpc>
            </a:pPr>
            <a:r>
              <a:rPr lang="ko-KR" altLang="en-US" sz="1600" dirty="0">
                <a:ea typeface="맑은 고딕" panose="020B0503020000020004" pitchFamily="50" charset="-127"/>
                <a:sym typeface="Wingdings" pitchFamily="2" charset="2"/>
              </a:rPr>
              <a:t>후쿠시마 원자력발전소 사고이후 원전의 안전성 향상을 위한 많은 연구가 수행</a:t>
            </a:r>
            <a:endParaRPr lang="en-US" altLang="ko-KR" sz="1600" dirty="0">
              <a:ea typeface="맑은 고딕" panose="020B0503020000020004" pitchFamily="50" charset="-127"/>
              <a:sym typeface="Wingdings" pitchFamily="2" charset="2"/>
            </a:endParaRPr>
          </a:p>
          <a:p>
            <a:pPr lvl="1">
              <a:lnSpc>
                <a:spcPct val="120000"/>
              </a:lnSpc>
            </a:pPr>
            <a:r>
              <a:rPr lang="ko-KR" altLang="en-US" sz="1600" dirty="0">
                <a:ea typeface="맑은 고딕" panose="020B0503020000020004" pitchFamily="50" charset="-127"/>
                <a:sym typeface="Wingdings" pitchFamily="2" charset="2"/>
              </a:rPr>
              <a:t>기존 핵연료의 취약점을 개선한 사고저항성 핵연료 </a:t>
            </a:r>
            <a:r>
              <a:rPr lang="en-US" altLang="ko-KR" sz="1600" dirty="0">
                <a:ea typeface="맑은 고딕" panose="020B0503020000020004" pitchFamily="50" charset="-127"/>
                <a:sym typeface="Wingdings" pitchFamily="2" charset="2"/>
              </a:rPr>
              <a:t>(Accident Tolerant Fuel, ATF) </a:t>
            </a:r>
            <a:r>
              <a:rPr lang="ko-KR" altLang="en-US" sz="1600" dirty="0">
                <a:ea typeface="맑은 고딕" panose="020B0503020000020004" pitchFamily="50" charset="-127"/>
                <a:sym typeface="Wingdings" pitchFamily="2" charset="2"/>
              </a:rPr>
              <a:t>개발</a:t>
            </a:r>
            <a:endParaRPr lang="en-US" altLang="ko-KR" sz="1400" dirty="0">
              <a:ea typeface="맑은 고딕" panose="020B0503020000020004" pitchFamily="50" charset="-127"/>
              <a:sym typeface="Wingdings" pitchFamily="2" charset="2"/>
            </a:endParaRPr>
          </a:p>
          <a:p>
            <a:pPr lvl="2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ko-KR" altLang="en-US" sz="1400" dirty="0">
                <a:solidFill>
                  <a:schemeClr val="tx1"/>
                </a:solidFill>
                <a:ea typeface="맑은 고딕" panose="020B0503020000020004" pitchFamily="50" charset="-127"/>
                <a:sym typeface="Wingdings" pitchFamily="2" charset="2"/>
              </a:rPr>
              <a:t>사고 시 고온 증기조건에서 </a:t>
            </a:r>
            <a:r>
              <a:rPr lang="en-US" altLang="ko-KR" sz="1400" dirty="0">
                <a:solidFill>
                  <a:schemeClr val="tx1"/>
                </a:solidFill>
                <a:ea typeface="맑은 고딕" panose="020B0503020000020004" pitchFamily="50" charset="-127"/>
                <a:sym typeface="Wingdings" pitchFamily="2" charset="2"/>
              </a:rPr>
              <a:t>Metal-Water Reaction</a:t>
            </a:r>
            <a:r>
              <a:rPr lang="ko-KR" altLang="en-US" sz="1400" dirty="0">
                <a:solidFill>
                  <a:schemeClr val="tx1"/>
                </a:solidFill>
                <a:ea typeface="맑은 고딕" panose="020B0503020000020004" pitchFamily="50" charset="-127"/>
                <a:sym typeface="Wingdings" pitchFamily="2" charset="2"/>
              </a:rPr>
              <a:t>의 </a:t>
            </a:r>
            <a:r>
              <a:rPr lang="ko-KR" altLang="en-US" sz="1400" dirty="0">
                <a:solidFill>
                  <a:srgbClr val="FF0000"/>
                </a:solidFill>
                <a:ea typeface="맑은 고딕" panose="020B0503020000020004" pitchFamily="50" charset="-127"/>
                <a:sym typeface="Wingdings" pitchFamily="2" charset="2"/>
              </a:rPr>
              <a:t>산화 발열반응이 작음</a:t>
            </a:r>
            <a:endParaRPr lang="en-US" altLang="ko-KR" sz="1400" dirty="0">
              <a:solidFill>
                <a:srgbClr val="FF0000"/>
              </a:solidFill>
              <a:ea typeface="맑은 고딕" panose="020B0503020000020004" pitchFamily="50" charset="-127"/>
              <a:sym typeface="Wingdings" pitchFamily="2" charset="2"/>
            </a:endParaRPr>
          </a:p>
          <a:p>
            <a:pPr lvl="2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ko-KR" altLang="en-US" sz="1400" dirty="0">
                <a:solidFill>
                  <a:schemeClr val="tx1"/>
                </a:solidFill>
                <a:ea typeface="맑은 고딕" panose="020B0503020000020004" pitchFamily="50" charset="-127"/>
                <a:sym typeface="Wingdings" pitchFamily="2" charset="2"/>
              </a:rPr>
              <a:t>냉각기능 상실 환경에서도 </a:t>
            </a:r>
            <a:r>
              <a:rPr lang="ko-KR" altLang="en-US" sz="1400" dirty="0">
                <a:solidFill>
                  <a:srgbClr val="FF0000"/>
                </a:solidFill>
                <a:ea typeface="맑은 고딕" panose="020B0503020000020004" pitchFamily="50" charset="-127"/>
                <a:sym typeface="Wingdings" pitchFamily="2" charset="2"/>
              </a:rPr>
              <a:t>수소의 발생량을 억제</a:t>
            </a:r>
            <a:endParaRPr lang="en-US" altLang="ko-KR" sz="1400" dirty="0">
              <a:solidFill>
                <a:srgbClr val="FF0000"/>
              </a:solidFill>
              <a:ea typeface="맑은 고딕" panose="020B0503020000020004" pitchFamily="50" charset="-127"/>
              <a:sym typeface="Wingdings" pitchFamily="2" charset="2"/>
            </a:endParaRPr>
          </a:p>
          <a:p>
            <a:pPr lvl="2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ko-KR" altLang="en-US" sz="1400" dirty="0">
                <a:solidFill>
                  <a:srgbClr val="FF0000"/>
                </a:solidFill>
                <a:ea typeface="맑은 고딕" panose="020B0503020000020004" pitchFamily="50" charset="-127"/>
                <a:sym typeface="Wingdings" pitchFamily="2" charset="2"/>
              </a:rPr>
              <a:t>핵분열 생성물의 외부유출을 최소화</a:t>
            </a:r>
            <a:endParaRPr lang="en-US" altLang="ko-KR" sz="1400" dirty="0">
              <a:solidFill>
                <a:srgbClr val="FF0000"/>
              </a:solidFill>
              <a:ea typeface="맑은 고딕" panose="020B0503020000020004" pitchFamily="50" charset="-127"/>
              <a:sym typeface="Wingdings" pitchFamily="2" charset="2"/>
            </a:endParaRPr>
          </a:p>
          <a:p>
            <a:pPr lvl="2">
              <a:lnSpc>
                <a:spcPct val="120000"/>
              </a:lnSpc>
              <a:buFont typeface="Wingdings" panose="05000000000000000000" pitchFamily="2" charset="2"/>
              <a:buChar char="è"/>
            </a:pPr>
            <a:r>
              <a:rPr lang="en-US" altLang="ko-KR" sz="1400" dirty="0">
                <a:ea typeface="맑은 고딕" panose="020B0503020000020004" pitchFamily="50" charset="-127"/>
                <a:sym typeface="Wingdings" pitchFamily="2" charset="2"/>
              </a:rPr>
              <a:t>ATF</a:t>
            </a:r>
            <a:r>
              <a:rPr lang="ko-KR" altLang="en-US" sz="1400" dirty="0">
                <a:ea typeface="맑은 고딕" panose="020B0503020000020004" pitchFamily="50" charset="-127"/>
                <a:sym typeface="Wingdings" pitchFamily="2" charset="2"/>
              </a:rPr>
              <a:t>를 통해 원전의 </a:t>
            </a:r>
            <a:r>
              <a:rPr lang="ko-KR" altLang="en-US" sz="1400" dirty="0">
                <a:solidFill>
                  <a:srgbClr val="FF0000"/>
                </a:solidFill>
                <a:ea typeface="맑은 고딕" panose="020B0503020000020004" pitchFamily="50" charset="-127"/>
                <a:sym typeface="Wingdings" pitchFamily="2" charset="2"/>
              </a:rPr>
              <a:t>안전성을 향상</a:t>
            </a:r>
            <a:r>
              <a:rPr lang="ko-KR" altLang="en-US" sz="1400" dirty="0">
                <a:ea typeface="맑은 고딕" panose="020B0503020000020004" pitchFamily="50" charset="-127"/>
                <a:sym typeface="Wingdings" pitchFamily="2" charset="2"/>
              </a:rPr>
              <a:t>시킬 수 있음</a:t>
            </a:r>
            <a:endParaRPr lang="en-US" altLang="ko-KR" sz="1400" dirty="0">
              <a:ea typeface="맑은 고딕" panose="020B0503020000020004" pitchFamily="50" charset="-127"/>
              <a:sym typeface="Wingdings" pitchFamily="2" charset="2"/>
            </a:endParaRPr>
          </a:p>
          <a:p>
            <a:pPr marL="914400" lvl="2" indent="0">
              <a:lnSpc>
                <a:spcPct val="120000"/>
              </a:lnSpc>
              <a:buNone/>
            </a:pPr>
            <a:endParaRPr lang="en-US" altLang="ko-KR" sz="1200" dirty="0">
              <a:solidFill>
                <a:schemeClr val="tx1"/>
              </a:solidFill>
              <a:ea typeface="맑은 고딕" panose="020B0503020000020004" pitchFamily="50" charset="-127"/>
              <a:sym typeface="Wingdings" pitchFamily="2" charset="2"/>
            </a:endParaRPr>
          </a:p>
          <a:p>
            <a:pPr lvl="1">
              <a:lnSpc>
                <a:spcPct val="120000"/>
              </a:lnSpc>
            </a:pPr>
            <a:r>
              <a:rPr lang="en-US" altLang="ko-KR" sz="1600" dirty="0">
                <a:solidFill>
                  <a:schemeClr val="tx1"/>
                </a:solidFill>
                <a:ea typeface="맑은 고딕" panose="020B0503020000020004" pitchFamily="50" charset="-127"/>
                <a:sym typeface="Wingdings" pitchFamily="2" charset="2"/>
              </a:rPr>
              <a:t>ATF</a:t>
            </a:r>
            <a:r>
              <a:rPr lang="ko-KR" altLang="en-US" sz="1600" dirty="0">
                <a:solidFill>
                  <a:schemeClr val="tx1"/>
                </a:solidFill>
                <a:ea typeface="맑은 고딕" panose="020B0503020000020004" pitchFamily="50" charset="-127"/>
                <a:sym typeface="Wingdings" pitchFamily="2" charset="2"/>
              </a:rPr>
              <a:t>는 </a:t>
            </a:r>
            <a:r>
              <a:rPr lang="en-US" altLang="ko-KR" sz="1600" dirty="0">
                <a:solidFill>
                  <a:schemeClr val="tx1"/>
                </a:solidFill>
                <a:ea typeface="맑은 고딕" panose="020B0503020000020004" pitchFamily="50" charset="-127"/>
                <a:sym typeface="Wingdings" pitchFamily="2" charset="2"/>
              </a:rPr>
              <a:t>2022</a:t>
            </a:r>
            <a:r>
              <a:rPr lang="ko-KR" altLang="en-US" sz="1600" dirty="0">
                <a:solidFill>
                  <a:schemeClr val="tx1"/>
                </a:solidFill>
                <a:ea typeface="맑은 고딕" panose="020B0503020000020004" pitchFamily="50" charset="-127"/>
                <a:sym typeface="Wingdings" pitchFamily="2" charset="2"/>
              </a:rPr>
              <a:t>년 가동원전에 시범연료봉으로 장전 예정</a:t>
            </a:r>
            <a:r>
              <a:rPr lang="en-US" altLang="ko-KR" sz="1600" dirty="0">
                <a:solidFill>
                  <a:schemeClr val="tx1"/>
                </a:solidFill>
                <a:ea typeface="맑은 고딕" panose="020B0503020000020004" pitchFamily="50" charset="-127"/>
                <a:sym typeface="Wingdings" pitchFamily="2" charset="2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ea typeface="맑은 고딕" panose="020B0503020000020004" pitchFamily="50" charset="-127"/>
                <a:sym typeface="Wingdings" pitchFamily="2" charset="2"/>
              </a:rPr>
              <a:t>후속 인허가 심사 예정</a:t>
            </a:r>
            <a:endParaRPr lang="en-US" altLang="ko-KR" sz="1600" dirty="0">
              <a:solidFill>
                <a:schemeClr val="tx1"/>
              </a:solidFill>
              <a:ea typeface="맑은 고딕" panose="020B0503020000020004" pitchFamily="50" charset="-127"/>
              <a:sym typeface="Wingdings" pitchFamily="2" charset="2"/>
            </a:endParaRPr>
          </a:p>
          <a:p>
            <a:pPr marL="1143000" marR="0" lvl="2" indent="-228600" algn="l" defTabSz="914400" rtl="0" eaLnBrk="0" fontAlgn="base" latinLnBrk="1" hangingPunct="0">
              <a:lnSpc>
                <a:spcPct val="120000"/>
              </a:lnSpc>
              <a:spcBef>
                <a:spcPts val="800"/>
              </a:spcBef>
              <a:spcAft>
                <a:spcPct val="0"/>
              </a:spcAft>
              <a:buClr>
                <a:srgbClr val="2B166E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2B166E"/>
                </a:solidFill>
                <a:effectLst/>
                <a:uLnTx/>
                <a:uFillTx/>
                <a:latin typeface="Arial" pitchFamily="34" charset="0"/>
                <a:ea typeface="맑은 고딕" panose="020B0503020000020004" pitchFamily="50" charset="-127"/>
                <a:cs typeface="Arial" pitchFamily="34" charset="0"/>
                <a:sym typeface="Wingdings" pitchFamily="2" charset="2"/>
              </a:rPr>
              <a:t>ATF</a:t>
            </a:r>
            <a:r>
              <a:rPr lang="ko-KR" altLang="en-US" sz="1400" dirty="0">
                <a:solidFill>
                  <a:srgbClr val="2B166E"/>
                </a:solidFill>
                <a:ea typeface="맑은 고딕" panose="020B0503020000020004" pitchFamily="50" charset="-127"/>
                <a:sym typeface="Wingdings" pitchFamily="2" charset="2"/>
              </a:rPr>
              <a:t>는 기존 핵연료와는 물리적 특성이 다름 </a:t>
            </a:r>
            <a:r>
              <a:rPr lang="en-US" altLang="ko-KR" sz="1400" dirty="0">
                <a:solidFill>
                  <a:srgbClr val="2B166E"/>
                </a:solidFill>
                <a:ea typeface="맑은 고딕" panose="020B0503020000020004" pitchFamily="50" charset="-127"/>
                <a:sym typeface="Wingdings" pitchFamily="2" charset="2"/>
              </a:rPr>
              <a:t>(Pellet, Cladding</a:t>
            </a:r>
            <a:r>
              <a:rPr lang="ko-KR" altLang="en-US" sz="1400" dirty="0">
                <a:solidFill>
                  <a:srgbClr val="2B166E"/>
                </a:solidFill>
                <a:ea typeface="맑은 고딕" panose="020B0503020000020004" pitchFamily="50" charset="-127"/>
                <a:sym typeface="Wingdings" pitchFamily="2" charset="2"/>
              </a:rPr>
              <a:t>의 구성이 다름</a:t>
            </a:r>
            <a:r>
              <a:rPr lang="en-US" altLang="ko-KR" sz="1400" dirty="0">
                <a:solidFill>
                  <a:srgbClr val="2B166E"/>
                </a:solidFill>
                <a:ea typeface="맑은 고딕" panose="020B0503020000020004" pitchFamily="50" charset="-127"/>
                <a:sym typeface="Wingdings" pitchFamily="2" charset="2"/>
              </a:rPr>
              <a:t>)</a:t>
            </a:r>
          </a:p>
          <a:p>
            <a:pPr marL="914400" marR="0" lvl="2" indent="0" algn="l" defTabSz="914400" rtl="0" eaLnBrk="0" fontAlgn="base" latinLnBrk="1" hangingPunct="0">
              <a:lnSpc>
                <a:spcPct val="120000"/>
              </a:lnSpc>
              <a:spcBef>
                <a:spcPts val="800"/>
              </a:spcBef>
              <a:spcAft>
                <a:spcPct val="0"/>
              </a:spcAft>
              <a:buClr>
                <a:srgbClr val="2B166E"/>
              </a:buClr>
              <a:buSzTx/>
              <a:buNone/>
              <a:tabLst/>
              <a:defRPr/>
            </a:pPr>
            <a:r>
              <a:rPr lang="en-US" altLang="ko-KR" sz="1400" dirty="0">
                <a:solidFill>
                  <a:srgbClr val="2B166E"/>
                </a:solidFill>
                <a:ea typeface="맑은 고딕" panose="020B0503020000020004" pitchFamily="50" charset="-127"/>
                <a:sym typeface="Wingdings" pitchFamily="2" charset="2"/>
              </a:rPr>
              <a:t>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B166E"/>
                </a:solidFill>
                <a:effectLst/>
                <a:uLnTx/>
                <a:uFillTx/>
                <a:latin typeface="Arial" pitchFamily="34" charset="0"/>
                <a:ea typeface="맑은 고딕" panose="020B0503020000020004" pitchFamily="50" charset="-127"/>
                <a:cs typeface="Arial" pitchFamily="34" charset="0"/>
                <a:sym typeface="Wingdings" panose="05000000000000000000" pitchFamily="2" charset="2"/>
              </a:rPr>
              <a:t>따라서 이를 평가하기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맑은 고딕" panose="020B0503020000020004" pitchFamily="50" charset="-127"/>
                <a:cs typeface="Arial" pitchFamily="34" charset="0"/>
                <a:sym typeface="Wingdings" panose="05000000000000000000" pitchFamily="2" charset="2"/>
              </a:rPr>
              <a:t>위한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맑은 고딕" panose="020B0503020000020004" pitchFamily="50" charset="-127"/>
                <a:cs typeface="Arial" pitchFamily="34" charset="0"/>
                <a:sym typeface="Wingdings" panose="05000000000000000000" pitchFamily="2" charset="2"/>
              </a:rPr>
              <a:t> 규제검증 평가체계의 개발이 요구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맑은 고딕" panose="020B0503020000020004" pitchFamily="50" charset="-127"/>
              <a:cs typeface="Arial" pitchFamily="34" charset="0"/>
              <a:sym typeface="Wingdings" panose="05000000000000000000" pitchFamily="2" charset="2"/>
            </a:endParaRPr>
          </a:p>
          <a:p>
            <a:pPr marL="914400" marR="0" lvl="2" indent="0" algn="l" defTabSz="914400" rtl="0" eaLnBrk="0" fontAlgn="base" latinLnBrk="1" hangingPunct="0">
              <a:lnSpc>
                <a:spcPct val="120000"/>
              </a:lnSpc>
              <a:spcBef>
                <a:spcPts val="800"/>
              </a:spcBef>
              <a:spcAft>
                <a:spcPct val="0"/>
              </a:spcAft>
              <a:buClr>
                <a:srgbClr val="2B166E"/>
              </a:buClr>
              <a:buSz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2B166E"/>
                </a:solidFill>
                <a:effectLst/>
                <a:uLnTx/>
                <a:uFillTx/>
                <a:latin typeface="Arial" pitchFamily="34" charset="0"/>
                <a:ea typeface="맑은 고딕" panose="020B0503020000020004" pitchFamily="50" charset="-127"/>
                <a:cs typeface="Arial" pitchFamily="34" charset="0"/>
                <a:sym typeface="Wingdings" panose="05000000000000000000" pitchFamily="2" charset="2"/>
              </a:rPr>
              <a:t>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B166E"/>
                </a:solidFill>
                <a:effectLst/>
                <a:uLnTx/>
                <a:uFillTx/>
                <a:latin typeface="Arial" pitchFamily="34" charset="0"/>
                <a:ea typeface="맑은 고딕" panose="020B0503020000020004" pitchFamily="50" charset="-127"/>
                <a:cs typeface="Arial" pitchFamily="34" charset="0"/>
                <a:sym typeface="Wingdings" panose="05000000000000000000" pitchFamily="2" charset="2"/>
              </a:rPr>
              <a:t>특히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2B166E"/>
                </a:solidFill>
                <a:effectLst/>
                <a:uLnTx/>
                <a:uFillTx/>
                <a:latin typeface="Arial" pitchFamily="34" charset="0"/>
                <a:ea typeface="맑은 고딕" panose="020B0503020000020004" pitchFamily="50" charset="-127"/>
                <a:cs typeface="Arial" pitchFamily="34" charset="0"/>
                <a:sym typeface="Wingdings" panose="05000000000000000000" pitchFamily="2" charset="2"/>
              </a:rPr>
              <a:t>, ATF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B166E"/>
                </a:solidFill>
                <a:effectLst/>
                <a:uLnTx/>
                <a:uFillTx/>
                <a:latin typeface="Arial" pitchFamily="34" charset="0"/>
                <a:ea typeface="맑은 고딕" panose="020B0503020000020004" pitchFamily="50" charset="-127"/>
                <a:cs typeface="Arial" pitchFamily="34" charset="0"/>
                <a:sym typeface="Wingdings" panose="05000000000000000000" pitchFamily="2" charset="2"/>
              </a:rPr>
              <a:t>의 </a:t>
            </a:r>
            <a:r>
              <a:rPr lang="ko-KR" altLang="en-US" sz="1400" dirty="0">
                <a:solidFill>
                  <a:srgbClr val="2B166E"/>
                </a:solidFill>
                <a:ea typeface="맑은 고딕" panose="020B0503020000020004" pitchFamily="50" charset="-127"/>
                <a:sym typeface="Wingdings" panose="05000000000000000000" pitchFamily="2" charset="2"/>
              </a:rPr>
              <a:t>물리적 특성을 반영할 수 있도록 </a:t>
            </a:r>
            <a:r>
              <a:rPr lang="ko-KR" altLang="en-US" sz="1400" dirty="0">
                <a:solidFill>
                  <a:srgbClr val="FF0000"/>
                </a:solidFill>
                <a:ea typeface="맑은 고딕" panose="020B0503020000020004" pitchFamily="50" charset="-127"/>
                <a:sym typeface="Wingdings" panose="05000000000000000000" pitchFamily="2" charset="2"/>
              </a:rPr>
              <a:t>규제검증용 코드의 개선이 요구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맑은 고딕" panose="020B0503020000020004" pitchFamily="50" charset="-127"/>
                <a:cs typeface="Arial" pitchFamily="34" charset="0"/>
                <a:sym typeface="Wingdings" panose="05000000000000000000" pitchFamily="2" charset="2"/>
              </a:rPr>
              <a:t> </a:t>
            </a:r>
          </a:p>
          <a:p>
            <a:pPr marL="914400" marR="0" lvl="2" indent="0" algn="l" defTabSz="914400" rtl="0" eaLnBrk="0" fontAlgn="base" latinLnBrk="1" hangingPunct="0">
              <a:lnSpc>
                <a:spcPct val="120000"/>
              </a:lnSpc>
              <a:spcBef>
                <a:spcPts val="800"/>
              </a:spcBef>
              <a:spcAft>
                <a:spcPct val="0"/>
              </a:spcAft>
              <a:buClr>
                <a:srgbClr val="2B166E"/>
              </a:buClr>
              <a:buSzTx/>
              <a:buNone/>
              <a:tabLst/>
              <a:defRPr/>
            </a:pPr>
            <a:endParaRPr lang="en-US" altLang="ko-KR" sz="1400" dirty="0">
              <a:solidFill>
                <a:srgbClr val="2B166E"/>
              </a:solidFill>
              <a:ea typeface="맑은 고딕" panose="020B0503020000020004" pitchFamily="50" charset="-127"/>
              <a:sym typeface="Wingdings" panose="05000000000000000000" pitchFamily="2" charset="2"/>
            </a:endParaRPr>
          </a:p>
          <a:p>
            <a:pPr marL="914400" marR="0" lvl="2" indent="0" algn="l" defTabSz="914400" rtl="0" eaLnBrk="0" fontAlgn="base" latinLnBrk="1" hangingPunct="0">
              <a:lnSpc>
                <a:spcPct val="120000"/>
              </a:lnSpc>
              <a:spcBef>
                <a:spcPts val="800"/>
              </a:spcBef>
              <a:spcAft>
                <a:spcPct val="0"/>
              </a:spcAft>
              <a:buClr>
                <a:srgbClr val="2B166E"/>
              </a:buClr>
              <a:buSzTx/>
              <a:buNone/>
              <a:tabLst/>
              <a:defRPr/>
            </a:pPr>
            <a:r>
              <a:rPr lang="en-US" altLang="ko-KR" sz="1600" dirty="0">
                <a:solidFill>
                  <a:srgbClr val="2B166E"/>
                </a:solidFill>
                <a:ea typeface="맑은 고딕" panose="020B0503020000020004" pitchFamily="50" charset="-127"/>
                <a:sym typeface="Wingdings" panose="05000000000000000000" pitchFamily="2" charset="2"/>
              </a:rPr>
              <a:t> </a:t>
            </a:r>
            <a:r>
              <a:rPr lang="ko-KR" altLang="en-US" sz="1600" dirty="0">
                <a:solidFill>
                  <a:srgbClr val="2B166E"/>
                </a:solidFill>
                <a:ea typeface="맑은 고딕" panose="020B0503020000020004" pitchFamily="50" charset="-127"/>
                <a:sym typeface="Wingdings" panose="05000000000000000000" pitchFamily="2" charset="2"/>
              </a:rPr>
              <a:t>사고 시 </a:t>
            </a:r>
            <a:r>
              <a:rPr lang="en-US" altLang="ko-KR" sz="1600" dirty="0">
                <a:solidFill>
                  <a:srgbClr val="2B166E"/>
                </a:solidFill>
                <a:ea typeface="맑은 고딕" panose="020B0503020000020004" pitchFamily="50" charset="-127"/>
                <a:sym typeface="Wingdings" panose="05000000000000000000" pitchFamily="2" charset="2"/>
              </a:rPr>
              <a:t>ATF</a:t>
            </a:r>
            <a:r>
              <a:rPr lang="ko-KR" altLang="en-US" sz="1600" dirty="0">
                <a:solidFill>
                  <a:srgbClr val="2B166E"/>
                </a:solidFill>
                <a:ea typeface="맑은 고딕" panose="020B0503020000020004" pitchFamily="50" charset="-127"/>
                <a:sym typeface="Wingdings" panose="05000000000000000000" pitchFamily="2" charset="2"/>
              </a:rPr>
              <a:t>가 장전된 노심의 안전성을 합리적으로 평가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srgbClr val="2B166E"/>
              </a:solidFill>
              <a:effectLst/>
              <a:uLnTx/>
              <a:uFillTx/>
              <a:latin typeface="Arial" pitchFamily="34" charset="0"/>
              <a:ea typeface="맑은 고딕" panose="020B0503020000020004" pitchFamily="50" charset="-127"/>
              <a:cs typeface="Arial" pitchFamily="34" charset="0"/>
              <a:sym typeface="Wingdings" pitchFamily="2" charset="2"/>
            </a:endParaRPr>
          </a:p>
          <a:p>
            <a:pPr lvl="1">
              <a:lnSpc>
                <a:spcPct val="120000"/>
              </a:lnSpc>
            </a:pPr>
            <a:endParaRPr lang="en-US" altLang="ko-KR" sz="1400" dirty="0">
              <a:solidFill>
                <a:schemeClr val="tx1"/>
              </a:solidFill>
              <a:ea typeface="맑은 고딕" panose="020B0503020000020004" pitchFamily="50" charset="-127"/>
              <a:sym typeface="Wingdings" pitchFamily="2" charset="2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738886-334F-4E37-ACBF-355012A46FB1}" type="slidenum">
              <a:rPr lang="en-US" altLang="ko-KR" smtClean="0">
                <a:solidFill>
                  <a:srgbClr val="2B166E"/>
                </a:solidFill>
              </a:rPr>
              <a:pPr>
                <a:defRPr/>
              </a:pPr>
              <a:t>3</a:t>
            </a:fld>
            <a:endParaRPr lang="en-US" altLang="ko-KR" dirty="0">
              <a:solidFill>
                <a:srgbClr val="2B166E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402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400" dirty="0">
                <a:ea typeface="맑은 고딕" panose="020B0503020000020004" pitchFamily="50" charset="-127"/>
              </a:rPr>
              <a:t>연구목표 및 내용</a:t>
            </a:r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738886-334F-4E37-ACBF-355012A46FB1}" type="slidenum">
              <a:rPr lang="en-US" altLang="ko-KR" smtClean="0">
                <a:solidFill>
                  <a:srgbClr val="2B166E"/>
                </a:solidFill>
              </a:rPr>
              <a:pPr>
                <a:defRPr/>
              </a:pPr>
              <a:t>4</a:t>
            </a:fld>
            <a:endParaRPr lang="en-US" altLang="ko-KR" dirty="0">
              <a:solidFill>
                <a:srgbClr val="2B166E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926E1366-67BD-40B4-9CBE-A38EF3A23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5538"/>
            <a:ext cx="7859216" cy="525621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2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연구개발</a:t>
            </a:r>
            <a:r>
              <a:rPr lang="en-US" altLang="ko-KR" sz="2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목표</a:t>
            </a:r>
            <a:endParaRPr lang="en-US" altLang="ko-KR" sz="20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사고저항성 핵연료 반영을 위한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열수력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규제검증코드 개선안 설계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2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연구개발 내용</a:t>
            </a:r>
            <a:endParaRPr lang="en-US" altLang="ko-KR" sz="20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기존 핵연료 대비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ATF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의 특성 파악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>
              <a:lnSpc>
                <a:spcPct val="120000"/>
              </a:lnSpc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ATF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특성 반영을 위한 물리적 모델 도출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1800" dirty="0">
                <a:solidFill>
                  <a:schemeClr val="bg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도출된 모델의 개선안 설계</a:t>
            </a:r>
            <a:endParaRPr lang="en-US" altLang="ko-KR" sz="1800" dirty="0">
              <a:solidFill>
                <a:schemeClr val="bg1">
                  <a:lumMod val="7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>
              <a:lnSpc>
                <a:spcPct val="120000"/>
              </a:lnSpc>
            </a:pP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lvl="1" indent="0">
              <a:lnSpc>
                <a:spcPct val="120000"/>
              </a:lnSpc>
              <a:buNone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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본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논문에서는 물리적 모델 도출까지의 내용을 소개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lvl="1" indent="0">
              <a:lnSpc>
                <a:spcPct val="120000"/>
              </a:lnSpc>
              <a:buNone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endParaRPr lang="en-US" altLang="ko-KR" sz="28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2723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400" dirty="0">
                <a:ea typeface="맑은 고딕" panose="020B0503020000020004" pitchFamily="50" charset="-127"/>
              </a:rPr>
              <a:t>국내 개발 </a:t>
            </a:r>
            <a:r>
              <a:rPr lang="en-US" altLang="ko-KR" sz="2400" dirty="0">
                <a:ea typeface="맑은 고딕" panose="020B0503020000020004" pitchFamily="50" charset="-127"/>
              </a:rPr>
              <a:t>ATF</a:t>
            </a:r>
            <a:r>
              <a:rPr lang="ko-KR" altLang="en-US" sz="2400" dirty="0">
                <a:ea typeface="맑은 고딕" panose="020B0503020000020004" pitchFamily="50" charset="-127"/>
              </a:rPr>
              <a:t>의</a:t>
            </a:r>
            <a:r>
              <a:rPr lang="en-US" altLang="ko-KR" sz="2400" dirty="0">
                <a:ea typeface="맑은 고딕" panose="020B0503020000020004" pitchFamily="50" charset="-127"/>
              </a:rPr>
              <a:t> </a:t>
            </a:r>
            <a:r>
              <a:rPr lang="ko-KR" altLang="en-US" sz="2400" dirty="0">
                <a:ea typeface="맑은 고딕" panose="020B0503020000020004" pitchFamily="50" charset="-127"/>
              </a:rPr>
              <a:t>특징</a:t>
            </a:r>
            <a:r>
              <a:rPr lang="en-US" altLang="ko-KR" sz="2400" dirty="0">
                <a:ea typeface="맑은 고딕" panose="020B0503020000020004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738886-334F-4E37-ACBF-355012A46FB1}" type="slidenum">
              <a:rPr lang="en-US" altLang="ko-KR" smtClean="0">
                <a:solidFill>
                  <a:srgbClr val="2B166E"/>
                </a:solidFill>
              </a:rPr>
              <a:pPr>
                <a:defRPr/>
              </a:pPr>
              <a:t>5</a:t>
            </a:fld>
            <a:endParaRPr lang="en-US" altLang="ko-KR" dirty="0">
              <a:solidFill>
                <a:srgbClr val="2B166E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926E1366-67BD-40B4-9CBE-A38EF3A23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5538"/>
            <a:ext cx="7859216" cy="525621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2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국내 사고저항성 핵연료 유력 후보 </a:t>
            </a:r>
            <a:endParaRPr lang="en-US" altLang="ko-KR" sz="20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597E2A6F-9504-4079-A086-5B069632AF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168860"/>
            <a:ext cx="7308304" cy="350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269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400" dirty="0">
                <a:ea typeface="맑은 고딕" panose="020B0503020000020004" pitchFamily="50" charset="-127"/>
              </a:rPr>
              <a:t>국내 개발 </a:t>
            </a:r>
            <a:r>
              <a:rPr lang="en-US" altLang="ko-KR" sz="2400" dirty="0">
                <a:ea typeface="맑은 고딕" panose="020B0503020000020004" pitchFamily="50" charset="-127"/>
              </a:rPr>
              <a:t>ATF</a:t>
            </a:r>
            <a:r>
              <a:rPr lang="ko-KR" altLang="en-US" sz="2400" dirty="0">
                <a:ea typeface="맑은 고딕" panose="020B0503020000020004" pitchFamily="50" charset="-127"/>
              </a:rPr>
              <a:t>의</a:t>
            </a:r>
            <a:r>
              <a:rPr lang="en-US" altLang="ko-KR" sz="2400" dirty="0">
                <a:ea typeface="맑은 고딕" panose="020B0503020000020004" pitchFamily="50" charset="-127"/>
              </a:rPr>
              <a:t> </a:t>
            </a:r>
            <a:r>
              <a:rPr lang="ko-KR" altLang="en-US" sz="2400" dirty="0">
                <a:ea typeface="맑은 고딕" panose="020B0503020000020004" pitchFamily="50" charset="-127"/>
              </a:rPr>
              <a:t>특징</a:t>
            </a:r>
            <a:r>
              <a:rPr lang="en-US" altLang="ko-KR" sz="2400" dirty="0">
                <a:ea typeface="맑은 고딕" panose="020B0503020000020004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738886-334F-4E37-ACBF-355012A46FB1}" type="slidenum">
              <a:rPr lang="en-US" altLang="ko-KR" smtClean="0">
                <a:solidFill>
                  <a:srgbClr val="2B166E"/>
                </a:solidFill>
              </a:rPr>
              <a:pPr>
                <a:defRPr/>
              </a:pPr>
              <a:t>6</a:t>
            </a:fld>
            <a:endParaRPr lang="en-US" altLang="ko-KR" dirty="0">
              <a:solidFill>
                <a:srgbClr val="2B166E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926E1366-67BD-40B4-9CBE-A38EF3A23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5538"/>
            <a:ext cx="7859216" cy="525621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2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기본</a:t>
            </a:r>
            <a:r>
              <a:rPr lang="en-US" altLang="ko-KR" sz="2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구성</a:t>
            </a:r>
            <a:endParaRPr lang="en-US" altLang="ko-KR" sz="20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첨가제 함유 성능향상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소결체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87B9E77D-986A-4FDC-BA3D-512600491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140" y="2060848"/>
            <a:ext cx="7308304" cy="38692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B8C4736-1DDA-4E5F-BF76-ED03F9F8070B}"/>
              </a:ext>
            </a:extLst>
          </p:cNvPr>
          <p:cNvSpPr txBox="1"/>
          <p:nvPr/>
        </p:nvSpPr>
        <p:spPr>
          <a:xfrm>
            <a:off x="5976156" y="6123185"/>
            <a:ext cx="2824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i="1" dirty="0"/>
              <a:t>양용식</a:t>
            </a:r>
            <a:r>
              <a:rPr lang="en-US" altLang="ko-KR" sz="1400" i="1" dirty="0"/>
              <a:t>, </a:t>
            </a:r>
            <a:r>
              <a:rPr lang="ko-KR" altLang="en-US" sz="1400" i="1" dirty="0"/>
              <a:t>안전해석심포지엄</a:t>
            </a:r>
            <a:r>
              <a:rPr lang="en-US" altLang="ko-KR" sz="1400" i="1" dirty="0"/>
              <a:t> (2021)</a:t>
            </a:r>
            <a:endParaRPr lang="ko-KR" alt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102754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400" dirty="0">
                <a:ea typeface="맑은 고딕" panose="020B0503020000020004" pitchFamily="50" charset="-127"/>
              </a:rPr>
              <a:t>국내 개발 </a:t>
            </a:r>
            <a:r>
              <a:rPr lang="en-US" altLang="ko-KR" sz="2400" dirty="0">
                <a:ea typeface="맑은 고딕" panose="020B0503020000020004" pitchFamily="50" charset="-127"/>
              </a:rPr>
              <a:t>ATF</a:t>
            </a:r>
            <a:r>
              <a:rPr lang="ko-KR" altLang="en-US" sz="2400" dirty="0">
                <a:ea typeface="맑은 고딕" panose="020B0503020000020004" pitchFamily="50" charset="-127"/>
              </a:rPr>
              <a:t>의</a:t>
            </a:r>
            <a:r>
              <a:rPr lang="en-US" altLang="ko-KR" sz="2400" dirty="0">
                <a:ea typeface="맑은 고딕" panose="020B0503020000020004" pitchFamily="50" charset="-127"/>
              </a:rPr>
              <a:t> </a:t>
            </a:r>
            <a:r>
              <a:rPr lang="ko-KR" altLang="en-US" sz="2400" dirty="0">
                <a:ea typeface="맑은 고딕" panose="020B0503020000020004" pitchFamily="50" charset="-127"/>
              </a:rPr>
              <a:t>특징</a:t>
            </a:r>
            <a:r>
              <a:rPr lang="en-US" altLang="ko-KR" sz="2400" dirty="0">
                <a:ea typeface="맑은 고딕" panose="020B0503020000020004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738886-334F-4E37-ACBF-355012A46FB1}" type="slidenum">
              <a:rPr lang="en-US" altLang="ko-KR" smtClean="0">
                <a:solidFill>
                  <a:srgbClr val="2B166E"/>
                </a:solidFill>
              </a:rPr>
              <a:pPr>
                <a:defRPr/>
              </a:pPr>
              <a:t>7</a:t>
            </a:fld>
            <a:endParaRPr lang="en-US" altLang="ko-KR" dirty="0">
              <a:solidFill>
                <a:srgbClr val="2B166E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926E1366-67BD-40B4-9CBE-A38EF3A23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5538"/>
            <a:ext cx="7859216" cy="525621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2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기본</a:t>
            </a:r>
            <a:r>
              <a:rPr lang="en-US" altLang="ko-KR" sz="2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구성</a:t>
            </a:r>
            <a:endParaRPr lang="en-US" altLang="ko-KR" sz="20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피복관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lvl="2">
              <a:lnSpc>
                <a:spcPct val="120000"/>
              </a:lnSpc>
            </a:pP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HANA-6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피복관 기준 </a:t>
            </a:r>
            <a:endParaRPr lang="en-US" altLang="ko-KR" sz="16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외부에 </a:t>
            </a:r>
            <a:r>
              <a:rPr lang="en-US" altLang="ko-KR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CrAl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또는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Cr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코팅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(~ 20 um)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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사고 시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Zr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과 증기의 직접 접촉 최소화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정상조건 시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산화저항성 향상 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+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기계 물성은 유사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C1CE69B6-0096-4433-9D97-1105D8EA7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3897052"/>
            <a:ext cx="4690872" cy="1764196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501161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>
                <a:ea typeface="맑은 고딕" panose="020B0503020000020004" pitchFamily="50" charset="-127"/>
              </a:rPr>
              <a:t>ATF </a:t>
            </a:r>
            <a:r>
              <a:rPr lang="ko-KR" altLang="en-US" sz="2400" dirty="0">
                <a:ea typeface="맑은 고딕" panose="020B0503020000020004" pitchFamily="50" charset="-127"/>
              </a:rPr>
              <a:t>특성 반영을 위한 물리적 모델 </a:t>
            </a:r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738886-334F-4E37-ACBF-355012A46FB1}" type="slidenum">
              <a:rPr lang="en-US" altLang="ko-KR" smtClean="0">
                <a:solidFill>
                  <a:srgbClr val="2B166E"/>
                </a:solidFill>
              </a:rPr>
              <a:pPr>
                <a:defRPr/>
              </a:pPr>
              <a:t>8</a:t>
            </a:fld>
            <a:endParaRPr lang="en-US" altLang="ko-KR" dirty="0">
              <a:solidFill>
                <a:srgbClr val="2B166E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926E1366-67BD-40B4-9CBE-A38EF3A23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5538"/>
            <a:ext cx="7859216" cy="525621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200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소결체</a:t>
            </a:r>
            <a:r>
              <a:rPr lang="ko-KR" altLang="en-US" sz="2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모델</a:t>
            </a:r>
            <a:endParaRPr lang="en-US" altLang="ko-KR" sz="20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>
              <a:lnSpc>
                <a:spcPct val="120000"/>
              </a:lnSpc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LAS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소결체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불순물 수준 이하의 첨가제 함유로 인하여 물성 등의 변화는 미미할 것으로 예상됨</a:t>
            </a:r>
            <a:endParaRPr lang="en-US" altLang="ko-KR" sz="16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기존 핵연료 모델의 사용이 가능할 것으로 판단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1A12E059-C261-4A9E-A1D6-9EBE89C67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572" y="3356992"/>
            <a:ext cx="3801479" cy="294666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87CE892D-B18B-498A-87E2-4B92ADEF66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3423" y="3356992"/>
            <a:ext cx="4009032" cy="303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879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>
                <a:ea typeface="맑은 고딕" panose="020B0503020000020004" pitchFamily="50" charset="-127"/>
              </a:rPr>
              <a:t>ATF </a:t>
            </a:r>
            <a:r>
              <a:rPr lang="ko-KR" altLang="en-US" sz="2400" dirty="0">
                <a:ea typeface="맑은 고딕" panose="020B0503020000020004" pitchFamily="50" charset="-127"/>
              </a:rPr>
              <a:t>특성 반영을 위한 물리적 모델 </a:t>
            </a:r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738886-334F-4E37-ACBF-355012A46FB1}" type="slidenum">
              <a:rPr lang="en-US" altLang="ko-KR" smtClean="0">
                <a:solidFill>
                  <a:srgbClr val="2B166E"/>
                </a:solidFill>
              </a:rPr>
              <a:pPr>
                <a:defRPr/>
              </a:pPr>
              <a:t>9</a:t>
            </a:fld>
            <a:endParaRPr lang="en-US" altLang="ko-KR" dirty="0">
              <a:solidFill>
                <a:srgbClr val="2B166E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2B166E"/>
              </a:solidFill>
            </a:endParaRP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926E1366-67BD-40B4-9CBE-A38EF3A23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5538"/>
            <a:ext cx="7859216" cy="525621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200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소결체</a:t>
            </a:r>
            <a:r>
              <a:rPr lang="ko-KR" altLang="en-US" sz="2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모델</a:t>
            </a:r>
            <a:endParaRPr lang="en-US" altLang="ko-KR" sz="20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>
              <a:lnSpc>
                <a:spcPct val="120000"/>
              </a:lnSpc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Mo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Plate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함유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소결체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열물성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관련 모델의 개선이 필요</a:t>
            </a:r>
            <a:endParaRPr lang="en-US" altLang="ko-KR" sz="16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주요 고려 인자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3">
              <a:lnSpc>
                <a:spcPct val="120000"/>
              </a:lnSpc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열전도도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Mo plate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용융 온도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소결체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밀도 및 비열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Mo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함유에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따른 노심 반응도 변화 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3">
              <a:lnSpc>
                <a:spcPct val="120000"/>
              </a:lnSpc>
            </a:pP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DBF83DBC-9644-4CE8-A219-14948DF66AF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9752" y="3558146"/>
            <a:ext cx="3571718" cy="29658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E89BD5-58B7-4C39-BE65-5DE6DBE05712}"/>
              </a:ext>
            </a:extLst>
          </p:cNvPr>
          <p:cNvSpPr txBox="1"/>
          <p:nvPr/>
        </p:nvSpPr>
        <p:spPr>
          <a:xfrm>
            <a:off x="5976156" y="6123185"/>
            <a:ext cx="2645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i="1" dirty="0"/>
              <a:t>장훈</a:t>
            </a:r>
            <a:r>
              <a:rPr lang="en-US" altLang="ko-KR" sz="1400" i="1" dirty="0"/>
              <a:t>, </a:t>
            </a:r>
            <a:r>
              <a:rPr lang="ko-KR" altLang="en-US" sz="1400" i="1" dirty="0"/>
              <a:t>안전해석심포지엄</a:t>
            </a:r>
            <a:r>
              <a:rPr lang="en-US" altLang="ko-KR" sz="1400" i="1" dirty="0"/>
              <a:t> (2020)</a:t>
            </a:r>
            <a:endParaRPr lang="ko-KR" alt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626010762"/>
      </p:ext>
    </p:extLst>
  </p:cSld>
  <p:clrMapOvr>
    <a:masterClrMapping/>
  </p:clrMapOvr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MMIS">
  <a:themeElements>
    <a:clrScheme name="sample 1">
      <a:dk1>
        <a:srgbClr val="2b166e"/>
      </a:dk1>
      <a:lt1>
        <a:srgbClr val="ffffff"/>
      </a:lt1>
      <a:dk2>
        <a:srgbClr val="336699"/>
      </a:dk2>
      <a:lt2>
        <a:srgbClr val="c0c0c0"/>
      </a:lt2>
      <a:accent1>
        <a:srgbClr val="458f8f"/>
      </a:accent1>
      <a:accent2>
        <a:srgbClr val="cccc00"/>
      </a:accent2>
      <a:accent3>
        <a:srgbClr val="ffffff"/>
      </a:accent3>
      <a:accent4>
        <a:srgbClr val="23115d"/>
      </a:accent4>
      <a:accent5>
        <a:srgbClr val="b0c6c6"/>
      </a:accent5>
      <a:accent6>
        <a:srgbClr val="b9b900"/>
      </a:accent6>
      <a:hlink>
        <a:srgbClr val="9999ff"/>
      </a:hlink>
      <a:folHlink>
        <a:srgbClr val="6c9bbe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None/>
          <a:defRPr kumimoji="0" lang="en-US" sz="1800" b="0" i="0" u="none" strike="noStrike" cap="none" normalizeH="0" baseline="0" smtClean="0">
            <a:solidFill>
              <a:schemeClr val="tx1"/>
            </a:solidFill>
            <a:latin typeface="Arial"/>
          </a:defRPr>
        </a:defPPr>
      </a:lstStyle>
    </a:spDef>
    <a:ln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None/>
          <a:defRPr kumimoji="0" lang="en-US" sz="1800" b="0" i="0" u="none" strike="noStrike" cap="none" normalizeH="0" baseline="0" smtClean="0">
            <a:solidFill>
              <a:schemeClr val="tx1"/>
            </a:solidFill>
            <a:latin typeface="Arial"/>
          </a:defRPr>
        </a:defPPr>
      </a:lstStyle>
    </a:lnDef>
  </a:objectDefaul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1_MMIS">
  <a:themeElements>
    <a:clrScheme name="sample 1">
      <a:dk1>
        <a:srgbClr val="2b166e"/>
      </a:dk1>
      <a:lt1>
        <a:srgbClr val="ffffff"/>
      </a:lt1>
      <a:dk2>
        <a:srgbClr val="336699"/>
      </a:dk2>
      <a:lt2>
        <a:srgbClr val="c0c0c0"/>
      </a:lt2>
      <a:accent1>
        <a:srgbClr val="458f8f"/>
      </a:accent1>
      <a:accent2>
        <a:srgbClr val="cccc00"/>
      </a:accent2>
      <a:accent3>
        <a:srgbClr val="ffffff"/>
      </a:accent3>
      <a:accent4>
        <a:srgbClr val="23115d"/>
      </a:accent4>
      <a:accent5>
        <a:srgbClr val="b0c6c6"/>
      </a:accent5>
      <a:accent6>
        <a:srgbClr val="b9b900"/>
      </a:accent6>
      <a:hlink>
        <a:srgbClr val="9999ff"/>
      </a:hlink>
      <a:folHlink>
        <a:srgbClr val="6c9bbe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None/>
          <a:defRPr kumimoji="0" lang="en-US" sz="1800" b="0" i="0" u="none" strike="noStrike" cap="none" normalizeH="0" baseline="0" smtClean="0">
            <a:solidFill>
              <a:schemeClr val="tx1"/>
            </a:solidFill>
            <a:latin typeface="Arial"/>
          </a:defRPr>
        </a:defPPr>
      </a:lstStyle>
    </a:spDef>
    <a:ln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None/>
          <a:defRPr kumimoji="0" lang="en-US" sz="1800" b="0" i="0" u="none" strike="noStrike" cap="none" normalizeH="0" baseline="0" smtClean="0">
            <a:solidFill>
              <a:schemeClr val="tx1"/>
            </a:solidFill>
            <a:latin typeface="Arial"/>
          </a:defRPr>
        </a:defPPr>
      </a:lstStyle>
    </a:lnDef>
  </a:objectDefaults>
</a:theme>
</file>

<file path=ppt/theme/theme3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한국수력원자력</ep:Company>
  <ep:Words>583</ep:Words>
  <ep:PresentationFormat>화면 슬라이드 쇼(4:3)</ep:PresentationFormat>
  <ep:Paragraphs>138</ep:Paragraphs>
  <ep:Slides>13</ep:Slides>
  <ep:Notes>13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ep:HeadingPairs>
  <ep:TitlesOfParts>
    <vt:vector size="15" baseType="lpstr">
      <vt:lpstr>MMIS</vt:lpstr>
      <vt:lpstr>1_MMIS</vt:lpstr>
      <vt:lpstr>맑은 고딕</vt:lpstr>
      <vt:lpstr>목차</vt:lpstr>
      <vt:lpstr>Times</vt:lpstr>
      <vt:lpstr>Times New Roman</vt:lpstr>
      <vt:lpstr>Verdana</vt:lpstr>
      <vt:lpstr>Wingdings</vt:lpstr>
      <vt:lpstr>MMIS</vt:lpstr>
      <vt:lpstr>1_MMIS</vt:lpstr>
      <vt:lpstr>Image</vt:lpstr>
      <vt:lpstr>사고저항성 핵연료가 반영된 원전 안전해석을 위한  규제검증코드 개선안 설계  &lt; Design of improvement of regulatory confirmatory code for safety analysis of nuclear power plants with accident tolerant fuel &gt;</vt:lpstr>
      <vt:lpstr>목차</vt:lpstr>
      <vt:lpstr>연구배경</vt:lpstr>
      <vt:lpstr>연구목표 및 내용</vt:lpstr>
    </vt:vector>
  </ep:TitlesOfParts>
  <ep:HyperlinkBase/>
  <ep:Application>Hancom Office Hanshow 2014</ep:Application>
  <ep:AppVersion>0900.0000.01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2008-03-13T05:22:14.000</dcterms:created>
  <dc:creator>Yun Goo Kim</dc:creator>
  <cp:lastModifiedBy>wlsqo</cp:lastModifiedBy>
  <dcterms:modified xsi:type="dcterms:W3CDTF">2021-09-13T09:15:06.124</dcterms:modified>
  <cp:revision>2069</cp:revision>
  <dc:title>PowerPoint Template</dc:title>
</cp:coreProperties>
</file>