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21"/>
  </p:notesMasterIdLst>
  <p:sldIdLst>
    <p:sldId id="256" r:id="rId3"/>
    <p:sldId id="257" r:id="rId4"/>
    <p:sldId id="259" r:id="rId5"/>
    <p:sldId id="288" r:id="rId6"/>
    <p:sldId id="298" r:id="rId7"/>
    <p:sldId id="293" r:id="rId8"/>
    <p:sldId id="315" r:id="rId9"/>
    <p:sldId id="305" r:id="rId10"/>
    <p:sldId id="299" r:id="rId11"/>
    <p:sldId id="304" r:id="rId12"/>
    <p:sldId id="302" r:id="rId13"/>
    <p:sldId id="300" r:id="rId14"/>
    <p:sldId id="310" r:id="rId15"/>
    <p:sldId id="307" r:id="rId16"/>
    <p:sldId id="311" r:id="rId17"/>
    <p:sldId id="312" r:id="rId18"/>
    <p:sldId id="313" r:id="rId19"/>
    <p:sldId id="278" r:id="rId20"/>
  </p:sldIdLst>
  <p:sldSz cx="9144000" cy="5143500" type="screen16x9"/>
  <p:notesSz cx="6858000" cy="9144000"/>
  <p:embeddedFontLst>
    <p:embeddedFont>
      <p:font typeface="Abel" panose="020B0600000101010101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Encode Sans Semi Condensed" panose="020B0600000101010101" charset="0"/>
      <p:regular r:id="rId27"/>
      <p:bold r:id="rId28"/>
    </p:embeddedFont>
    <p:embeddedFont>
      <p:font typeface="Encode Sans Semi Condensed Light" panose="020B0600000101010101" charset="0"/>
      <p:regular r:id="rId29"/>
      <p:bold r:id="rId30"/>
    </p:embeddedFont>
    <p:embeddedFont>
      <p:font typeface="Garamond" panose="02020404030301010803" pitchFamily="18" charset="0"/>
      <p:regular r:id="rId31"/>
      <p:bold r:id="rId32"/>
      <p:italic r:id="rId33"/>
    </p:embeddedFont>
    <p:embeddedFont>
      <p:font typeface="맑은 고딕" panose="020B0503020000020004" pitchFamily="50" charset="-127"/>
      <p:regular r:id="rId34"/>
      <p:bold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A5580B6-7B62-452C-9DAE-50A6B641E28B}">
  <a:tblStyle styleId="{FA5580B6-7B62-452C-9DAE-50A6B641E2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8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9" Type="http://schemas.openxmlformats.org/officeDocument/2006/relationships/tableStyles" Target="tableStyle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dirty="0"/>
              <a:t>이 춘 원</a:t>
            </a:r>
            <a:endParaRPr lang="en-US" altLang="ko-K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6780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0791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7762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4356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115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9800" y="1226529"/>
            <a:ext cx="559400" cy="55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0740" y="3088850"/>
            <a:ext cx="868960" cy="85682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0" y="1593450"/>
            <a:ext cx="9144000" cy="1956600"/>
          </a:xfrm>
          <a:prstGeom prst="rect">
            <a:avLst/>
          </a:prstGeom>
          <a:solidFill>
            <a:srgbClr val="001033">
              <a:alpha val="32960"/>
            </a:srgbClr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1"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514803" y="2010200"/>
            <a:ext cx="6390300" cy="1141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1pPr>
            <a:lvl2pPr lvl="1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2pPr>
            <a:lvl3pPr lvl="2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3pPr>
            <a:lvl4pPr lvl="3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4pPr>
            <a:lvl5pPr lvl="4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5pPr>
            <a:lvl6pPr lvl="5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6pPr>
            <a:lvl7pPr lvl="6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7pPr>
            <a:lvl8pPr lvl="7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8pPr>
            <a:lvl9pPr lvl="8" rtl="0">
              <a:spcBef>
                <a:spcPts val="0"/>
              </a:spcBef>
              <a:spcAft>
                <a:spcPts val="0"/>
              </a:spcAft>
              <a:buSzPts val="5400"/>
              <a:buNone/>
              <a:defRPr sz="4051"/>
            </a:lvl9pPr>
          </a:lstStyle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0" y="1593450"/>
            <a:ext cx="81600" cy="195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1"/>
          </a:p>
        </p:txBody>
      </p:sp>
      <p:pic>
        <p:nvPicPr>
          <p:cNvPr id="15" name="Google Shape;15;p2"/>
          <p:cNvPicPr preferRelativeResize="0"/>
          <p:nvPr/>
        </p:nvPicPr>
        <p:blipFill rotWithShape="1">
          <a:blip r:embed="rId4">
            <a:alphaModFix/>
          </a:blip>
          <a:srcRect t="31689"/>
          <a:stretch/>
        </p:blipFill>
        <p:spPr>
          <a:xfrm>
            <a:off x="4559800" y="0"/>
            <a:ext cx="2083749" cy="14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28459" y="3151702"/>
            <a:ext cx="1313988" cy="129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8103" y="1154949"/>
            <a:ext cx="868951" cy="85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r="31299"/>
          <a:stretch/>
        </p:blipFill>
        <p:spPr>
          <a:xfrm>
            <a:off x="8642453" y="2072900"/>
            <a:ext cx="501551" cy="71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 rotWithShape="1">
          <a:blip r:embed="rId4">
            <a:alphaModFix/>
          </a:blip>
          <a:srcRect b="56829"/>
          <a:stretch/>
        </p:blipFill>
        <p:spPr>
          <a:xfrm>
            <a:off x="3900878" y="4430106"/>
            <a:ext cx="1680351" cy="71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1389222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7576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50668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3883983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041401"/>
            <a:ext cx="2788841" cy="10287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736599"/>
            <a:ext cx="4102100" cy="3670301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2273299"/>
            <a:ext cx="2788841" cy="18288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184400"/>
            <a:ext cx="26358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73492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781050"/>
            <a:ext cx="2297510" cy="35814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2441574"/>
            <a:ext cx="4681362" cy="13716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136568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3611561"/>
            <a:ext cx="7207250" cy="42505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781050"/>
            <a:ext cx="7579479" cy="2501902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4036615"/>
            <a:ext cx="7207250" cy="370284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4687360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736599"/>
            <a:ext cx="7194549" cy="2216151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3257550"/>
            <a:ext cx="7194549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12314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77800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43815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257550"/>
            <a:ext cx="7207250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4" name="TextBox 13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1209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541411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2481436"/>
            <a:ext cx="7207251" cy="11016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3036"/>
            <a:ext cx="7207251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08264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4561" y="4059557"/>
            <a:ext cx="725379" cy="71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3791" y="3138650"/>
            <a:ext cx="868960" cy="856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/>
          <p:cNvPicPr preferRelativeResize="0"/>
          <p:nvPr/>
        </p:nvPicPr>
        <p:blipFill rotWithShape="1">
          <a:blip r:embed="rId3">
            <a:alphaModFix/>
          </a:blip>
          <a:srcRect r="31299"/>
          <a:stretch/>
        </p:blipFill>
        <p:spPr>
          <a:xfrm>
            <a:off x="8642453" y="1370757"/>
            <a:ext cx="501551" cy="71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0" y="1784975"/>
            <a:ext cx="9144000" cy="1573500"/>
          </a:xfrm>
          <a:prstGeom prst="rect">
            <a:avLst/>
          </a:prstGeom>
          <a:solidFill>
            <a:srgbClr val="001033">
              <a:alpha val="32960"/>
            </a:srgbClr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1"/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/>
          </p:nvPr>
        </p:nvSpPr>
        <p:spPr>
          <a:xfrm>
            <a:off x="514800" y="2025550"/>
            <a:ext cx="8114400" cy="655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"/>
          </p:nvPr>
        </p:nvSpPr>
        <p:spPr>
          <a:xfrm>
            <a:off x="514800" y="2702092"/>
            <a:ext cx="8114400" cy="41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>
                <a:solidFill>
                  <a:schemeClr val="accent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251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0" y="1784975"/>
            <a:ext cx="81600" cy="157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1">
              <a:solidFill>
                <a:schemeClr val="accent5"/>
              </a:solidFill>
            </a:endParaRPr>
          </a:p>
        </p:txBody>
      </p:sp>
      <p:pic>
        <p:nvPicPr>
          <p:cNvPr id="28" name="Google Shape;2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5275" y="254106"/>
            <a:ext cx="559400" cy="55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1583" y="711502"/>
            <a:ext cx="1313988" cy="129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87104" y="3062076"/>
            <a:ext cx="936025" cy="9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 rotWithShape="1">
          <a:blip r:embed="rId4">
            <a:alphaModFix/>
          </a:blip>
          <a:srcRect b="43886"/>
          <a:stretch/>
        </p:blipFill>
        <p:spPr>
          <a:xfrm>
            <a:off x="5902903" y="4209481"/>
            <a:ext cx="1680351" cy="93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 rotWithShape="1">
          <a:blip r:embed="rId4">
            <a:alphaModFix/>
          </a:blip>
          <a:srcRect t="31689"/>
          <a:stretch/>
        </p:blipFill>
        <p:spPr>
          <a:xfrm>
            <a:off x="3629003" y="0"/>
            <a:ext cx="2083751" cy="140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68275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9484"/>
            <a:ext cx="7207251" cy="66522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397250"/>
            <a:ext cx="7207251" cy="10096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2" name="TextBox 11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1949446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508493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736599"/>
            <a:ext cx="7207250" cy="168275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2626"/>
            <a:ext cx="7207251" cy="6309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3352800"/>
            <a:ext cx="7207253" cy="1054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09265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79621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736599"/>
            <a:ext cx="1418171" cy="367030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736599"/>
            <a:ext cx="5574769" cy="3670301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742950"/>
            <a:ext cx="0" cy="36576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924658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1291100" y="2161800"/>
            <a:ext cx="6561600" cy="81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342891" lvl="0" indent="-323843" algn="ctr" rtl="0">
              <a:spcBef>
                <a:spcPts val="451"/>
              </a:spcBef>
              <a:spcAft>
                <a:spcPts val="0"/>
              </a:spcAft>
              <a:buSzPts val="3200"/>
              <a:buChar char="▸"/>
              <a:defRPr sz="2400"/>
            </a:lvl1pPr>
            <a:lvl2pPr marL="685783" lvl="1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2pPr>
            <a:lvl3pPr marL="1028674" lvl="2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3pPr>
            <a:lvl4pPr marL="1371566" lvl="3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4pPr>
            <a:lvl5pPr marL="1714457" lvl="4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5pPr>
            <a:lvl6pPr marL="2057349" lvl="5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6pPr>
            <a:lvl7pPr marL="2400240" lvl="6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7pPr>
            <a:lvl8pPr marL="2743131" lvl="7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8pPr>
            <a:lvl9pPr marL="3086023" lvl="8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2400"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4297651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011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6078" y="2563575"/>
            <a:ext cx="595151" cy="589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7450" y="297768"/>
            <a:ext cx="595151" cy="58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3007" y="3887931"/>
            <a:ext cx="929772" cy="92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/>
          <p:nvPr/>
        </p:nvSpPr>
        <p:spPr>
          <a:xfrm>
            <a:off x="665100" y="665100"/>
            <a:ext cx="7813800" cy="3813300"/>
          </a:xfrm>
          <a:prstGeom prst="roundRect">
            <a:avLst>
              <a:gd name="adj" fmla="val 1630"/>
            </a:avLst>
          </a:prstGeom>
          <a:solidFill>
            <a:srgbClr val="001033">
              <a:alpha val="32960"/>
            </a:srgbClr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1"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1291100" y="2161800"/>
            <a:ext cx="6561600" cy="81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342891" lvl="0" indent="-323843" algn="ctr" rtl="0">
              <a:spcBef>
                <a:spcPts val="451"/>
              </a:spcBef>
              <a:spcAft>
                <a:spcPts val="0"/>
              </a:spcAft>
              <a:buSzPts val="3200"/>
              <a:buChar char="▸"/>
              <a:defRPr sz="2400"/>
            </a:lvl1pPr>
            <a:lvl2pPr marL="685783" lvl="1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2pPr>
            <a:lvl3pPr marL="1028674" lvl="2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3pPr>
            <a:lvl4pPr marL="1371566" lvl="3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4pPr>
            <a:lvl5pPr marL="1714457" lvl="4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5pPr>
            <a:lvl6pPr marL="2057349" lvl="5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6pPr>
            <a:lvl7pPr marL="2400240" lvl="6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7pPr>
            <a:lvl8pPr marL="2743131" lvl="7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▹"/>
              <a:defRPr sz="2400"/>
            </a:lvl8pPr>
            <a:lvl9pPr marL="3086023" lvl="8" indent="-323843" algn="ctr" rtl="0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2400"/>
            </a:lvl9pPr>
          </a:lstStyle>
          <a:p>
            <a:endParaRPr/>
          </a:p>
        </p:txBody>
      </p:sp>
      <p:sp>
        <p:nvSpPr>
          <p:cNvPr id="39" name="Google Shape;39;p4"/>
          <p:cNvSpPr txBox="1"/>
          <p:nvPr/>
        </p:nvSpPr>
        <p:spPr>
          <a:xfrm>
            <a:off x="3593400" y="419937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85725" dist="28575" dir="5400000" algn="bl" rotWithShape="0">
              <a:srgbClr val="000000">
                <a:alpha val="24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chemeClr val="lt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“</a:t>
            </a:r>
            <a:endParaRPr sz="4500" b="1">
              <a:solidFill>
                <a:schemeClr val="lt1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4297651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1" name="Google Shape;41;p4"/>
          <p:cNvPicPr preferRelativeResize="0"/>
          <p:nvPr/>
        </p:nvPicPr>
        <p:blipFill rotWithShape="1">
          <a:blip r:embed="rId3">
            <a:alphaModFix/>
          </a:blip>
          <a:srcRect t="30623"/>
          <a:stretch/>
        </p:blipFill>
        <p:spPr>
          <a:xfrm>
            <a:off x="1048653" y="6"/>
            <a:ext cx="1732351" cy="11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327" y="1351154"/>
            <a:ext cx="710100" cy="6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27878" y="3817681"/>
            <a:ext cx="1007151" cy="99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4"/>
          <p:cNvPicPr preferRelativeResize="0"/>
          <p:nvPr/>
        </p:nvPicPr>
        <p:blipFill rotWithShape="1">
          <a:blip r:embed="rId3">
            <a:alphaModFix/>
          </a:blip>
          <a:srcRect r="28769"/>
          <a:stretch/>
        </p:blipFill>
        <p:spPr>
          <a:xfrm>
            <a:off x="7910125" y="182981"/>
            <a:ext cx="1233875" cy="17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"/>
          <p:cNvPicPr preferRelativeResize="0"/>
          <p:nvPr/>
        </p:nvPicPr>
        <p:blipFill rotWithShape="1">
          <a:blip r:embed="rId3">
            <a:alphaModFix/>
          </a:blip>
          <a:srcRect l="29303"/>
          <a:stretch/>
        </p:blipFill>
        <p:spPr>
          <a:xfrm>
            <a:off x="2" y="2680300"/>
            <a:ext cx="315900" cy="44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28629" y="490650"/>
            <a:ext cx="675751" cy="666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6"/>
          <p:cNvPicPr preferRelativeResize="0"/>
          <p:nvPr/>
        </p:nvPicPr>
        <p:blipFill rotWithShape="1">
          <a:blip r:embed="rId2">
            <a:alphaModFix/>
          </a:blip>
          <a:srcRect b="31745"/>
          <a:stretch/>
        </p:blipFill>
        <p:spPr>
          <a:xfrm>
            <a:off x="7671153" y="4688732"/>
            <a:ext cx="675751" cy="454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Google Shape;62;p6"/>
          <p:cNvGrpSpPr/>
          <p:nvPr/>
        </p:nvGrpSpPr>
        <p:grpSpPr>
          <a:xfrm>
            <a:off x="0" y="809153"/>
            <a:ext cx="9144000" cy="665100"/>
            <a:chOff x="0" y="809153"/>
            <a:chExt cx="9144000" cy="665100"/>
          </a:xfrm>
        </p:grpSpPr>
        <p:sp>
          <p:nvSpPr>
            <p:cNvPr id="63" name="Google Shape;63;p6"/>
            <p:cNvSpPr/>
            <p:nvPr/>
          </p:nvSpPr>
          <p:spPr>
            <a:xfrm>
              <a:off x="0" y="809153"/>
              <a:ext cx="9144000" cy="665100"/>
            </a:xfrm>
            <a:prstGeom prst="rect">
              <a:avLst/>
            </a:prstGeom>
            <a:solidFill>
              <a:srgbClr val="001033">
                <a:alpha val="329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1"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0" y="809153"/>
              <a:ext cx="81600" cy="665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1"/>
            </a:p>
          </p:txBody>
        </p:sp>
      </p:grpSp>
      <p:sp>
        <p:nvSpPr>
          <p:cNvPr id="65" name="Google Shape;65;p6"/>
          <p:cNvSpPr txBox="1">
            <a:spLocks noGrp="1"/>
          </p:cNvSpPr>
          <p:nvPr>
            <p:ph type="title"/>
          </p:nvPr>
        </p:nvSpPr>
        <p:spPr>
          <a:xfrm>
            <a:off x="514800" y="809150"/>
            <a:ext cx="6373800" cy="6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body" idx="1"/>
          </p:nvPr>
        </p:nvSpPr>
        <p:spPr>
          <a:xfrm>
            <a:off x="514800" y="1582775"/>
            <a:ext cx="2991000" cy="296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891" lvl="0" indent="-266693" rtl="0">
              <a:spcBef>
                <a:spcPts val="451"/>
              </a:spcBef>
              <a:spcAft>
                <a:spcPts val="0"/>
              </a:spcAft>
              <a:buSzPts val="2000"/>
              <a:buChar char="▸"/>
              <a:defRPr sz="1500"/>
            </a:lvl1pPr>
            <a:lvl2pPr marL="685783" lvl="1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2pPr>
            <a:lvl3pPr marL="1028674" lvl="2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3pPr>
            <a:lvl4pPr marL="1371566" lvl="3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4pPr>
            <a:lvl5pPr marL="1714457" lvl="4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5pPr>
            <a:lvl6pPr marL="2057349" lvl="5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6pPr>
            <a:lvl7pPr marL="2400240" lvl="6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7pPr>
            <a:lvl8pPr marL="2743131" lvl="7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8pPr>
            <a:lvl9pPr marL="3086023" lvl="8" indent="-266693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500"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2"/>
          </p:nvPr>
        </p:nvSpPr>
        <p:spPr>
          <a:xfrm>
            <a:off x="3897595" y="1582775"/>
            <a:ext cx="2991000" cy="296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42891" lvl="0" indent="-266693" rtl="0">
              <a:spcBef>
                <a:spcPts val="451"/>
              </a:spcBef>
              <a:spcAft>
                <a:spcPts val="0"/>
              </a:spcAft>
              <a:buSzPts val="2000"/>
              <a:buChar char="▸"/>
              <a:defRPr sz="1500"/>
            </a:lvl1pPr>
            <a:lvl2pPr marL="685783" lvl="1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2pPr>
            <a:lvl3pPr marL="1028674" lvl="2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3pPr>
            <a:lvl4pPr marL="1371566" lvl="3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4pPr>
            <a:lvl5pPr marL="1714457" lvl="4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5pPr>
            <a:lvl6pPr marL="2057349" lvl="5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6pPr>
            <a:lvl7pPr marL="2400240" lvl="6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7pPr>
            <a:lvl8pPr marL="2743131" lvl="7" indent="-266693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1500"/>
            </a:lvl8pPr>
            <a:lvl9pPr marL="3086023" lvl="8" indent="-266693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500"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sldNum" idx="12"/>
          </p:nvPr>
        </p:nvSpPr>
        <p:spPr>
          <a:xfrm>
            <a:off x="8404387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69" name="Google Shape;69;p6"/>
          <p:cNvPicPr preferRelativeResize="0"/>
          <p:nvPr/>
        </p:nvPicPr>
        <p:blipFill rotWithShape="1">
          <a:blip r:embed="rId3">
            <a:alphaModFix/>
          </a:blip>
          <a:srcRect t="24000"/>
          <a:stretch/>
        </p:blipFill>
        <p:spPr>
          <a:xfrm>
            <a:off x="6282254" y="0"/>
            <a:ext cx="1446375" cy="108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0027" y="2266737"/>
            <a:ext cx="1004351" cy="988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6"/>
          <p:cNvPicPr preferRelativeResize="0"/>
          <p:nvPr/>
        </p:nvPicPr>
        <p:blipFill rotWithShape="1">
          <a:blip r:embed="rId3">
            <a:alphaModFix/>
          </a:blip>
          <a:srcRect r="24408"/>
          <a:stretch/>
        </p:blipFill>
        <p:spPr>
          <a:xfrm>
            <a:off x="8277325" y="3336986"/>
            <a:ext cx="866675" cy="1135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7325" y="1248138"/>
            <a:ext cx="675747" cy="66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"/>
          <p:cNvSpPr txBox="1">
            <a:spLocks noGrp="1"/>
          </p:cNvSpPr>
          <p:nvPr>
            <p:ph type="sldNum" idx="12"/>
          </p:nvPr>
        </p:nvSpPr>
        <p:spPr>
          <a:xfrm>
            <a:off x="8404387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37" name="Google Shape;137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0478" y="2416470"/>
            <a:ext cx="595151" cy="589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7450" y="232393"/>
            <a:ext cx="595151" cy="58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108" y="3969631"/>
            <a:ext cx="929773" cy="92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2"/>
          <p:cNvPicPr preferRelativeResize="0"/>
          <p:nvPr/>
        </p:nvPicPr>
        <p:blipFill rotWithShape="1">
          <a:blip r:embed="rId3">
            <a:alphaModFix/>
          </a:blip>
          <a:srcRect t="30623"/>
          <a:stretch/>
        </p:blipFill>
        <p:spPr>
          <a:xfrm>
            <a:off x="315903" y="6"/>
            <a:ext cx="1732351" cy="11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327" y="1351154"/>
            <a:ext cx="710100" cy="6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33927" y="3686356"/>
            <a:ext cx="841700" cy="82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2"/>
          <p:cNvPicPr preferRelativeResize="0"/>
          <p:nvPr/>
        </p:nvPicPr>
        <p:blipFill rotWithShape="1">
          <a:blip r:embed="rId3">
            <a:alphaModFix/>
          </a:blip>
          <a:srcRect r="28769"/>
          <a:stretch/>
        </p:blipFill>
        <p:spPr>
          <a:xfrm>
            <a:off x="7910125" y="182981"/>
            <a:ext cx="1233875" cy="17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2"/>
          <p:cNvPicPr preferRelativeResize="0"/>
          <p:nvPr/>
        </p:nvPicPr>
        <p:blipFill rotWithShape="1">
          <a:blip r:embed="rId3">
            <a:alphaModFix/>
          </a:blip>
          <a:srcRect l="29303"/>
          <a:stretch/>
        </p:blipFill>
        <p:spPr>
          <a:xfrm>
            <a:off x="2" y="2680300"/>
            <a:ext cx="315900" cy="44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chemeClr val="accen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6831"/>
            </a:avLst>
          </a:prstGeom>
          <a:noFill/>
          <a:ln>
            <a:noFill/>
          </a:ln>
        </p:spPr>
      </p:pic>
      <p:sp>
        <p:nvSpPr>
          <p:cNvPr id="147" name="Google Shape;147;p13"/>
          <p:cNvSpPr txBox="1">
            <a:spLocks noGrp="1"/>
          </p:cNvSpPr>
          <p:nvPr>
            <p:ph type="sldNum" idx="12"/>
          </p:nvPr>
        </p:nvSpPr>
        <p:spPr>
          <a:xfrm>
            <a:off x="4297651" y="4796725"/>
            <a:ext cx="548700" cy="346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48" name="Google Shape;148;p13"/>
          <p:cNvPicPr preferRelativeResize="0"/>
          <p:nvPr/>
        </p:nvPicPr>
        <p:blipFill rotWithShape="1">
          <a:blip r:embed="rId3">
            <a:alphaModFix/>
          </a:blip>
          <a:srcRect r="23559"/>
          <a:stretch/>
        </p:blipFill>
        <p:spPr>
          <a:xfrm>
            <a:off x="8876370" y="3664275"/>
            <a:ext cx="267633" cy="34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3"/>
          <p:cNvPicPr preferRelativeResize="0"/>
          <p:nvPr/>
        </p:nvPicPr>
        <p:blipFill rotWithShape="1">
          <a:blip r:embed="rId4">
            <a:alphaModFix/>
          </a:blip>
          <a:srcRect t="38453"/>
          <a:stretch/>
        </p:blipFill>
        <p:spPr>
          <a:xfrm>
            <a:off x="7280775" y="-1"/>
            <a:ext cx="490400" cy="29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3"/>
          <p:cNvPicPr preferRelativeResize="0"/>
          <p:nvPr/>
        </p:nvPicPr>
        <p:blipFill rotWithShape="1">
          <a:blip r:embed="rId4">
            <a:alphaModFix/>
          </a:blip>
          <a:srcRect b="35991"/>
          <a:stretch/>
        </p:blipFill>
        <p:spPr>
          <a:xfrm>
            <a:off x="439129" y="4553981"/>
            <a:ext cx="929775" cy="5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3"/>
          <p:cNvPicPr preferRelativeResize="0"/>
          <p:nvPr/>
        </p:nvPicPr>
        <p:blipFill rotWithShape="1">
          <a:blip r:embed="rId3">
            <a:alphaModFix/>
          </a:blip>
          <a:srcRect t="30623"/>
          <a:stretch/>
        </p:blipFill>
        <p:spPr>
          <a:xfrm>
            <a:off x="439129" y="6"/>
            <a:ext cx="1732351" cy="11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251" y="1240366"/>
            <a:ext cx="548700" cy="540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57203" y="4143956"/>
            <a:ext cx="841700" cy="82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3"/>
          <p:cNvPicPr preferRelativeResize="0"/>
          <p:nvPr/>
        </p:nvPicPr>
        <p:blipFill rotWithShape="1">
          <a:blip r:embed="rId3">
            <a:alphaModFix/>
          </a:blip>
          <a:srcRect r="28769"/>
          <a:stretch/>
        </p:blipFill>
        <p:spPr>
          <a:xfrm>
            <a:off x="8430749" y="1014413"/>
            <a:ext cx="713251" cy="99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3"/>
          <p:cNvPicPr preferRelativeResize="0"/>
          <p:nvPr/>
        </p:nvPicPr>
        <p:blipFill rotWithShape="1">
          <a:blip r:embed="rId3">
            <a:alphaModFix/>
          </a:blip>
          <a:srcRect l="29303"/>
          <a:stretch/>
        </p:blipFill>
        <p:spPr>
          <a:xfrm>
            <a:off x="2" y="2350450"/>
            <a:ext cx="315900" cy="44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2700" y="0"/>
            <a:ext cx="9173370" cy="5142161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403349"/>
            <a:ext cx="5111752" cy="1136650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3778247"/>
            <a:ext cx="673100" cy="209550"/>
          </a:xfrm>
        </p:spPr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3778247"/>
            <a:ext cx="3910976" cy="2095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3778247"/>
            <a:ext cx="413375" cy="209550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72415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9638651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314454"/>
            <a:ext cx="6119016" cy="1366886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884539"/>
            <a:ext cx="6119018" cy="71591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4B51-3DDD-4566-8578-2526868B1F5F}" type="datetimeFigureOut">
              <a:rPr lang="ko-KR" altLang="en-US" smtClean="0"/>
              <a:t>2020-10-16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2782939"/>
            <a:ext cx="61225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90869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9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4800" y="809150"/>
            <a:ext cx="6373800" cy="6651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1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bel"/>
              <a:buNone/>
              <a:defRPr sz="3600" b="1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4800" y="1582772"/>
            <a:ext cx="6373800" cy="28899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1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Encode Sans Semi Condensed Light"/>
              <a:buChar char="▸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1pPr>
            <a:lvl2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2pPr>
            <a:lvl3pPr marL="1371600" lvl="2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3pPr>
            <a:lvl4pPr marL="1828800" lvl="3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▹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Encode Sans Semi Condensed Light"/>
              <a:buChar char="■"/>
              <a:defRPr sz="2400">
                <a:solidFill>
                  <a:schemeClr val="lt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7" y="46736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1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r" rtl="0">
              <a:buNone/>
              <a:defRPr sz="975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8" r:id="rId5"/>
    <p:sldLayoutId id="2147483659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802" y="0"/>
            <a:ext cx="9172472" cy="5142161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736600"/>
            <a:ext cx="7200897" cy="9779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1917699"/>
            <a:ext cx="7200897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4476750"/>
            <a:ext cx="1200150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4476750"/>
            <a:ext cx="5479425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4476750"/>
            <a:ext cx="407023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0906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ransition>
    <p:fade thruBlk="1"/>
  </p:transition>
  <p:hf hdr="0" ftr="0" dt="0"/>
  <p:txStyles>
    <p:titleStyle>
      <a:lvl1pPr algn="ctr" defTabSz="342900" rtl="0" eaLnBrk="1" latinLnBrk="1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1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4"/>
          <p:cNvSpPr txBox="1">
            <a:spLocks noGrp="1"/>
          </p:cNvSpPr>
          <p:nvPr>
            <p:ph type="ctrTitle"/>
          </p:nvPr>
        </p:nvSpPr>
        <p:spPr>
          <a:xfrm>
            <a:off x="782783" y="2150590"/>
            <a:ext cx="7550726" cy="85612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ko-KR" altLang="en-US" sz="2800" dirty="0">
                <a:latin typeface="+mj-ea"/>
                <a:ea typeface="+mj-ea"/>
              </a:rPr>
              <a:t>바이러스 </a:t>
            </a:r>
            <a:r>
              <a:rPr lang="ko-KR" altLang="en-US" sz="2800" dirty="0" err="1">
                <a:latin typeface="+mj-ea"/>
                <a:ea typeface="+mj-ea"/>
              </a:rPr>
              <a:t>팬데믹</a:t>
            </a:r>
            <a:r>
              <a:rPr lang="ko-KR" altLang="en-US" sz="2800" dirty="0">
                <a:latin typeface="+mj-ea"/>
                <a:ea typeface="+mj-ea"/>
              </a:rPr>
              <a:t> 시대의 법적 패러다임의 변화</a:t>
            </a:r>
            <a:endParaRPr sz="2800" dirty="0">
              <a:latin typeface="+mj-ea"/>
              <a:ea typeface="+mj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2FDEE5-8137-411D-96EC-BE1D12D03E16}"/>
              </a:ext>
            </a:extLst>
          </p:cNvPr>
          <p:cNvSpPr txBox="1"/>
          <p:nvPr/>
        </p:nvSpPr>
        <p:spPr>
          <a:xfrm>
            <a:off x="5936674" y="3754005"/>
            <a:ext cx="1462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chemeClr val="bg1"/>
                </a:solidFill>
              </a:rPr>
              <a:t>이 춘 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4"/>
          <p:cNvSpPr txBox="1">
            <a:spLocks noGrp="1"/>
          </p:cNvSpPr>
          <p:nvPr>
            <p:ph type="sldNum" idx="12"/>
          </p:nvPr>
        </p:nvSpPr>
        <p:spPr>
          <a:xfrm>
            <a:off x="4366240" y="4240484"/>
            <a:ext cx="411525" cy="26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9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bel"/>
                <a:sym typeface="Abe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9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bel"/>
              <a:sym typeface="Abel"/>
            </a:endParaRPr>
          </a:p>
        </p:txBody>
      </p:sp>
      <p:sp>
        <p:nvSpPr>
          <p:cNvPr id="3" name="텍스트 개체 틀 1">
            <a:extLst>
              <a:ext uri="{FF2B5EF4-FFF2-40B4-BE49-F238E27FC236}">
                <a16:creationId xmlns:a16="http://schemas.microsoft.com/office/drawing/2014/main" id="{6A152114-1386-4E02-8D8F-26FE83C7D190}"/>
              </a:ext>
            </a:extLst>
          </p:cNvPr>
          <p:cNvSpPr txBox="1">
            <a:spLocks/>
          </p:cNvSpPr>
          <p:nvPr/>
        </p:nvSpPr>
        <p:spPr>
          <a:xfrm>
            <a:off x="720842" y="478471"/>
            <a:ext cx="7702318" cy="4287492"/>
          </a:xfrm>
          <a:prstGeom prst="rect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>
            <a:lvl1pPr marL="342891" lvl="0" indent="-323843" algn="ctr" defTabSz="342900" rtl="0" eaLnBrk="1" latinLnBrk="1" hangingPunct="1">
              <a:spcBef>
                <a:spcPts val="451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▸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685783" lvl="1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028674" lvl="2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566" lvl="3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714457" lvl="4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057349" lvl="5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400240" lvl="6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2743131" lvl="7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▹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086023" lvl="8" indent="-323843" algn="ctr" defTabSz="342900" rtl="0" eaLnBrk="1" latin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■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1918</a:t>
            </a:r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인플루엔자</a:t>
            </a:r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스페인독감</a:t>
            </a:r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: 2</a:t>
            </a:r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 만명 사망</a:t>
            </a:r>
            <a:endParaRPr lang="en-US" altLang="ko-KR" sz="16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조류독감 </a:t>
            </a:r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N5N1</a:t>
            </a:r>
          </a:p>
          <a:p>
            <a:pPr algn="just"/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중증급성호흡기증후군</a:t>
            </a:r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(Severe acute respiratory syndrome, SARS)</a:t>
            </a:r>
          </a:p>
          <a:p>
            <a:pPr algn="just"/>
            <a:r>
              <a:rPr lang="en-US" altLang="ko-KR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COVID-19 (corona virus disease 2019) </a:t>
            </a:r>
          </a:p>
          <a:p>
            <a:pPr algn="just"/>
            <a:endParaRPr lang="en-US" altLang="ko-KR" sz="16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바이러스는 적응하기 위해 변이 </a:t>
            </a:r>
            <a:endParaRPr lang="en-US" altLang="ko-KR" sz="16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생존하는 것은 바이러스의 본질이며 돌연변이는 인공 항생제에 대한 바이러스의 방어 메커니즘</a:t>
            </a:r>
            <a:endParaRPr lang="en-US" altLang="ko-KR" sz="16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인간의 대응 메커니즘 필요</a:t>
            </a:r>
            <a:endParaRPr lang="ko-KR" altLang="en-US" sz="14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2218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842" y="478471"/>
            <a:ext cx="7702318" cy="4195180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불확실성의 확대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불확실성이 내재적이고 세계적이고 초 국가적으로 됨 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불평등의 국내 및 국제적 심화</a:t>
            </a: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국가에 대한 높은 의존도와 시장의 자율 규제 능력에 대한 신뢰가 무너짐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시장이 사회 재생산을 위한 중요한 기구로 남아 있지만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정부의 개입은 국가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 및 기업의 본질적 이익을 보호하기 위해 더욱 빈번해짐</a:t>
            </a:r>
          </a:p>
          <a:p>
            <a:pPr algn="just"/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법의 역할은 다양한 정책을 조정하고 정당성을 제공하는 것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내용에서 절차로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규칙에서 재량으로 전환에 의한 유연성 필요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 중심의 법적 해결 필요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법관의 법 창조적 역할 필요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28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>
            <a:spLocks noGrp="1"/>
          </p:cNvSpPr>
          <p:nvPr>
            <p:ph type="ctrTitle"/>
          </p:nvPr>
        </p:nvSpPr>
        <p:spPr>
          <a:xfrm>
            <a:off x="1529100" y="2272428"/>
            <a:ext cx="6085800" cy="491851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" sz="2400" dirty="0">
                <a:latin typeface="+mj-ea"/>
                <a:ea typeface="+mj-ea"/>
              </a:rPr>
              <a:t>4.  </a:t>
            </a:r>
            <a:r>
              <a:rPr lang="ko-KR" altLang="en-US" sz="2400" dirty="0">
                <a:latin typeface="+mj-ea"/>
                <a:ea typeface="+mj-ea"/>
              </a:rPr>
              <a:t>법적 패러다임의 변화 필요성</a:t>
            </a:r>
            <a:endParaRPr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35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841" y="671232"/>
            <a:ext cx="7702318" cy="3801035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법은 사회규범으로서 특정된 시대와 특정 지역 사회를 대상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주어진 관할권 내에서 상호 이익을 위한 협력을 지향하는 사회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(Rawls, 1973)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현대 사회는 예측불가능하고 구조적인 변화에 직면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COVID-19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상황으로 예측 불가능한 상황 초래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 의식의 강화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보건분야에서 새로운 도덕적 의무와 예방 원칙과 같은 법적 대응이 합법성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글로벌 정의와 연대 등의 가치에 영향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(De Vries &amp;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Francot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-Timmermans 2011)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전통적인 계약법리로 해결할 수 없는 상황 초래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예식장 계약금반환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상가 폐점에 따른 임차료 부담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 / COVID-19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전이에 따른 책임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사회의 기본 구조의 변화 → 법률연구의 기초와 법 적용의 전제가 도전 받게 됨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이러한 변화는 처음에는 예외적인 현상으로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다루어져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쿤이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제기하는 변칙으로 취급될 수 있음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349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915" y="386159"/>
            <a:ext cx="7912170" cy="4287492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전제에 대하여 문제가 제기될 때에 이에 대응하여 더 높은 수준의 추상화를 함으로서 이상현상을 설명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Cotterrell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(1995)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분야 간의 대립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(confrontation between disciplines)'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허용하여 이러한 분야의 규율 효과를 유지하는 메커니즘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(the mechanisms sustaining the disciplinary effect of these fields)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의해 전제의 한계를 넘을 수 있음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보다 근본적이고 패러다임적 사고는 법의 역설에 대해 문제를 제기할 수 있음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세계를 인식하는 새로운 사회 이론적 방법의 배경에 대해 합법적 및 불법적 구별을 적용하는 것이 합법적인지에 대한 문제를 제기할 수 있음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Luhmann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, 2004)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0889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9477" y="490545"/>
            <a:ext cx="7702318" cy="4162410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패러다임은 패러독스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(paradox)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거부하지는 않지만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사회의 구조적 수준에서 변화에 문제를 제기할 수 있기 때문에 문제를 받아들일 수 있음 → 합법적인 것이 불법일 수 있음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패러다임은 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특질을 추가하여 정의에 반하는 합법과 불법 등의 구별을 글로벌 수준에서 상정할 수 있음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(Veitch, 2007; Pogge, 2008)</a:t>
            </a: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불확실성 해소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불확실성은 지속적으로 다시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매핑되어야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함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4208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2230" y="448926"/>
            <a:ext cx="7885276" cy="4245647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법학교육의 변화 필요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법률 연구와 교육 연계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기본서에 서술된 내용보다는 심화된 연구 교육필요 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내용보다는 연구과정의 교육이 필요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연구는 맥락화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(contextualization)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개념을 분석하는 것을 포함해야 하며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법적 연구가 변칙으로 인식되는 것에 직면했을 때 그 무결성을 보존하기 위해 때로는 다른 지식 영역에 의존해야 한다는 의미에서 교차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학문성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transdisciplinarity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범위를 허용해야 함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0176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235" y="511241"/>
            <a:ext cx="8175812" cy="4162410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 문헌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Bald de Vries &amp; L.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Francot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-Timmermans, ‘As Good as It Gets: On Risk, Legality and the Precautionary Principle’, in: L.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Besselink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F.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Pennings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&amp; S.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Prechal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(eds.), The Eclipse of the Legality Principle in the European Union, Alphen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aan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den Rijn: Kluwer Law International 2011, p. 11-34.</a:t>
            </a: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Csaba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Varga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‘Paradigms of Legal Thinking’, Acta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Juridica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Hungarica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1999, p. 19-41.</a:t>
            </a:r>
          </a:p>
          <a:p>
            <a:pPr algn="just"/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Niklas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Luhmann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Law as a Social System, Oxford: Oxford University Press 2004.</a:t>
            </a: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Ronald Dworkin, Taking Rights Seriously, London: Duckworth (new impression) 1978.</a:t>
            </a: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Roger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Cotterrell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Law’s Community – Legal Theory in Sociological Perspective, Oxford: Clarendon Press 1995.</a:t>
            </a: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Scott Veitch, Law and Irresponsibility, Oxon: Routledge-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Cavendishop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(Glasshouse) 2007.</a:t>
            </a: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Thomas Pogge, World Poverty and Human Rights (2nd ed.), Cambridge: Polity 2008.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7414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6"/>
          <p:cNvSpPr/>
          <p:nvPr/>
        </p:nvSpPr>
        <p:spPr>
          <a:xfrm>
            <a:off x="1148363" y="1872075"/>
            <a:ext cx="6858000" cy="2628451"/>
          </a:xfrm>
          <a:prstGeom prst="rect">
            <a:avLst/>
          </a:prstGeom>
          <a:solidFill>
            <a:srgbClr val="001033">
              <a:alpha val="32960"/>
            </a:srgbClr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051"/>
          </a:p>
        </p:txBody>
      </p:sp>
      <p:sp>
        <p:nvSpPr>
          <p:cNvPr id="423" name="Google Shape;423;p36"/>
          <p:cNvSpPr txBox="1">
            <a:spLocks noGrp="1"/>
          </p:cNvSpPr>
          <p:nvPr>
            <p:ph type="sldNum" idx="12"/>
          </p:nvPr>
        </p:nvSpPr>
        <p:spPr>
          <a:xfrm>
            <a:off x="7446290" y="4148177"/>
            <a:ext cx="411525" cy="29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18</a:t>
            </a:fld>
            <a:endParaRPr/>
          </a:p>
        </p:txBody>
      </p:sp>
      <p:sp>
        <p:nvSpPr>
          <p:cNvPr id="424" name="Google Shape;424;p36"/>
          <p:cNvSpPr txBox="1">
            <a:spLocks noGrp="1"/>
          </p:cNvSpPr>
          <p:nvPr>
            <p:ph type="ctrTitle" idx="4294967295"/>
          </p:nvPr>
        </p:nvSpPr>
        <p:spPr>
          <a:xfrm>
            <a:off x="2104765" y="2665685"/>
            <a:ext cx="4945275" cy="57825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dirty="0"/>
              <a:t>Thanks!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"/>
          <p:cNvSpPr txBox="1">
            <a:spLocks noGrp="1"/>
          </p:cNvSpPr>
          <p:nvPr>
            <p:ph type="title"/>
          </p:nvPr>
        </p:nvSpPr>
        <p:spPr>
          <a:xfrm>
            <a:off x="1529103" y="922758"/>
            <a:ext cx="4780351" cy="49882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ko-KR" altLang="en-US" sz="2400" dirty="0">
                <a:latin typeface="+mj-ea"/>
                <a:ea typeface="+mj-ea"/>
              </a:rPr>
              <a:t>목차</a:t>
            </a:r>
            <a:endParaRPr sz="2400" dirty="0">
              <a:latin typeface="+mj-ea"/>
              <a:ea typeface="+mj-ea"/>
            </a:endParaRPr>
          </a:p>
        </p:txBody>
      </p:sp>
      <p:sp>
        <p:nvSpPr>
          <p:cNvPr id="167" name="Google Shape;167;p15"/>
          <p:cNvSpPr txBox="1">
            <a:spLocks noGrp="1"/>
          </p:cNvSpPr>
          <p:nvPr>
            <p:ph type="body" idx="1"/>
          </p:nvPr>
        </p:nvSpPr>
        <p:spPr>
          <a:xfrm>
            <a:off x="1529103" y="1830019"/>
            <a:ext cx="5378959" cy="284209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ko-KR" altLang="en-US" sz="2000" b="1" dirty="0">
                <a:latin typeface="+mn-ea"/>
                <a:ea typeface="+mn-ea"/>
              </a:rPr>
              <a:t>패러다임</a:t>
            </a:r>
            <a:endParaRPr lang="en-US" altLang="ko-KR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endParaRPr lang="en-US" altLang="ko-KR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ko-KR" altLang="en-US" sz="2000" b="1" dirty="0">
                <a:latin typeface="+mn-ea"/>
                <a:ea typeface="+mn-ea"/>
              </a:rPr>
              <a:t>전통적 법적 패러다임</a:t>
            </a:r>
            <a:endParaRPr lang="en-US" altLang="ko-KR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endParaRPr lang="en-US" altLang="ko-KR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ko-KR" altLang="en-US" sz="2000" b="1" dirty="0">
                <a:latin typeface="+mn-ea"/>
                <a:ea typeface="+mn-ea"/>
              </a:rPr>
              <a:t>위기상황과 법의 역할</a:t>
            </a:r>
            <a:endParaRPr lang="en-US" altLang="ko-KR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endParaRPr lang="en-US" sz="2000" b="1" dirty="0">
              <a:latin typeface="+mn-ea"/>
              <a:ea typeface="+mn-ea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ko-KR" altLang="en-US" sz="2000" b="1" dirty="0">
                <a:latin typeface="+mn-ea"/>
                <a:ea typeface="+mn-ea"/>
              </a:rPr>
              <a:t>법적 패러다임의 변화</a:t>
            </a:r>
            <a:endParaRPr sz="2000" dirty="0">
              <a:latin typeface="+mn-ea"/>
              <a:ea typeface="+mn-ea"/>
            </a:endParaRPr>
          </a:p>
        </p:txBody>
      </p:sp>
      <p:sp>
        <p:nvSpPr>
          <p:cNvPr id="169" name="Google Shape;169;p15"/>
          <p:cNvSpPr txBox="1">
            <a:spLocks noGrp="1"/>
          </p:cNvSpPr>
          <p:nvPr>
            <p:ph type="sldNum" idx="12"/>
          </p:nvPr>
        </p:nvSpPr>
        <p:spPr>
          <a:xfrm>
            <a:off x="7446290" y="4148177"/>
            <a:ext cx="411525" cy="29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>
            <a:spLocks noGrp="1"/>
          </p:cNvSpPr>
          <p:nvPr>
            <p:ph type="ctrTitle"/>
          </p:nvPr>
        </p:nvSpPr>
        <p:spPr>
          <a:xfrm>
            <a:off x="1529100" y="2272428"/>
            <a:ext cx="6085800" cy="491851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" sz="2400" dirty="0">
                <a:latin typeface="+mj-ea"/>
                <a:ea typeface="+mj-ea"/>
              </a:rPr>
              <a:t>1.  </a:t>
            </a:r>
            <a:r>
              <a:rPr lang="ko-KR" altLang="en-US" sz="2400" dirty="0">
                <a:latin typeface="+mj-ea"/>
                <a:ea typeface="+mj-ea"/>
              </a:rPr>
              <a:t>패러다임</a:t>
            </a:r>
            <a:endParaRPr sz="240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842" y="478471"/>
            <a:ext cx="7702318" cy="4195180"/>
          </a:xfrm>
        </p:spPr>
        <p:txBody>
          <a:bodyPr/>
          <a:lstStyle/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Thomas Kuhn(1922~1996), The Structure of Scientific Revolution, 1962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패러다임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전체 집단에 의해 공유하는 믿음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기법 등의 총체로서 공식적으로 인정되는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모범적 틀 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패러다임은 자연과학에서 출발하였으나 자연과학 뿐만 아니라 각종 학문 분야로 파급되어 오늘날에는 거의 모든 사회현상을 정의하는 개념으로 확대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Cf)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푸코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(Michel Foucault)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episteme</a:t>
            </a: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패러다임의 전환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(paradigm shift, radical theory change)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과학에서 새로운 개념과 이론은 객관적 관찰을 통하여 형성되기보다는 연구자 집단이 받아들이는 과정에서 형성 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과학 역사는 연구자의 객관적 관찰에 의한 진리 축적에 따른 점진적 진보가 아니라 혁명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즉 단절적 파열에 의한 새로운 패러다임의 등장에 의해 발전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천동설 </a:t>
            </a:r>
            <a:r>
              <a:rPr lang="ko-KR" altLang="en-US" sz="1600" dirty="0"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→ 지동설</a:t>
            </a:r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2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>
            <a:spLocks noGrp="1"/>
          </p:cNvSpPr>
          <p:nvPr>
            <p:ph type="ctrTitle"/>
          </p:nvPr>
        </p:nvSpPr>
        <p:spPr>
          <a:xfrm>
            <a:off x="1529100" y="2272428"/>
            <a:ext cx="6085800" cy="491851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" sz="2400" dirty="0">
                <a:latin typeface="+mj-ea"/>
                <a:ea typeface="+mj-ea"/>
              </a:rPr>
              <a:t>2.  </a:t>
            </a:r>
            <a:r>
              <a:rPr lang="ko-KR" altLang="en-US" sz="2400" dirty="0">
                <a:latin typeface="+mj-ea"/>
                <a:ea typeface="+mj-ea"/>
              </a:rPr>
              <a:t>전통적 법적 패러다임</a:t>
            </a:r>
            <a:endParaRPr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5486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842" y="478471"/>
            <a:ext cx="7702318" cy="4195180"/>
          </a:xfrm>
        </p:spPr>
        <p:txBody>
          <a:bodyPr/>
          <a:lstStyle/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전통적인 법체계는 성문법 중심의 법치주의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지배권력으로부터 국민의 권리 보호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입법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행정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사법의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권 분립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포섭이론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연역적 사고에 기반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3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단 논법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예측가능성을 전제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일반적으로 규범을 명백한 것으로 생각하며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특히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법실증주의는 법적 권위가 서면의  규칙에 존재하는 것처럼 법 개념을 중요시함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Varga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1999)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성문법의 경직성 완화 →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일반조항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민법 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103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Rule based legal system 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장점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법은 규칙으로 구성되어 있어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제한적이고 논리적인 언어로 표현하는 것이 단순하고 쉬움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규칙 기반 시스템은 투명 → 규칙 기반 시스템은 특정 결론에 도달하는 방법을 설명하고 추적을 제공하여 결정을 정당화 할 수 있음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998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30C6610-ACC3-40EC-9B51-B6E8066B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842" y="478471"/>
            <a:ext cx="7702318" cy="4195180"/>
          </a:xfrm>
        </p:spPr>
        <p:txBody>
          <a:bodyPr/>
          <a:lstStyle/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hard case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해결에서 한계</a:t>
            </a:r>
          </a:p>
          <a:p>
            <a:pPr algn="just"/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위기상황에 대처능력 한계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예측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X)</a:t>
            </a: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048" indent="0" algn="just">
              <a:buNone/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위험부담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   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결정불가능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048" indent="0" algn="just">
              <a:buNone/>
            </a:pP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048" indent="0" algn="just">
              <a:buNone/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 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개인 결정      소집단 결정    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대집단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결정   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048" indent="0" algn="just">
              <a:buNone/>
            </a:pP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048" indent="0" algn="just">
              <a:buNone/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74D6A30-C7FB-489A-BF1F-30DF48E9FB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7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lang="en" sz="7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cs typeface="Arial"/>
              <a:sym typeface="Arial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1D366A00-E466-4123-A911-19648D28B119}"/>
              </a:ext>
            </a:extLst>
          </p:cNvPr>
          <p:cNvSpPr/>
          <p:nvPr/>
        </p:nvSpPr>
        <p:spPr>
          <a:xfrm>
            <a:off x="2451847" y="3073137"/>
            <a:ext cx="1255059" cy="6633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25360271-627E-4E34-BF01-16C76C24B833}"/>
              </a:ext>
            </a:extLst>
          </p:cNvPr>
          <p:cNvSpPr/>
          <p:nvPr/>
        </p:nvSpPr>
        <p:spPr>
          <a:xfrm>
            <a:off x="2223247" y="2831193"/>
            <a:ext cx="2967318" cy="1228164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118739DE-2D67-429B-A946-5ED261322615}"/>
              </a:ext>
            </a:extLst>
          </p:cNvPr>
          <p:cNvSpPr/>
          <p:nvPr/>
        </p:nvSpPr>
        <p:spPr>
          <a:xfrm>
            <a:off x="2119140" y="2709609"/>
            <a:ext cx="4545106" cy="147133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767D20-62EA-4645-B054-2F94F3A760F7}"/>
              </a:ext>
            </a:extLst>
          </p:cNvPr>
          <p:cNvSpPr/>
          <p:nvPr/>
        </p:nvSpPr>
        <p:spPr>
          <a:xfrm>
            <a:off x="1936377" y="2123366"/>
            <a:ext cx="5088483" cy="23039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230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8"/>
          <p:cNvSpPr txBox="1">
            <a:spLocks noGrp="1"/>
          </p:cNvSpPr>
          <p:nvPr>
            <p:ph type="sldNum" idx="12"/>
          </p:nvPr>
        </p:nvSpPr>
        <p:spPr>
          <a:xfrm>
            <a:off x="4366240" y="4148177"/>
            <a:ext cx="411525" cy="29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9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bel"/>
                <a:sym typeface="Abe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9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bel"/>
              <a:sym typeface="Abel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DDFBE10-2098-426F-A52E-6BF8285C0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048" indent="0">
              <a:buNone/>
            </a:pPr>
            <a:r>
              <a:rPr lang="en-US" altLang="ko-KR" dirty="0"/>
              <a:t>Hard cases make bad law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2822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>
            <a:spLocks noGrp="1"/>
          </p:cNvSpPr>
          <p:nvPr>
            <p:ph type="ctrTitle"/>
          </p:nvPr>
        </p:nvSpPr>
        <p:spPr>
          <a:xfrm>
            <a:off x="1529100" y="2272428"/>
            <a:ext cx="6085800" cy="491851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" sz="2400" dirty="0">
                <a:latin typeface="+mj-ea"/>
                <a:ea typeface="+mj-ea"/>
              </a:rPr>
              <a:t>3.  </a:t>
            </a:r>
            <a:r>
              <a:rPr lang="ko-KR" altLang="en-US" sz="2400" dirty="0">
                <a:latin typeface="+mj-ea"/>
                <a:ea typeface="+mj-ea"/>
              </a:rPr>
              <a:t>위기 상황과 법의 역할</a:t>
            </a:r>
            <a:endParaRPr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850377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Pandarus template">
  <a:themeElements>
    <a:clrScheme name="Custom 347">
      <a:dk1>
        <a:srgbClr val="001033"/>
      </a:dk1>
      <a:lt1>
        <a:srgbClr val="FFFFFF"/>
      </a:lt1>
      <a:dk2>
        <a:srgbClr val="5E636F"/>
      </a:dk2>
      <a:lt2>
        <a:srgbClr val="DEE3EB"/>
      </a:lt2>
      <a:accent1>
        <a:srgbClr val="05356E"/>
      </a:accent1>
      <a:accent2>
        <a:srgbClr val="0455A4"/>
      </a:accent2>
      <a:accent3>
        <a:srgbClr val="0679D6"/>
      </a:accent3>
      <a:accent4>
        <a:srgbClr val="098CF2"/>
      </a:accent4>
      <a:accent5>
        <a:srgbClr val="50C0ED"/>
      </a:accent5>
      <a:accent6>
        <a:srgbClr val="7BE4F7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자연주의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2058</TotalTime>
  <Words>907</Words>
  <Application>Microsoft Office PowerPoint</Application>
  <PresentationFormat>화면 슬라이드 쇼(16:9)</PresentationFormat>
  <Paragraphs>113</Paragraphs>
  <Slides>18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7" baseType="lpstr">
      <vt:lpstr>Garamond</vt:lpstr>
      <vt:lpstr>Arial</vt:lpstr>
      <vt:lpstr>Encode Sans Semi Condensed</vt:lpstr>
      <vt:lpstr>맑은 고딕</vt:lpstr>
      <vt:lpstr>Abel</vt:lpstr>
      <vt:lpstr>Encode Sans Semi Condensed Light</vt:lpstr>
      <vt:lpstr>Calibri</vt:lpstr>
      <vt:lpstr>Pandarus template</vt:lpstr>
      <vt:lpstr>자연주의</vt:lpstr>
      <vt:lpstr>바이러스 팬데믹 시대의 법적 패러다임의 변화</vt:lpstr>
      <vt:lpstr>목차</vt:lpstr>
      <vt:lpstr>1.  패러다임</vt:lpstr>
      <vt:lpstr>PowerPoint 프레젠테이션</vt:lpstr>
      <vt:lpstr>2.  전통적 법적 패러다임</vt:lpstr>
      <vt:lpstr>PowerPoint 프레젠테이션</vt:lpstr>
      <vt:lpstr>PowerPoint 프레젠테이션</vt:lpstr>
      <vt:lpstr>PowerPoint 프레젠테이션</vt:lpstr>
      <vt:lpstr>3.  위기 상황과 법의 역할</vt:lpstr>
      <vt:lpstr>PowerPoint 프레젠테이션</vt:lpstr>
      <vt:lpstr>PowerPoint 프레젠테이션</vt:lpstr>
      <vt:lpstr>4.  법적 패러다임의 변화 필요성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Choonwon Lee</dc:creator>
  <cp:lastModifiedBy>Lee Choonwon</cp:lastModifiedBy>
  <cp:revision>57</cp:revision>
  <dcterms:modified xsi:type="dcterms:W3CDTF">2020-10-15T21:05:29Z</dcterms:modified>
</cp:coreProperties>
</file>