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70" r:id="rId6"/>
    <p:sldId id="257" r:id="rId7"/>
    <p:sldId id="264" r:id="rId8"/>
    <p:sldId id="265" r:id="rId9"/>
    <p:sldId id="272" r:id="rId10"/>
    <p:sldId id="275" r:id="rId11"/>
    <p:sldId id="274" r:id="rId12"/>
    <p:sldId id="276" r:id="rId13"/>
    <p:sldId id="271" r:id="rId14"/>
    <p:sldId id="266" r:id="rId15"/>
    <p:sldId id="278" r:id="rId16"/>
    <p:sldId id="277" r:id="rId17"/>
    <p:sldId id="279" r:id="rId18"/>
    <p:sldId id="280" r:id="rId19"/>
  </p:sldIdLst>
  <p:sldSz cx="9144000" cy="6858000" type="screen4x3"/>
  <p:notesSz cx="6858000" cy="99472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0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6290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715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01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448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83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0001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838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69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068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573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3FFD-DE32-4A15-8677-74BBCA2573C8}" type="datetimeFigureOut">
              <a:rPr lang="ko-KR" altLang="en-US" smtClean="0"/>
              <a:t>2020-09-29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A3DF7-F7EB-483A-8285-961605E6FCA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44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law.scourt.go.kr/wsjo/panre/sjo100.do?contId=2251449&amp;q=%5B%EC%A0%95%EB%B3%B4%EA%B3%B5%EA%B0%9C%2020%20%EC%9E%85%EC%A6%9D%5D&amp;nq=&amp;w=panre&amp;section=panre_tot&amp;subw=&amp;subsection=&amp;subId=2&amp;csq=&amp;groups=6,7,5,9&amp;category=&amp;outmax=1&amp;msort=&amp;onlycount=&amp;sp=&amp;d1=&amp;d2=&amp;d3=&amp;d4=&amp;d5=&amp;pg=1&amp;p1=&amp;p2=&amp;p3=&amp;p4=&amp;p5=&amp;p6=&amp;p7=&amp;p8=&amp;p9=&amp;p10=&amp;p11=&amp;p12=&amp;sysCd=WSJO&amp;tabGbnCd=&amp;saNo=&amp;joNo=&amp;lawNm=&amp;hanjaYn=N&amp;userSrchHistNo=&amp;poption=&amp;srch=&amp;range=&amp;daewbyn=N&amp;smpryn=N&amp;idgJyul=01&amp;newsimyn=Y&amp;tabId=&amp;save=Y&amp;bubNm=" TargetMode="External"/><Relationship Id="rId2" Type="http://schemas.openxmlformats.org/officeDocument/2006/relationships/hyperlink" Target="https://glaw.scourt.go.kr/wsjo/panre/sjo100.do?contId=2251449&amp;q=%5B%EC%A0%95%EB%B3%B4%EA%B3%B5%EA%B0%9C%2020%20%EC%9E%85%EC%A6%9D%5D&amp;nq=&amp;w=panre&amp;section=panre_tot&amp;subw=&amp;subsection=&amp;subId=2&amp;csq=&amp;groups=6,7,5,9&amp;category=&amp;outmax=1&amp;msort=&amp;onlycount=&amp;sp=&amp;d1=&amp;d2=&amp;d3=&amp;d4=&amp;d5=&amp;pg=1&amp;p1=&amp;p2=&amp;p3=&amp;p4=&amp;p5=&amp;p6=&amp;p7=&amp;p8=&amp;p9=&amp;p10=&amp;p11=&amp;p12=&amp;sysCd=WSJO&amp;tabGbnCd=&amp;saNo=&amp;joNo=&amp;lawNm=&amp;hanjaYn=N&amp;userSrchHistNo=&amp;poption=&amp;srch=&amp;range=&amp;daewbyn=N&amp;smpryn=N&amp;idgJyul=01&amp;newsimyn=Y&amp;tabId=&amp;save=Y&amp;bubNm=#/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758057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코로나 </a:t>
            </a:r>
            <a:r>
              <a:rPr lang="ko-KR" altLang="en-US" sz="3200" dirty="0" err="1"/>
              <a:t>판데믹</a:t>
            </a:r>
            <a:r>
              <a:rPr lang="ko-KR" altLang="en-US" sz="3200" dirty="0"/>
              <a:t> 시대에 비추어 본 </a:t>
            </a:r>
            <a:r>
              <a:rPr lang="en-US" altLang="ko-KR" sz="3200" dirty="0"/>
              <a:t/>
            </a:r>
            <a:br>
              <a:rPr lang="en-US" altLang="ko-KR" sz="3200" dirty="0"/>
            </a:br>
            <a:r>
              <a:rPr lang="en-US" altLang="ko-KR" sz="3200" dirty="0"/>
              <a:t/>
            </a:r>
            <a:br>
              <a:rPr lang="en-US" altLang="ko-KR" sz="3200" dirty="0"/>
            </a:br>
            <a:r>
              <a:rPr lang="ko-KR" altLang="en-US" sz="3200" dirty="0"/>
              <a:t>스마트 국가의 역할과 기본권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단국대</a:t>
            </a:r>
            <a:r>
              <a:rPr lang="ko-KR" altLang="en-US" dirty="0"/>
              <a:t>학</a:t>
            </a:r>
            <a:r>
              <a:rPr lang="ko-KR" altLang="en-US" dirty="0" smtClean="0"/>
              <a:t>교 </a:t>
            </a:r>
            <a:r>
              <a:rPr lang="ko-KR" altLang="en-US" dirty="0"/>
              <a:t>법과대학</a:t>
            </a:r>
            <a:endParaRPr lang="en-US" altLang="ko-KR" dirty="0"/>
          </a:p>
          <a:p>
            <a:r>
              <a:rPr lang="ko-KR" altLang="en-US" dirty="0"/>
              <a:t>교수 정준현</a:t>
            </a:r>
          </a:p>
        </p:txBody>
      </p:sp>
    </p:spTree>
    <p:extLst>
      <p:ext uri="{BB962C8B-B14F-4D97-AF65-F5344CB8AC3E}">
        <p14:creationId xmlns:p14="http://schemas.microsoft.com/office/powerpoint/2010/main" val="775947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895B44-555F-4910-8101-B834E4EE7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b="1" dirty="0"/>
              <a:t>DPI</a:t>
            </a:r>
            <a:r>
              <a:rPr lang="en-US" altLang="ko-KR" sz="1900" dirty="0"/>
              <a:t>(Y.2770</a:t>
            </a:r>
            <a:r>
              <a:rPr lang="ko-KR" altLang="en-US" sz="1900" dirty="0"/>
              <a:t>에 의한 패킷 검열</a:t>
            </a:r>
            <a:r>
              <a:rPr lang="en-US" altLang="ko-KR" sz="1900" dirty="0"/>
              <a:t>) : </a:t>
            </a:r>
            <a:r>
              <a:rPr lang="ko-KR" altLang="en-US" sz="1900" dirty="0" err="1"/>
              <a:t>송∙수신된</a:t>
            </a:r>
            <a:r>
              <a:rPr lang="ko-KR" altLang="en-US" sz="1900" dirty="0"/>
              <a:t> 전체 패킷을 대상으로 콘텐츠</a:t>
            </a:r>
            <a:r>
              <a:rPr lang="en-US" altLang="ko-KR" sz="1900" dirty="0"/>
              <a:t>(</a:t>
            </a:r>
            <a:r>
              <a:rPr lang="ko-KR" altLang="en-US" sz="1900" dirty="0"/>
              <a:t>음성</a:t>
            </a:r>
            <a:r>
              <a:rPr lang="en-US" altLang="ko-KR" sz="1900" dirty="0"/>
              <a:t>/</a:t>
            </a:r>
            <a:r>
              <a:rPr lang="ko-KR" altLang="en-US" sz="1900" dirty="0"/>
              <a:t>영상</a:t>
            </a:r>
            <a:r>
              <a:rPr lang="en-US" altLang="ko-KR" sz="1900" dirty="0"/>
              <a:t>/</a:t>
            </a:r>
            <a:r>
              <a:rPr lang="ko-KR" altLang="en-US" sz="1900" dirty="0" err="1"/>
              <a:t>스테가노그라피</a:t>
            </a:r>
            <a:r>
              <a:rPr lang="ko-KR" altLang="en-US" sz="1900" dirty="0"/>
              <a:t> 등</a:t>
            </a:r>
            <a:r>
              <a:rPr lang="en-US" altLang="ko-KR" sz="1900" dirty="0"/>
              <a:t>) </a:t>
            </a:r>
            <a:r>
              <a:rPr lang="ko-KR" altLang="en-US" sz="1900" dirty="0"/>
              <a:t>등 분석</a:t>
            </a:r>
            <a:r>
              <a:rPr lang="en-US" altLang="ko-KR" sz="1900" dirty="0"/>
              <a:t>(</a:t>
            </a:r>
            <a:r>
              <a:rPr lang="ko-KR" altLang="en-US" sz="1900" dirty="0"/>
              <a:t>국제적 승인</a:t>
            </a:r>
            <a:r>
              <a:rPr lang="en-US" altLang="ko-KR" sz="1900" dirty="0"/>
              <a:t>)</a:t>
            </a:r>
            <a:r>
              <a:rPr lang="ko-KR" altLang="en-US" sz="1900" dirty="0"/>
              <a:t>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3.4. ”</a:t>
            </a:r>
            <a:r>
              <a:rPr lang="ko-KR" altLang="en-US" sz="1900" b="1" dirty="0" err="1"/>
              <a:t>통비법</a:t>
            </a:r>
            <a:r>
              <a:rPr lang="en-US" altLang="ko-KR" sz="1900" b="1" dirty="0"/>
              <a:t>”</a:t>
            </a:r>
            <a:r>
              <a:rPr lang="ko-KR" altLang="en-US" sz="1900" b="1" dirty="0"/>
              <a:t>상 회선제한조치와 </a:t>
            </a:r>
            <a:r>
              <a:rPr lang="en-US" altLang="ko-KR" sz="1900" b="1" dirty="0"/>
              <a:t>‘DPI’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DPI</a:t>
            </a:r>
            <a:r>
              <a:rPr lang="ko-KR" altLang="en-US" sz="1900" dirty="0"/>
              <a:t>는 실시간 共讀∙共聽이 아닌 점에서 전통적 </a:t>
            </a:r>
            <a:r>
              <a:rPr lang="en-US" altLang="ko-KR" sz="1900" dirty="0"/>
              <a:t>‘</a:t>
            </a:r>
            <a:r>
              <a:rPr lang="ko-KR" altLang="en-US" sz="1900" dirty="0"/>
              <a:t>감청</a:t>
            </a:r>
            <a:r>
              <a:rPr lang="en-US" altLang="ko-KR" sz="1900" dirty="0"/>
              <a:t>’</a:t>
            </a:r>
            <a:r>
              <a:rPr lang="ko-KR" altLang="en-US" sz="1900" dirty="0"/>
              <a:t>과는 구별되나 패킷으로 송수신 전기통신 데이터의 내용에 대한 사후적 </a:t>
            </a:r>
            <a:r>
              <a:rPr lang="ko-KR" altLang="en-US" sz="1900" dirty="0" err="1"/>
              <a:t>처리∙분석을</a:t>
            </a:r>
            <a:r>
              <a:rPr lang="ko-KR" altLang="en-US" sz="1900" dirty="0"/>
              <a:t> 통한 </a:t>
            </a:r>
            <a:r>
              <a:rPr lang="ko-KR" altLang="en-US" sz="1900" dirty="0" err="1"/>
              <a:t>지득∙채록임</a:t>
            </a:r>
            <a:r>
              <a:rPr lang="ko-KR" altLang="en-US" sz="1900" dirty="0"/>
              <a:t> ⇔ </a:t>
            </a:r>
            <a:r>
              <a:rPr lang="en-US" altLang="ko-KR" sz="1900" dirty="0"/>
              <a:t>“</a:t>
            </a:r>
            <a:r>
              <a:rPr lang="ko-KR" altLang="en-US" sz="1900" dirty="0" err="1"/>
              <a:t>통비법</a:t>
            </a:r>
            <a:r>
              <a:rPr lang="en-US" altLang="ko-KR" sz="1900" dirty="0"/>
              <a:t>”</a:t>
            </a:r>
            <a:r>
              <a:rPr lang="ko-KR" altLang="en-US" sz="1900" dirty="0"/>
              <a:t>은 </a:t>
            </a:r>
            <a:r>
              <a:rPr lang="en-US" altLang="ko-KR" sz="1900" dirty="0"/>
              <a:t>“</a:t>
            </a:r>
            <a:r>
              <a:rPr lang="ko-KR" altLang="en-US" sz="1900" dirty="0"/>
              <a:t>그 내용을 </a:t>
            </a:r>
            <a:r>
              <a:rPr lang="ko-KR" altLang="en-US" sz="1900" dirty="0" err="1"/>
              <a:t>지득∙채록하거나</a:t>
            </a:r>
            <a:r>
              <a:rPr lang="ko-KR" altLang="en-US" sz="1900" dirty="0"/>
              <a:t> 송수신을 방해하는 것을 감청으로 정의</a:t>
            </a:r>
            <a:r>
              <a:rPr lang="en-US" altLang="ko-KR" sz="1900" dirty="0"/>
              <a:t>(§2, 7</a:t>
            </a:r>
            <a:r>
              <a:rPr lang="ko-KR" altLang="en-US" sz="1900" dirty="0"/>
              <a:t>호</a:t>
            </a:r>
            <a:r>
              <a:rPr lang="en-US" altLang="ko-KR" sz="1900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따라서 </a:t>
            </a:r>
            <a:r>
              <a:rPr lang="en-US" altLang="ko-KR" sz="1900" dirty="0"/>
              <a:t>“</a:t>
            </a:r>
            <a:r>
              <a:rPr lang="ko-KR" altLang="en-US" sz="1900" dirty="0" err="1"/>
              <a:t>통비법</a:t>
            </a:r>
            <a:r>
              <a:rPr lang="en-US" altLang="ko-KR" sz="1900" dirty="0"/>
              <a:t>” §§ 5 – 9</a:t>
            </a:r>
            <a:r>
              <a:rPr lang="ko-KR" altLang="en-US" sz="1900" dirty="0"/>
              <a:t>의</a:t>
            </a:r>
            <a:r>
              <a:rPr lang="en-US" altLang="ko-KR" sz="1900" dirty="0"/>
              <a:t>2</a:t>
            </a:r>
            <a:r>
              <a:rPr lang="ko-KR" altLang="en-US" sz="1900" dirty="0"/>
              <a:t>에 의한 회선제한조치는 패킷으로 </a:t>
            </a:r>
            <a:r>
              <a:rPr lang="ko-KR" altLang="en-US" sz="1900" dirty="0" err="1"/>
              <a:t>송∙수신되는</a:t>
            </a:r>
            <a:r>
              <a:rPr lang="ko-KR" altLang="en-US" sz="1900" dirty="0"/>
              <a:t> 전기통신 데이터에 대한  </a:t>
            </a:r>
            <a:r>
              <a:rPr lang="en-US" altLang="ko-KR" sz="1900" b="1" dirty="0">
                <a:solidFill>
                  <a:srgbClr val="FF0000"/>
                </a:solidFill>
              </a:rPr>
              <a:t>“DPI”</a:t>
            </a:r>
            <a:r>
              <a:rPr lang="ko-KR" altLang="en-US" sz="1900" dirty="0"/>
              <a:t>에 해당</a:t>
            </a:r>
            <a:r>
              <a:rPr lang="en-US" altLang="ko-KR" sz="1900" dirty="0"/>
              <a:t>  </a:t>
            </a:r>
            <a:r>
              <a:rPr lang="ko-KR" altLang="en-US" sz="1900" dirty="0"/>
              <a:t> </a:t>
            </a:r>
            <a:r>
              <a:rPr lang="en-US" altLang="ko-KR" sz="1900" dirty="0">
                <a:solidFill>
                  <a:srgbClr val="0070C0"/>
                </a:solidFill>
              </a:rPr>
              <a:t>☞&lt;</a:t>
            </a:r>
            <a:r>
              <a:rPr lang="ko-KR" altLang="en-US" sz="1900" dirty="0">
                <a:solidFill>
                  <a:srgbClr val="0070C0"/>
                </a:solidFill>
              </a:rPr>
              <a:t>참고 </a:t>
            </a:r>
            <a:r>
              <a:rPr lang="en-US" altLang="ko-KR" sz="1900" dirty="0">
                <a:solidFill>
                  <a:srgbClr val="0070C0"/>
                </a:solidFill>
              </a:rPr>
              <a:t>1&gt;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643883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009CD8C-FD84-45E4-A6C9-67C3DDBD3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7827" y="96966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444201904" descr="EMB00000a2801de">
            <a:extLst>
              <a:ext uri="{FF2B5EF4-FFF2-40B4-BE49-F238E27FC236}">
                <a16:creationId xmlns:a16="http://schemas.microsoft.com/office/drawing/2014/main" id="{B32080F4-69D8-4225-9303-7C602CEF3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47" y="1052736"/>
            <a:ext cx="7710861" cy="500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46534F2-45C6-4490-904A-93A44AEDFC62}"/>
              </a:ext>
            </a:extLst>
          </p:cNvPr>
          <p:cNvSpPr/>
          <p:nvPr/>
        </p:nvSpPr>
        <p:spPr>
          <a:xfrm>
            <a:off x="1335448" y="548680"/>
            <a:ext cx="6128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0070C0"/>
                </a:solidFill>
              </a:rPr>
              <a:t>&lt;</a:t>
            </a:r>
            <a:r>
              <a:rPr lang="ko-KR" altLang="en-US" b="1" dirty="0">
                <a:solidFill>
                  <a:srgbClr val="0070C0"/>
                </a:solidFill>
              </a:rPr>
              <a:t>참고 </a:t>
            </a:r>
            <a:r>
              <a:rPr lang="en-US" altLang="ko-KR" b="1" dirty="0">
                <a:solidFill>
                  <a:srgbClr val="0070C0"/>
                </a:solidFill>
              </a:rPr>
              <a:t>1&gt; </a:t>
            </a:r>
            <a:r>
              <a:rPr lang="ko-KR" altLang="en-US" b="1" dirty="0">
                <a:solidFill>
                  <a:srgbClr val="0070C0"/>
                </a:solidFill>
              </a:rPr>
              <a:t>회선제한조치를 통한 수사기관의 </a:t>
            </a:r>
            <a:r>
              <a:rPr lang="en-US" altLang="ko-KR" b="1" dirty="0">
                <a:solidFill>
                  <a:srgbClr val="0070C0"/>
                </a:solidFill>
              </a:rPr>
              <a:t>“DPI”</a:t>
            </a:r>
            <a:r>
              <a:rPr lang="ko-KR" altLang="en-US" b="1" dirty="0">
                <a:solidFill>
                  <a:srgbClr val="0070C0"/>
                </a:solidFill>
              </a:rPr>
              <a:t> 흐름</a:t>
            </a:r>
            <a:r>
              <a:rPr lang="en-US" altLang="ko-KR" b="1" dirty="0">
                <a:solidFill>
                  <a:srgbClr val="0070C0"/>
                </a:solidFill>
              </a:rPr>
              <a:t>&gt;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8064DC0-8C12-46AB-BE1D-9C72D26AD1C9}"/>
              </a:ext>
            </a:extLst>
          </p:cNvPr>
          <p:cNvSpPr/>
          <p:nvPr/>
        </p:nvSpPr>
        <p:spPr>
          <a:xfrm>
            <a:off x="251520" y="6169505"/>
            <a:ext cx="8236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err="1">
                <a:solidFill>
                  <a:srgbClr val="FF0000"/>
                </a:solidFill>
              </a:rPr>
              <a:t>수집∙처리되는</a:t>
            </a:r>
            <a:r>
              <a:rPr lang="ko-KR" altLang="en-US" b="1" dirty="0">
                <a:solidFill>
                  <a:srgbClr val="FF0000"/>
                </a:solidFill>
              </a:rPr>
              <a:t> 혐의자의 무관한 데이터 및 무고한 제</a:t>
            </a:r>
            <a:r>
              <a:rPr lang="en-US" altLang="ko-KR" b="1" dirty="0">
                <a:solidFill>
                  <a:srgbClr val="FF0000"/>
                </a:solidFill>
              </a:rPr>
              <a:t>3</a:t>
            </a:r>
            <a:r>
              <a:rPr lang="ko-KR" altLang="en-US" b="1" dirty="0">
                <a:solidFill>
                  <a:srgbClr val="FF0000"/>
                </a:solidFill>
              </a:rPr>
              <a:t>자 데이터의  삭제여부</a:t>
            </a:r>
            <a:r>
              <a:rPr lang="en-US" altLang="ko-KR" b="1" dirty="0">
                <a:solidFill>
                  <a:srgbClr val="FF0000"/>
                </a:solidFill>
              </a:rPr>
              <a:t>?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FB745EA1-6786-4710-8344-478CD919E220}"/>
              </a:ext>
            </a:extLst>
          </p:cNvPr>
          <p:cNvCxnSpPr>
            <a:cxnSpLocks/>
            <a:endCxn id="6" idx="3"/>
          </p:cNvCxnSpPr>
          <p:nvPr/>
        </p:nvCxnSpPr>
        <p:spPr>
          <a:xfrm>
            <a:off x="5387570" y="3452665"/>
            <a:ext cx="3100500" cy="2901506"/>
          </a:xfrm>
          <a:prstGeom prst="bentConnector3">
            <a:avLst>
              <a:gd name="adj1" fmla="val 107373"/>
            </a:avLst>
          </a:prstGeom>
          <a:ln w="254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9E28D208-7074-41F3-93AF-4089B75682A6}"/>
              </a:ext>
            </a:extLst>
          </p:cNvPr>
          <p:cNvCxnSpPr/>
          <p:nvPr/>
        </p:nvCxnSpPr>
        <p:spPr>
          <a:xfrm flipV="1">
            <a:off x="5387570" y="3452665"/>
            <a:ext cx="0" cy="192359"/>
          </a:xfrm>
          <a:prstGeom prst="line">
            <a:avLst/>
          </a:prstGeom>
          <a:ln w="2540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08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2EF10F-CF8F-4A32-BD3F-57A54787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ko-KR" sz="2400" dirty="0"/>
              <a:t>4. ‘</a:t>
            </a:r>
            <a:r>
              <a:rPr lang="ko-KR" altLang="en-US" sz="2400" dirty="0" err="1"/>
              <a:t>통비법</a:t>
            </a:r>
            <a:r>
              <a:rPr lang="en-US" altLang="ko-KR" sz="2400" dirty="0"/>
              <a:t>’</a:t>
            </a:r>
            <a:r>
              <a:rPr lang="ko-KR" altLang="en-US" sz="2400" dirty="0"/>
              <a:t>상 회선제한조치와 사생활 </a:t>
            </a:r>
            <a:r>
              <a:rPr lang="ko-KR" altLang="en-US" sz="2400" dirty="0" err="1"/>
              <a:t>비밀권</a:t>
            </a:r>
            <a:endParaRPr lang="ko-KR" altLang="en-US" sz="24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69C789-0BD2-4155-AA4D-A233D1D45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4.1. “</a:t>
            </a:r>
            <a:r>
              <a:rPr lang="ko-KR" altLang="en-US" sz="1900" b="1" dirty="0" err="1"/>
              <a:t>통비법</a:t>
            </a:r>
            <a:r>
              <a:rPr lang="en-US" altLang="ko-KR" sz="1900" b="1" dirty="0"/>
              <a:t>”(</a:t>
            </a:r>
            <a:r>
              <a:rPr lang="ko-KR" altLang="en-US" sz="1900" b="1" dirty="0"/>
              <a:t>제</a:t>
            </a:r>
            <a:r>
              <a:rPr lang="en-US" altLang="ko-KR" sz="1900" b="1" dirty="0"/>
              <a:t>5</a:t>
            </a:r>
            <a:r>
              <a:rPr lang="ko-KR" altLang="en-US" sz="1900" b="1" dirty="0"/>
              <a:t>조제</a:t>
            </a:r>
            <a:r>
              <a:rPr lang="en-US" altLang="ko-KR" sz="1900" b="1" dirty="0"/>
              <a:t>2</a:t>
            </a:r>
            <a:r>
              <a:rPr lang="ko-KR" altLang="en-US" sz="1900" b="1" dirty="0"/>
              <a:t>항</a:t>
            </a:r>
            <a:r>
              <a:rPr lang="en-US" altLang="ko-KR" sz="1900" b="1" dirty="0"/>
              <a:t>)</a:t>
            </a:r>
            <a:r>
              <a:rPr lang="ko-KR" altLang="en-US" sz="1900" b="1" dirty="0"/>
              <a:t>상 공용 </a:t>
            </a:r>
            <a:r>
              <a:rPr lang="en-US" altLang="ko-KR" sz="1900" b="1" dirty="0"/>
              <a:t>IP</a:t>
            </a:r>
            <a:r>
              <a:rPr lang="ko-KR" altLang="en-US" sz="1900" b="1" dirty="0"/>
              <a:t>에 대한 통신회선제한과 헌법재판소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4.1.1.</a:t>
            </a:r>
            <a:r>
              <a:rPr lang="ko-KR" altLang="en-US" sz="1900" b="1" dirty="0"/>
              <a:t> 사건 개요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수사기관 </a:t>
            </a:r>
            <a:r>
              <a:rPr lang="en-US" altLang="ko-KR" sz="1900" dirty="0"/>
              <a:t>: </a:t>
            </a:r>
            <a:r>
              <a:rPr lang="ko-KR" altLang="en-US" sz="1900" dirty="0"/>
              <a:t>국가보안법 위반 범죄수사 목적으로 허가 받아 혐의자가 소속한 </a:t>
            </a:r>
            <a:r>
              <a:rPr lang="ko-KR" altLang="en-US" sz="1900" b="1" u="sng" dirty="0"/>
              <a:t>단체명의로 가입된 통신사의 인터넷 회선</a:t>
            </a:r>
            <a:r>
              <a:rPr lang="ko-KR" altLang="en-US" sz="1900" dirty="0"/>
              <a:t>에 대한 </a:t>
            </a:r>
            <a:r>
              <a:rPr lang="en-US" altLang="ko-KR" sz="1900" dirty="0"/>
              <a:t>6</a:t>
            </a:r>
            <a:r>
              <a:rPr lang="ko-KR" altLang="en-US" sz="1900" dirty="0"/>
              <a:t>회의 회선제한조치</a:t>
            </a:r>
            <a:r>
              <a:rPr lang="en-US" altLang="ko-KR" sz="1900" dirty="0"/>
              <a:t>(</a:t>
            </a:r>
            <a:r>
              <a:rPr lang="ko-KR" altLang="en-US" sz="1900" dirty="0" err="1"/>
              <a:t>패킷데이터</a:t>
            </a:r>
            <a:r>
              <a:rPr lang="ko-KR" altLang="en-US" sz="1900" dirty="0"/>
              <a:t> 확보</a:t>
            </a:r>
            <a:r>
              <a:rPr lang="en-US" altLang="ko-KR" sz="1900" dirty="0"/>
              <a:t>)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청구인 </a:t>
            </a:r>
            <a:r>
              <a:rPr lang="en-US" altLang="ko-KR" sz="1900" dirty="0"/>
              <a:t>: </a:t>
            </a:r>
            <a:r>
              <a:rPr lang="ko-KR" altLang="en-US" sz="1900" dirty="0" err="1"/>
              <a:t>송수신자간의</a:t>
            </a:r>
            <a:r>
              <a:rPr lang="ko-KR" altLang="en-US" sz="1900" dirty="0"/>
              <a:t> 대화 내용 이외의 범죄와 무관한 개인의 사생활과 관련한 데이터를 비롯하여 무고한 제</a:t>
            </a:r>
            <a:r>
              <a:rPr lang="en-US" altLang="ko-KR" sz="1900" dirty="0"/>
              <a:t>3</a:t>
            </a:r>
            <a:r>
              <a:rPr lang="ko-KR" altLang="en-US" sz="1900" dirty="0"/>
              <a:t>자의 데이터의 </a:t>
            </a:r>
            <a:r>
              <a:rPr lang="ko-KR" altLang="en-US" sz="1900" dirty="0" err="1"/>
              <a:t>수집∙처리될</a:t>
            </a:r>
            <a:r>
              <a:rPr lang="ko-KR" altLang="en-US" sz="1900" dirty="0"/>
              <a:t> 위험이 있음에도</a:t>
            </a:r>
            <a:r>
              <a:rPr lang="en-US" altLang="ko-KR" sz="1900" dirty="0"/>
              <a:t>, </a:t>
            </a:r>
            <a:r>
              <a:rPr lang="ko-KR" altLang="en-US" sz="1900" dirty="0" err="1"/>
              <a:t>감독∙통제수단</a:t>
            </a:r>
            <a:r>
              <a:rPr lang="ko-KR" altLang="en-US" sz="1900" dirty="0"/>
              <a:t> 없음 </a:t>
            </a:r>
            <a:r>
              <a:rPr lang="en-US" altLang="ko-KR" sz="1900" dirty="0"/>
              <a:t>/ </a:t>
            </a:r>
            <a:r>
              <a:rPr lang="ko-KR" altLang="en-US" sz="1900" dirty="0"/>
              <a:t>패킷 감청의 특징상 그 집행단계에서 </a:t>
            </a:r>
            <a:r>
              <a:rPr lang="ko-KR" altLang="en-US" sz="1900" dirty="0" err="1"/>
              <a:t>개별성∙특정성이</a:t>
            </a:r>
            <a:r>
              <a:rPr lang="ko-KR" altLang="en-US" sz="1900" dirty="0"/>
              <a:t> 유지될 수 없어 회선감청에 대한 법원의 허가는 포괄영장에 해당하여 헌법상 영장주의에 위반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674329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3828957-E41B-46BD-AF85-BA9A6592D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4.1.2.</a:t>
            </a:r>
            <a:r>
              <a:rPr lang="ko-KR" altLang="en-US" sz="1900" b="1" dirty="0"/>
              <a:t> 헌법재판소 판단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>
                <a:solidFill>
                  <a:srgbClr val="FF0000"/>
                </a:solidFill>
              </a:rPr>
              <a:t>패킷 감청</a:t>
            </a:r>
            <a:r>
              <a:rPr lang="ko-KR" altLang="en-US" sz="1900" dirty="0"/>
              <a:t>에 의한 </a:t>
            </a:r>
            <a:r>
              <a:rPr lang="ko-KR" altLang="en-US" sz="1900" b="1" dirty="0"/>
              <a:t>인터넷 회선제한조치의 불가피성</a:t>
            </a:r>
            <a:r>
              <a:rPr lang="en-US" altLang="ko-KR" sz="1900" dirty="0"/>
              <a:t>(‘IP’ </a:t>
            </a:r>
            <a:r>
              <a:rPr lang="ko-KR" altLang="en-US" sz="1900" dirty="0"/>
              <a:t>중심의 </a:t>
            </a:r>
            <a:r>
              <a:rPr lang="ko-KR" altLang="en-US" sz="1900" dirty="0" err="1"/>
              <a:t>특정성</a:t>
            </a:r>
            <a:r>
              <a:rPr lang="ko-KR" altLang="en-US" sz="1900" dirty="0"/>
              <a:t> 등</a:t>
            </a:r>
            <a:r>
              <a:rPr lang="en-US" altLang="ko-KR" sz="1900" dirty="0"/>
              <a:t>)</a:t>
            </a:r>
            <a:r>
              <a:rPr lang="ko-KR" altLang="en-US" sz="1900" dirty="0"/>
              <a:t>은</a:t>
            </a:r>
            <a:r>
              <a:rPr lang="ko-KR" altLang="en-US" sz="1900" b="1" dirty="0"/>
              <a:t> </a:t>
            </a:r>
            <a:r>
              <a:rPr lang="ko-KR" altLang="en-US" sz="1900" dirty="0"/>
              <a:t>인정되나</a:t>
            </a:r>
            <a:r>
              <a:rPr lang="en-US" altLang="ko-KR" sz="1900" dirty="0"/>
              <a:t>,</a:t>
            </a:r>
            <a:r>
              <a:rPr lang="ko-KR" altLang="en-US" sz="1900" dirty="0"/>
              <a:t> 이로 인하여  야기될 수 있는 수사기관의 권한남용</a:t>
            </a:r>
            <a:r>
              <a:rPr lang="en-US" altLang="ko-KR" sz="1900" dirty="0"/>
              <a:t>(</a:t>
            </a:r>
            <a:r>
              <a:rPr lang="ko-KR" altLang="en-US" sz="1900" dirty="0"/>
              <a:t>범죄수사와 무관한 정보나 제</a:t>
            </a:r>
            <a:r>
              <a:rPr lang="en-US" altLang="ko-KR" sz="1900" dirty="0"/>
              <a:t>3</a:t>
            </a:r>
            <a:r>
              <a:rPr lang="ko-KR" altLang="en-US" sz="1900" dirty="0"/>
              <a:t>자에 관한 정보수집 위험성</a:t>
            </a:r>
            <a:r>
              <a:rPr lang="en-US" altLang="ko-KR" sz="1900" dirty="0"/>
              <a:t>)</a:t>
            </a:r>
            <a:r>
              <a:rPr lang="ko-KR" altLang="en-US" sz="1900" dirty="0"/>
              <a:t>에 대한 </a:t>
            </a:r>
            <a:r>
              <a:rPr lang="ko-KR" altLang="en-US" sz="1900" b="1" dirty="0" err="1">
                <a:solidFill>
                  <a:srgbClr val="FF0000"/>
                </a:solidFill>
              </a:rPr>
              <a:t>감독∙통제장치</a:t>
            </a:r>
            <a:r>
              <a:rPr lang="ko-KR" altLang="en-US" sz="1900" dirty="0" err="1"/>
              <a:t>가</a:t>
            </a:r>
            <a:r>
              <a:rPr lang="ko-KR" altLang="en-US" sz="1900" b="1" dirty="0">
                <a:solidFill>
                  <a:srgbClr val="FF0000"/>
                </a:solidFill>
              </a:rPr>
              <a:t> </a:t>
            </a:r>
            <a:r>
              <a:rPr lang="ko-KR" altLang="en-US" sz="1900" dirty="0" err="1"/>
              <a:t>미비되었다는</a:t>
            </a:r>
            <a:r>
              <a:rPr lang="ko-KR" altLang="en-US" sz="1900" dirty="0"/>
              <a:t> 이유로 </a:t>
            </a:r>
            <a:r>
              <a:rPr lang="en-US" altLang="ko-KR" sz="1900" dirty="0"/>
              <a:t>2020.3.31.</a:t>
            </a:r>
            <a:r>
              <a:rPr lang="ko-KR" altLang="en-US" sz="1900" dirty="0"/>
              <a:t>을 시한으로 </a:t>
            </a:r>
            <a:r>
              <a:rPr lang="ko-KR" altLang="en-US" sz="1900" dirty="0" err="1"/>
              <a:t>헌법불합치결정</a:t>
            </a:r>
            <a:r>
              <a:rPr lang="en-US" altLang="ko-KR" sz="1900" dirty="0"/>
              <a:t>(</a:t>
            </a:r>
            <a:r>
              <a:rPr lang="ko-KR" altLang="en-US" sz="1900" dirty="0"/>
              <a:t>헌재 </a:t>
            </a:r>
            <a:r>
              <a:rPr lang="en-US" altLang="ko-KR" sz="1900" dirty="0"/>
              <a:t>2018.8.30. 2016</a:t>
            </a:r>
            <a:r>
              <a:rPr lang="ko-KR" altLang="en-US" sz="1900" dirty="0" err="1"/>
              <a:t>헌마</a:t>
            </a:r>
            <a:r>
              <a:rPr lang="en-US" altLang="ko-KR" sz="1900" dirty="0"/>
              <a:t>263)</a:t>
            </a:r>
            <a:r>
              <a:rPr lang="en-US" altLang="ko-KR" sz="1900" dirty="0">
                <a:solidFill>
                  <a:srgbClr val="0070C0"/>
                </a:solidFill>
              </a:rPr>
              <a:t>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800" dirty="0">
              <a:solidFill>
                <a:srgbClr val="0070C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700" dirty="0"/>
              <a:t>☞  </a:t>
            </a:r>
            <a:r>
              <a:rPr lang="ko-KR" altLang="en-US" sz="1700" dirty="0"/>
              <a:t>‘패킷 </a:t>
            </a:r>
            <a:r>
              <a:rPr lang="ko-KR" altLang="en-US" sz="1700" dirty="0" err="1"/>
              <a:t>감청’의</a:t>
            </a:r>
            <a:r>
              <a:rPr lang="ko-KR" altLang="en-US" sz="1700" dirty="0"/>
              <a:t> 방식으로 이루어지는 인터넷회선 감청은 </a:t>
            </a:r>
            <a:r>
              <a:rPr lang="en-US" altLang="ko-KR" sz="1700" dirty="0"/>
              <a:t>∙∙∙ </a:t>
            </a:r>
            <a:r>
              <a:rPr lang="ko-KR" altLang="en-US" sz="1700" dirty="0"/>
              <a:t>실제 집행 단계에서는 법원이 허가한 범위를 넘어 피의자 내지 </a:t>
            </a:r>
            <a:r>
              <a:rPr lang="ko-KR" altLang="en-US" sz="1700" dirty="0" err="1"/>
              <a:t>피내사자의</a:t>
            </a:r>
            <a:r>
              <a:rPr lang="ko-KR" altLang="en-US" sz="1700" dirty="0"/>
              <a:t> 통신자료 뿐만 아니라 동일한 인터넷회선을 이용하는 </a:t>
            </a:r>
            <a:r>
              <a:rPr lang="ko-KR" altLang="en-US" sz="1700" b="1" dirty="0">
                <a:solidFill>
                  <a:srgbClr val="FF0000"/>
                </a:solidFill>
              </a:rPr>
              <a:t>불특정 다수인의 통신자료까지 수사기관에 모두 수집</a:t>
            </a:r>
            <a:r>
              <a:rPr lang="en-US" altLang="ko-KR" sz="1700" b="1" dirty="0">
                <a:solidFill>
                  <a:srgbClr val="FF0000"/>
                </a:solidFill>
              </a:rPr>
              <a:t>·</a:t>
            </a:r>
            <a:r>
              <a:rPr lang="ko-KR" altLang="en-US" sz="1700" b="1" dirty="0">
                <a:solidFill>
                  <a:srgbClr val="FF0000"/>
                </a:solidFill>
              </a:rPr>
              <a:t>저장된다</a:t>
            </a:r>
            <a:r>
              <a:rPr lang="en-US" altLang="ko-KR" sz="1700" dirty="0"/>
              <a:t>.  ∙∙∙</a:t>
            </a:r>
            <a:r>
              <a:rPr lang="ko-KR" altLang="en-US" sz="1700" dirty="0"/>
              <a:t>  따라서 인터넷회선 감청은 집행 및 그 이후에 </a:t>
            </a:r>
            <a:r>
              <a:rPr lang="ko-KR" altLang="en-US" sz="1700" b="1" u="sng" dirty="0">
                <a:solidFill>
                  <a:srgbClr val="FF0000"/>
                </a:solidFill>
              </a:rPr>
              <a:t>제</a:t>
            </a:r>
            <a:r>
              <a:rPr lang="en-US" altLang="ko-KR" sz="1700" b="1" u="sng" dirty="0">
                <a:solidFill>
                  <a:srgbClr val="FF0000"/>
                </a:solidFill>
              </a:rPr>
              <a:t>3</a:t>
            </a:r>
            <a:r>
              <a:rPr lang="ko-KR" altLang="en-US" sz="1700" b="1" u="sng" dirty="0">
                <a:solidFill>
                  <a:srgbClr val="FF0000"/>
                </a:solidFill>
              </a:rPr>
              <a:t>자의 정보나 범죄수사와 무관한 정보까지 수사기관에 의해 수집</a:t>
            </a:r>
            <a:r>
              <a:rPr lang="en-US" altLang="ko-KR" sz="1700" b="1" u="sng" dirty="0">
                <a:solidFill>
                  <a:srgbClr val="FF0000"/>
                </a:solidFill>
              </a:rPr>
              <a:t>·</a:t>
            </a:r>
            <a:r>
              <a:rPr lang="ko-KR" altLang="en-US" sz="1700" b="1" u="sng" dirty="0">
                <a:solidFill>
                  <a:srgbClr val="FF0000"/>
                </a:solidFill>
              </a:rPr>
              <a:t>보관되고 있지는 않는지</a:t>
            </a:r>
            <a:r>
              <a:rPr lang="en-US" altLang="ko-KR" sz="1700" dirty="0"/>
              <a:t>, </a:t>
            </a:r>
            <a:r>
              <a:rPr lang="ko-KR" altLang="en-US" sz="1700" dirty="0"/>
              <a:t>수사기관이 원래 </a:t>
            </a:r>
            <a:r>
              <a:rPr lang="ko-KR" altLang="en-US" sz="1700" dirty="0" err="1"/>
              <a:t>허가받은</a:t>
            </a:r>
            <a:r>
              <a:rPr lang="ko-KR" altLang="en-US" sz="1700" dirty="0"/>
              <a:t> 목적</a:t>
            </a:r>
            <a:r>
              <a:rPr lang="en-US" altLang="ko-KR" sz="1700" dirty="0"/>
              <a:t>, </a:t>
            </a:r>
            <a:r>
              <a:rPr lang="ko-KR" altLang="en-US" sz="1700" dirty="0"/>
              <a:t>범위 내에서 자료를 이용</a:t>
            </a:r>
            <a:r>
              <a:rPr lang="en-US" altLang="ko-KR" sz="1700" dirty="0"/>
              <a:t>·</a:t>
            </a:r>
            <a:r>
              <a:rPr lang="ko-KR" altLang="en-US" sz="1700" dirty="0"/>
              <a:t>처리하고 있는지 등을 </a:t>
            </a:r>
            <a:r>
              <a:rPr lang="ko-KR" altLang="en-US" sz="1700" b="1" dirty="0">
                <a:solidFill>
                  <a:srgbClr val="FF0000"/>
                </a:solidFill>
              </a:rPr>
              <a:t>감독 내지 통제할 법적 장치가 강하게 요구된다</a:t>
            </a:r>
            <a:r>
              <a:rPr lang="en-US" altLang="ko-KR" sz="17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2076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AA386F-A2D9-43B2-AB42-89917C5D4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700" dirty="0">
                <a:solidFill>
                  <a:srgbClr val="00B050"/>
                </a:solidFill>
              </a:rPr>
              <a:t>그런데 현행법은 관련 공무원 등에게 </a:t>
            </a:r>
            <a:r>
              <a:rPr lang="ko-KR" altLang="en-US" sz="1700" dirty="0" err="1">
                <a:solidFill>
                  <a:srgbClr val="00B050"/>
                </a:solidFill>
              </a:rPr>
              <a:t>비밀준수의무를</a:t>
            </a:r>
            <a:r>
              <a:rPr lang="ko-KR" altLang="en-US" sz="1700" dirty="0">
                <a:solidFill>
                  <a:srgbClr val="00B050"/>
                </a:solidFill>
              </a:rPr>
              <a:t> 부과하고</a:t>
            </a:r>
            <a:r>
              <a:rPr lang="en-US" altLang="ko-KR" sz="1700" dirty="0">
                <a:solidFill>
                  <a:srgbClr val="00B050"/>
                </a:solidFill>
              </a:rPr>
              <a:t>(</a:t>
            </a:r>
            <a:r>
              <a:rPr lang="ko-KR" altLang="en-US" sz="1700" dirty="0">
                <a:solidFill>
                  <a:srgbClr val="00B050"/>
                </a:solidFill>
              </a:rPr>
              <a:t>법 제</a:t>
            </a:r>
            <a:r>
              <a:rPr lang="en-US" altLang="ko-KR" sz="1700" dirty="0">
                <a:solidFill>
                  <a:srgbClr val="00B050"/>
                </a:solidFill>
              </a:rPr>
              <a:t>11</a:t>
            </a:r>
            <a:r>
              <a:rPr lang="ko-KR" altLang="en-US" sz="1700" dirty="0">
                <a:solidFill>
                  <a:srgbClr val="00B050"/>
                </a:solidFill>
              </a:rPr>
              <a:t>조</a:t>
            </a:r>
            <a:r>
              <a:rPr lang="en-US" altLang="ko-KR" sz="1700" dirty="0">
                <a:solidFill>
                  <a:srgbClr val="00B050"/>
                </a:solidFill>
              </a:rPr>
              <a:t>), </a:t>
            </a:r>
            <a:r>
              <a:rPr lang="ko-KR" altLang="en-US" sz="1700" dirty="0">
                <a:solidFill>
                  <a:srgbClr val="00B050"/>
                </a:solidFill>
              </a:rPr>
              <a:t>통신제한조치로 취득한 자료의 사용제한</a:t>
            </a:r>
            <a:r>
              <a:rPr lang="en-US" altLang="ko-KR" sz="1700" dirty="0">
                <a:solidFill>
                  <a:srgbClr val="00B050"/>
                </a:solidFill>
              </a:rPr>
              <a:t>(</a:t>
            </a:r>
            <a:r>
              <a:rPr lang="ko-KR" altLang="en-US" sz="1700" dirty="0">
                <a:solidFill>
                  <a:srgbClr val="00B050"/>
                </a:solidFill>
              </a:rPr>
              <a:t>법 제</a:t>
            </a:r>
            <a:r>
              <a:rPr lang="en-US" altLang="ko-KR" sz="1700" dirty="0">
                <a:solidFill>
                  <a:srgbClr val="00B050"/>
                </a:solidFill>
              </a:rPr>
              <a:t>12</a:t>
            </a:r>
            <a:r>
              <a:rPr lang="ko-KR" altLang="en-US" sz="1700" dirty="0">
                <a:solidFill>
                  <a:srgbClr val="00B050"/>
                </a:solidFill>
              </a:rPr>
              <a:t>조</a:t>
            </a:r>
            <a:r>
              <a:rPr lang="en-US" altLang="ko-KR" sz="1700" dirty="0">
                <a:solidFill>
                  <a:srgbClr val="00B050"/>
                </a:solidFill>
              </a:rPr>
              <a:t>)</a:t>
            </a:r>
            <a:r>
              <a:rPr lang="ko-KR" altLang="en-US" sz="1700" dirty="0">
                <a:solidFill>
                  <a:srgbClr val="00B050"/>
                </a:solidFill>
              </a:rPr>
              <a:t>을 규정하고 있는 것 외에 </a:t>
            </a:r>
            <a:r>
              <a:rPr lang="ko-KR" altLang="en-US" sz="1700" b="1" u="sng" dirty="0">
                <a:solidFill>
                  <a:srgbClr val="FF0000"/>
                </a:solidFill>
              </a:rPr>
              <a:t>수사기관이 감청 집행으로 취득하는 막대한 양의 자료의 처리 절차에 대해서 아무런 규정을 두고 있지 않다</a:t>
            </a:r>
            <a:r>
              <a:rPr lang="en-US" altLang="ko-KR" sz="1700" b="1" dirty="0">
                <a:solidFill>
                  <a:srgbClr val="FF0000"/>
                </a:solidFill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4.2. </a:t>
            </a:r>
            <a:r>
              <a:rPr lang="ko-KR" altLang="en-US" sz="1900" b="1" dirty="0"/>
              <a:t>헌재 결정과 </a:t>
            </a:r>
            <a:r>
              <a:rPr lang="en-US" altLang="ko-KR" sz="1900" b="1" dirty="0"/>
              <a:t>“</a:t>
            </a:r>
            <a:r>
              <a:rPr lang="ko-KR" altLang="en-US" sz="1900" b="1" dirty="0" err="1"/>
              <a:t>통비법</a:t>
            </a:r>
            <a:r>
              <a:rPr lang="en-US" altLang="ko-KR" sz="1900" b="1" dirty="0"/>
              <a:t>”</a:t>
            </a:r>
            <a:r>
              <a:rPr lang="ko-KR" altLang="en-US" sz="1900" b="1" dirty="0"/>
              <a:t>의</a:t>
            </a:r>
            <a:r>
              <a:rPr lang="en-US" altLang="ko-KR" sz="1900" b="1" dirty="0"/>
              <a:t> </a:t>
            </a:r>
            <a:r>
              <a:rPr lang="ko-KR" altLang="en-US" sz="1900" b="1" dirty="0"/>
              <a:t>개정</a:t>
            </a:r>
            <a:r>
              <a:rPr lang="en-US" altLang="ko-KR" sz="1900" b="1" dirty="0"/>
              <a:t>(2019.12.31.</a:t>
            </a:r>
            <a:r>
              <a:rPr lang="ko-KR" altLang="en-US" sz="1900" b="1" dirty="0"/>
              <a:t>의 개정</a:t>
            </a:r>
            <a:r>
              <a:rPr lang="en-US" altLang="ko-KR" sz="1900" b="1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통신제한조치의 총연장기간</a:t>
            </a:r>
            <a:r>
              <a:rPr lang="en-US" altLang="ko-KR" sz="1900" dirty="0"/>
              <a:t>(</a:t>
            </a:r>
            <a:r>
              <a:rPr lang="ko-KR" altLang="en-US" sz="1900" dirty="0"/>
              <a:t>제한 없었음</a:t>
            </a:r>
            <a:r>
              <a:rPr lang="en-US" altLang="ko-KR" sz="1900" dirty="0"/>
              <a:t>)</a:t>
            </a:r>
            <a:r>
              <a:rPr lang="ko-KR" altLang="en-US" sz="1900" dirty="0"/>
              <a:t> ⇒ </a:t>
            </a:r>
            <a:r>
              <a:rPr lang="en-US" altLang="ko-KR" sz="1900" dirty="0"/>
              <a:t>1</a:t>
            </a:r>
            <a:r>
              <a:rPr lang="ko-KR" altLang="en-US" sz="1900" dirty="0"/>
              <a:t>년</a:t>
            </a:r>
            <a:r>
              <a:rPr lang="en-US" altLang="ko-KR" sz="1900" dirty="0"/>
              <a:t>(</a:t>
            </a:r>
            <a:r>
              <a:rPr lang="ko-KR" altLang="en-US" sz="1900" dirty="0"/>
              <a:t>국가안보사범의 경우 </a:t>
            </a:r>
            <a:r>
              <a:rPr lang="en-US" altLang="ko-KR" sz="1900" dirty="0"/>
              <a:t>3</a:t>
            </a:r>
            <a:r>
              <a:rPr lang="ko-KR" altLang="en-US" sz="1900" dirty="0"/>
              <a:t>년</a:t>
            </a:r>
            <a:r>
              <a:rPr lang="en-US" altLang="ko-KR" sz="1900" dirty="0"/>
              <a:t>)</a:t>
            </a:r>
            <a:r>
              <a:rPr lang="ko-KR" altLang="en-US" sz="1900" dirty="0"/>
              <a:t> 이내로 제한</a:t>
            </a:r>
            <a:r>
              <a:rPr lang="en-US" altLang="ko-KR" sz="1900" dirty="0"/>
              <a:t>(6</a:t>
            </a:r>
            <a:r>
              <a:rPr lang="ko-KR" altLang="en-US" sz="1900" dirty="0"/>
              <a:t>조</a:t>
            </a:r>
            <a:r>
              <a:rPr lang="en-US" altLang="ko-KR" sz="1900" dirty="0"/>
              <a:t>8</a:t>
            </a:r>
            <a:r>
              <a:rPr lang="ko-KR" altLang="en-US" sz="1900" dirty="0"/>
              <a:t>항</a:t>
            </a:r>
            <a:r>
              <a:rPr lang="en-US" altLang="ko-KR" sz="1900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제한 없는 광범위한 위치정보 등 자료요청 ⇒ 보충성의 요건을 갖춘 경우에만 실시간의 위치정보 등 자료허용</a:t>
            </a:r>
            <a:r>
              <a:rPr lang="en-US" altLang="ko-KR" sz="1900" dirty="0"/>
              <a:t>(13</a:t>
            </a:r>
            <a:r>
              <a:rPr lang="ko-KR" altLang="en-US" sz="1900" dirty="0"/>
              <a:t>조</a:t>
            </a:r>
            <a:r>
              <a:rPr lang="en-US" altLang="ko-KR" sz="1900" dirty="0"/>
              <a:t>2</a:t>
            </a:r>
            <a:r>
              <a:rPr lang="ko-KR" altLang="en-US" sz="1900" dirty="0"/>
              <a:t>항</a:t>
            </a:r>
            <a:r>
              <a:rPr lang="en-US" altLang="ko-KR" sz="1900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기소 중지 등에도 통지하지 아니하도록 한 규정 ⇒ 기소중지 등 처분을 한 날로부터 </a:t>
            </a:r>
            <a:r>
              <a:rPr lang="en-US" altLang="ko-KR" sz="1900" dirty="0"/>
              <a:t>1</a:t>
            </a:r>
            <a:r>
              <a:rPr lang="ko-KR" altLang="en-US" sz="1900" dirty="0"/>
              <a:t>년</a:t>
            </a:r>
            <a:r>
              <a:rPr lang="en-US" altLang="ko-KR" sz="1900" dirty="0"/>
              <a:t>(</a:t>
            </a:r>
            <a:r>
              <a:rPr lang="ko-KR" altLang="en-US" sz="1900" dirty="0"/>
              <a:t>국가보안사범의 경우 </a:t>
            </a:r>
            <a:r>
              <a:rPr lang="en-US" altLang="ko-KR" sz="1900" dirty="0"/>
              <a:t>3</a:t>
            </a:r>
            <a:r>
              <a:rPr lang="ko-KR" altLang="en-US" sz="1900" dirty="0"/>
              <a:t>년</a:t>
            </a:r>
            <a:r>
              <a:rPr lang="en-US" altLang="ko-KR" sz="1900" dirty="0"/>
              <a:t>)</a:t>
            </a:r>
            <a:r>
              <a:rPr lang="ko-KR" altLang="en-US" sz="1900" dirty="0"/>
              <a:t>이 경과한 때 </a:t>
            </a:r>
            <a:r>
              <a:rPr lang="en-US" altLang="ko-KR" sz="1900" dirty="0"/>
              <a:t>30</a:t>
            </a:r>
            <a:r>
              <a:rPr lang="ko-KR" altLang="en-US" sz="1900" dirty="0"/>
              <a:t>일 이내에 본인 및 제</a:t>
            </a:r>
            <a:r>
              <a:rPr lang="en-US" altLang="ko-KR" sz="1900" dirty="0"/>
              <a:t>3</a:t>
            </a:r>
            <a:r>
              <a:rPr lang="ko-KR" altLang="en-US" sz="1900" dirty="0"/>
              <a:t>자에 대한 통신확인자료 제공사실의 통지</a:t>
            </a:r>
            <a:r>
              <a:rPr lang="en-US" altLang="ko-KR" sz="1900" dirty="0"/>
              <a:t>(13</a:t>
            </a:r>
            <a:r>
              <a:rPr lang="ko-KR" altLang="en-US" sz="1900" dirty="0"/>
              <a:t>조의</a:t>
            </a:r>
            <a:r>
              <a:rPr lang="en-US" altLang="ko-KR" sz="1900" dirty="0"/>
              <a:t>3) </a:t>
            </a:r>
            <a:r>
              <a:rPr lang="ko-KR" altLang="en-US" sz="1900" dirty="0"/>
              <a:t>등 신설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900" b="1" dirty="0"/>
              <a:t>※</a:t>
            </a:r>
            <a:r>
              <a:rPr lang="en-US" altLang="ko-KR" sz="1900" b="1" dirty="0"/>
              <a:t> </a:t>
            </a:r>
            <a:r>
              <a:rPr lang="ko-KR" altLang="en-US" sz="1900" b="1" dirty="0"/>
              <a:t>취득한 자료의 처리 절차에 대해서는 침묵 </a:t>
            </a:r>
            <a:endParaRPr lang="en-US" altLang="ko-KR" sz="1900" b="1" dirty="0"/>
          </a:p>
        </p:txBody>
      </p:sp>
    </p:spTree>
    <p:extLst>
      <p:ext uri="{BB962C8B-B14F-4D97-AF65-F5344CB8AC3E}">
        <p14:creationId xmlns:p14="http://schemas.microsoft.com/office/powerpoint/2010/main" val="1111587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C3F979F-971B-4C1E-9D0A-895815FAE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4.3. </a:t>
            </a:r>
            <a:r>
              <a:rPr lang="ko-KR" altLang="en-US" sz="1900" b="1" dirty="0"/>
              <a:t>관련 법률과 사인 및 인권감시기관</a:t>
            </a:r>
            <a:r>
              <a:rPr lang="en-US" altLang="ko-KR" sz="1900" b="1" dirty="0"/>
              <a:t>(</a:t>
            </a:r>
            <a:r>
              <a:rPr lang="ko-KR" altLang="en-US" sz="1900" b="1" dirty="0"/>
              <a:t>국회</a:t>
            </a:r>
            <a:r>
              <a:rPr lang="en-US" altLang="ko-KR" sz="1900" b="1" dirty="0"/>
              <a:t>/</a:t>
            </a:r>
            <a:r>
              <a:rPr lang="ko-KR" altLang="en-US" sz="1900" b="1" dirty="0"/>
              <a:t>법원</a:t>
            </a:r>
            <a:r>
              <a:rPr lang="en-US" altLang="ko-KR" sz="1900" b="1" dirty="0"/>
              <a:t>)</a:t>
            </a:r>
            <a:r>
              <a:rPr lang="ko-KR" altLang="en-US" sz="1900" b="1" dirty="0"/>
              <a:t>에 의한 통제 가능성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4.3.1. </a:t>
            </a:r>
            <a:r>
              <a:rPr lang="ko-KR" altLang="en-US" sz="1900" b="1" dirty="0"/>
              <a:t>정보공개법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b="1" dirty="0"/>
              <a:t>본인</a:t>
            </a:r>
            <a:r>
              <a:rPr lang="en-US" altLang="ko-KR" sz="1900" b="1" dirty="0"/>
              <a:t>/</a:t>
            </a:r>
            <a:r>
              <a:rPr lang="ko-KR" altLang="en-US" sz="1900" b="1" dirty="0"/>
              <a:t>제</a:t>
            </a:r>
            <a:r>
              <a:rPr lang="en-US" altLang="ko-KR" sz="1900" b="1" dirty="0"/>
              <a:t>3</a:t>
            </a:r>
            <a:r>
              <a:rPr lang="ko-KR" altLang="en-US" sz="1900" b="1" dirty="0"/>
              <a:t>자</a:t>
            </a:r>
            <a:r>
              <a:rPr lang="ko-KR" altLang="en-US" sz="1900" dirty="0"/>
              <a:t> </a:t>
            </a:r>
            <a:r>
              <a:rPr lang="en-US" altLang="ko-KR" sz="1900" dirty="0"/>
              <a:t>: </a:t>
            </a:r>
            <a:r>
              <a:rPr lang="ko-KR" altLang="en-US" sz="1900" dirty="0"/>
              <a:t>해당 정보를 </a:t>
            </a:r>
            <a:r>
              <a:rPr lang="ko-KR" altLang="en-US" sz="1900" dirty="0" err="1"/>
              <a:t>보유∙관리하고</a:t>
            </a:r>
            <a:r>
              <a:rPr lang="ko-KR" altLang="en-US" sz="1900" dirty="0"/>
              <a:t> 있음의 입증</a:t>
            </a:r>
            <a:r>
              <a:rPr lang="en-US" altLang="ko-KR" sz="1900" dirty="0"/>
              <a:t>(</a:t>
            </a:r>
            <a:r>
              <a:rPr lang="ko-KR" altLang="en-US" sz="1900" dirty="0"/>
              <a:t>대법원 </a:t>
            </a:r>
            <a:r>
              <a:rPr lang="en-US" altLang="ko-KR" sz="1900" dirty="0"/>
              <a:t>2007.6.1. </a:t>
            </a:r>
            <a:r>
              <a:rPr lang="ko-KR" altLang="en-US" sz="1900" dirty="0"/>
              <a:t>선고 </a:t>
            </a:r>
            <a:r>
              <a:rPr lang="en-US" altLang="ko-KR" sz="1900" dirty="0"/>
              <a:t>2006</a:t>
            </a:r>
            <a:r>
              <a:rPr lang="ko-KR" altLang="en-US" sz="1900" dirty="0"/>
              <a:t>두</a:t>
            </a:r>
            <a:r>
              <a:rPr lang="en-US" altLang="ko-KR" sz="1900" dirty="0"/>
              <a:t>20587</a:t>
            </a:r>
            <a:r>
              <a:rPr lang="ko-KR" altLang="en-US" sz="1900" dirty="0"/>
              <a:t>판결</a:t>
            </a:r>
            <a:r>
              <a:rPr lang="en-US" altLang="ko-KR" sz="1900" dirty="0"/>
              <a:t>) ⇔</a:t>
            </a:r>
            <a:r>
              <a:rPr lang="ko-KR" altLang="en-US" sz="1900" dirty="0"/>
              <a:t> 통신확인자료 제공사실의 통지</a:t>
            </a:r>
            <a:r>
              <a:rPr lang="en-US" altLang="ko-KR" sz="1900" dirty="0"/>
              <a:t>(</a:t>
            </a:r>
            <a:r>
              <a:rPr lang="ko-KR" altLang="en-US" sz="1900" dirty="0"/>
              <a:t>통 </a:t>
            </a:r>
            <a:r>
              <a:rPr lang="en-US" altLang="ko-KR" sz="1900" dirty="0"/>
              <a:t>: 13</a:t>
            </a:r>
            <a:r>
              <a:rPr lang="ko-KR" altLang="en-US" sz="1900" dirty="0"/>
              <a:t>조의</a:t>
            </a:r>
            <a:r>
              <a:rPr lang="en-US" altLang="ko-KR" sz="1900" dirty="0"/>
              <a:t>3)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b="1" dirty="0"/>
              <a:t>수사기관 등</a:t>
            </a:r>
            <a:r>
              <a:rPr lang="ko-KR" altLang="en-US" sz="1900" dirty="0"/>
              <a:t> </a:t>
            </a:r>
            <a:r>
              <a:rPr lang="en-US" altLang="ko-KR" sz="1900" dirty="0"/>
              <a:t>: </a:t>
            </a:r>
            <a:r>
              <a:rPr lang="ko-KR" altLang="en-US" sz="1900" dirty="0"/>
              <a:t>보유하지 않는 정보 내지 삭제된 정보라는 이유로 각하 또는 거부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700" dirty="0"/>
              <a:t>※</a:t>
            </a:r>
            <a:r>
              <a:rPr lang="en-US" altLang="ko-KR" sz="1700" dirty="0"/>
              <a:t> </a:t>
            </a:r>
            <a:r>
              <a:rPr lang="ko-KR" altLang="en-US" sz="1700" dirty="0"/>
              <a:t>거부의 경우 </a:t>
            </a:r>
            <a:r>
              <a:rPr lang="en-US" altLang="ko-KR" sz="1700" dirty="0"/>
              <a:t>: </a:t>
            </a:r>
            <a:r>
              <a:rPr lang="ko-KR" altLang="en-US" sz="1700" dirty="0"/>
              <a:t>대상이 된 정보의 내용을 구체적으로 확인</a:t>
            </a:r>
            <a:r>
              <a:rPr lang="en-US" altLang="ko-KR" sz="1700" dirty="0"/>
              <a:t>·</a:t>
            </a:r>
            <a:r>
              <a:rPr lang="ko-KR" altLang="en-US" sz="1700" dirty="0"/>
              <a:t>검토하여</a:t>
            </a:r>
            <a:r>
              <a:rPr lang="en-US" altLang="ko-KR" sz="1700" dirty="0"/>
              <a:t>, </a:t>
            </a:r>
            <a:r>
              <a:rPr lang="ko-KR" altLang="en-US" sz="1700" dirty="0"/>
              <a:t>어느 부분이 어떠한 법익 또는 기본권과 충돌되어 </a:t>
            </a:r>
            <a:r>
              <a:rPr lang="ko-KR" altLang="en-US" sz="1700" dirty="0">
                <a:hlinkClick r:id="rId2" tooltip="새창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정보공개법 제</a:t>
            </a:r>
            <a:r>
              <a:rPr lang="en-US" altLang="ko-KR" sz="1700" dirty="0">
                <a:hlinkClick r:id="rId2" tooltip="새창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9</a:t>
            </a:r>
            <a:r>
              <a:rPr lang="ko-KR" altLang="en-US" sz="1700" dirty="0">
                <a:hlinkClick r:id="rId2" tooltip="새창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조 제</a:t>
            </a:r>
            <a:r>
              <a:rPr lang="en-US" altLang="ko-KR" sz="1700" dirty="0">
                <a:hlinkClick r:id="rId2" tooltip="새창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</a:t>
            </a:r>
            <a:r>
              <a:rPr lang="ko-KR" altLang="en-US" sz="1700" dirty="0">
                <a:hlinkClick r:id="rId2" tooltip="새창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항</a:t>
            </a:r>
            <a:r>
              <a:rPr lang="ko-KR" altLang="en-US" sz="1700" dirty="0"/>
              <a:t> 몇 호에서 정하고 있는 비공개사유에 해당하는지를 주장</a:t>
            </a:r>
            <a:r>
              <a:rPr lang="en-US" altLang="ko-KR" sz="1700" dirty="0"/>
              <a:t>·</a:t>
            </a:r>
            <a:r>
              <a:rPr lang="ko-KR" altLang="en-US" sz="1700" dirty="0"/>
              <a:t>증명</a:t>
            </a:r>
            <a:r>
              <a:rPr lang="en-US" altLang="ko-KR" sz="1700" dirty="0"/>
              <a:t>(</a:t>
            </a:r>
            <a:r>
              <a:rPr lang="ko-KR" altLang="en-US" sz="1700" dirty="0"/>
              <a:t>개괄적인 사유에 의한 공개거부는 불허</a:t>
            </a:r>
            <a:r>
              <a:rPr lang="en-US" altLang="ko-KR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</a:t>
            </a:r>
            <a:r>
              <a:rPr lang="ko-KR" altLang="en-US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대법원 </a:t>
            </a:r>
            <a:r>
              <a:rPr lang="en-US" altLang="ko-KR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2018. 4. 12. </a:t>
            </a:r>
            <a:r>
              <a:rPr lang="ko-KR" altLang="en-US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선고 </a:t>
            </a:r>
            <a:r>
              <a:rPr lang="en-US" altLang="ko-KR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2014</a:t>
            </a:r>
            <a:r>
              <a:rPr lang="ko-KR" altLang="en-US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두</a:t>
            </a:r>
            <a:r>
              <a:rPr lang="en-US" altLang="ko-KR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5477 </a:t>
            </a:r>
            <a:r>
              <a:rPr lang="ko-KR" altLang="en-US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판결</a:t>
            </a:r>
            <a:r>
              <a:rPr lang="en-US" altLang="ko-KR" sz="17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)</a:t>
            </a:r>
            <a:r>
              <a:rPr lang="en-US" altLang="ko-KR" sz="1700" dirty="0"/>
              <a:t>〕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b="1" dirty="0"/>
              <a:t>법원 등 인권감시기관</a:t>
            </a:r>
            <a:r>
              <a:rPr lang="ko-KR" altLang="en-US" sz="1900" dirty="0"/>
              <a:t> </a:t>
            </a:r>
            <a:r>
              <a:rPr lang="en-US" altLang="ko-KR" sz="1900" dirty="0"/>
              <a:t>: </a:t>
            </a:r>
            <a:r>
              <a:rPr lang="ko-KR" altLang="en-US" sz="1900" dirty="0"/>
              <a:t>통신사업자에게 </a:t>
            </a:r>
            <a:r>
              <a:rPr lang="ko-KR" altLang="en-US" sz="1900" dirty="0" err="1"/>
              <a:t>통신사실확인자료제공</a:t>
            </a:r>
            <a:r>
              <a:rPr lang="ko-KR" altLang="en-US" sz="1900" dirty="0"/>
              <a:t> 요청</a:t>
            </a:r>
            <a:r>
              <a:rPr lang="en-US" altLang="ko-KR" sz="1900" dirty="0"/>
              <a:t>(</a:t>
            </a:r>
            <a:r>
              <a:rPr lang="ko-KR" altLang="en-US" sz="1900" dirty="0"/>
              <a:t>통 </a:t>
            </a:r>
            <a:r>
              <a:rPr lang="en-US" altLang="ko-KR" sz="1900" dirty="0"/>
              <a:t>: 13</a:t>
            </a:r>
            <a:r>
              <a:rPr lang="ko-KR" altLang="en-US" sz="1900" dirty="0"/>
              <a:t>조의</a:t>
            </a:r>
            <a:r>
              <a:rPr lang="en-US" altLang="ko-KR" sz="1900" dirty="0"/>
              <a:t>2)</a:t>
            </a:r>
            <a:r>
              <a:rPr lang="ko-KR" altLang="en-US" sz="1900" dirty="0"/>
              <a:t>은 가능하나</a:t>
            </a:r>
            <a:r>
              <a:rPr lang="en-US" altLang="ko-KR" sz="1900" dirty="0"/>
              <a:t>, </a:t>
            </a:r>
            <a:r>
              <a:rPr lang="ko-KR" altLang="en-US" sz="1900" dirty="0"/>
              <a:t>수사기관이 해당 정보를 보유하는지를 확인할 근거법은 부재</a:t>
            </a:r>
          </a:p>
        </p:txBody>
      </p:sp>
    </p:spTree>
    <p:extLst>
      <p:ext uri="{BB962C8B-B14F-4D97-AF65-F5344CB8AC3E}">
        <p14:creationId xmlns:p14="http://schemas.microsoft.com/office/powerpoint/2010/main" val="1597810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85C813-D0C9-44CE-A9ED-C5A71C9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4.3.2. </a:t>
            </a:r>
            <a:r>
              <a:rPr lang="ko-KR" altLang="en-US" sz="1900" b="1" dirty="0"/>
              <a:t>안보수사기관과</a:t>
            </a:r>
            <a:r>
              <a:rPr lang="en-US" altLang="ko-KR" sz="1900" b="1" dirty="0"/>
              <a:t> </a:t>
            </a:r>
            <a:r>
              <a:rPr lang="ko-KR" altLang="en-US" sz="1900" b="1" dirty="0"/>
              <a:t>비밀분류와 인권감시기관의 접근 제한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비밀분류의 기준 </a:t>
            </a:r>
            <a:r>
              <a:rPr lang="en-US" altLang="ko-KR" sz="1900" dirty="0"/>
              <a:t>: </a:t>
            </a:r>
            <a:r>
              <a:rPr lang="ko-KR" altLang="en-US" sz="1900" dirty="0"/>
              <a:t>현재</a:t>
            </a:r>
            <a:r>
              <a:rPr lang="en-US" altLang="ko-KR" sz="1900" dirty="0"/>
              <a:t> </a:t>
            </a:r>
            <a:r>
              <a:rPr lang="ko-KR" altLang="en-US" sz="1900" dirty="0"/>
              <a:t>법률 아닌 </a:t>
            </a:r>
            <a:r>
              <a:rPr lang="en-US" altLang="ko-KR" sz="1900" dirty="0"/>
              <a:t>“</a:t>
            </a:r>
            <a:r>
              <a:rPr lang="ko-KR" altLang="en-US" sz="1900" dirty="0"/>
              <a:t>국가정보원법</a:t>
            </a:r>
            <a:r>
              <a:rPr lang="en-US" altLang="ko-KR" sz="1900" dirty="0"/>
              <a:t>”</a:t>
            </a:r>
            <a:r>
              <a:rPr lang="ko-KR" altLang="en-US" sz="1900" dirty="0"/>
              <a:t>에 근거한 대통령령인 </a:t>
            </a:r>
            <a:r>
              <a:rPr lang="en-US" altLang="ko-KR" sz="1900" dirty="0"/>
              <a:t>“</a:t>
            </a:r>
            <a:r>
              <a:rPr lang="ko-KR" altLang="en-US" sz="1900" dirty="0"/>
              <a:t>보안업무규정</a:t>
            </a:r>
            <a:r>
              <a:rPr lang="en-US" altLang="ko-KR" sz="1900" dirty="0"/>
              <a:t>”</a:t>
            </a:r>
            <a:r>
              <a:rPr lang="ko-KR" altLang="en-US" sz="1900" dirty="0"/>
              <a:t>에 의한 비밀분류 ⇒ </a:t>
            </a:r>
            <a:r>
              <a:rPr lang="ko-KR" altLang="en-US" sz="1900" dirty="0" err="1"/>
              <a:t>국정조사∙감사권을</a:t>
            </a:r>
            <a:r>
              <a:rPr lang="ko-KR" altLang="en-US" sz="1900" dirty="0"/>
              <a:t> 가진 국회 정보위원회</a:t>
            </a:r>
            <a:r>
              <a:rPr lang="en-US" altLang="ko-KR" sz="1900" dirty="0"/>
              <a:t>(</a:t>
            </a:r>
            <a:r>
              <a:rPr lang="ko-KR" altLang="en-US" sz="1900" dirty="0"/>
              <a:t>국회법 </a:t>
            </a:r>
            <a:r>
              <a:rPr lang="en-US" altLang="ko-KR" sz="1900" dirty="0"/>
              <a:t>37</a:t>
            </a:r>
            <a:r>
              <a:rPr lang="ko-KR" altLang="en-US" sz="1900" dirty="0"/>
              <a:t>조 </a:t>
            </a:r>
            <a:r>
              <a:rPr lang="en-US" altLang="ko-KR" sz="1900" dirty="0"/>
              <a:t>1</a:t>
            </a:r>
            <a:r>
              <a:rPr lang="ko-KR" altLang="en-US" sz="1900" dirty="0"/>
              <a:t>항 </a:t>
            </a:r>
            <a:r>
              <a:rPr lang="en-US" altLang="ko-KR" sz="1900" dirty="0"/>
              <a:t>16</a:t>
            </a:r>
            <a:r>
              <a:rPr lang="ko-KR" altLang="en-US" sz="1900" dirty="0"/>
              <a:t>호</a:t>
            </a:r>
            <a:r>
              <a:rPr lang="en-US" altLang="ko-KR" sz="1900" dirty="0"/>
              <a:t>) </a:t>
            </a:r>
            <a:r>
              <a:rPr lang="ko-KR" altLang="en-US" sz="1900" dirty="0"/>
              <a:t>소속 의원이나 사건을 관할하는 재판관 조차 접근불가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900" dirty="0"/>
              <a:t>※</a:t>
            </a:r>
            <a:r>
              <a:rPr lang="ko-KR" altLang="en-US" sz="1900" dirty="0"/>
              <a:t> 알권리의 제한으로서 헌법상 법률유보사항</a:t>
            </a:r>
            <a:r>
              <a:rPr lang="en-US" altLang="ko-KR" sz="1900" dirty="0"/>
              <a:t>(“</a:t>
            </a:r>
            <a:r>
              <a:rPr lang="ko-KR" altLang="en-US" sz="1900" dirty="0"/>
              <a:t>정보공개법</a:t>
            </a:r>
            <a:r>
              <a:rPr lang="en-US" altLang="ko-KR" sz="1900" dirty="0"/>
              <a:t>”</a:t>
            </a:r>
            <a:r>
              <a:rPr lang="ko-KR" altLang="en-US" sz="1900" dirty="0"/>
              <a:t> </a:t>
            </a:r>
            <a:r>
              <a:rPr lang="en-US" altLang="ko-KR" sz="1900" dirty="0"/>
              <a:t>9</a:t>
            </a:r>
            <a:r>
              <a:rPr lang="ko-KR" altLang="en-US" sz="1900" dirty="0"/>
              <a:t>조</a:t>
            </a:r>
            <a:r>
              <a:rPr lang="en-US" altLang="ko-KR" sz="1900" dirty="0"/>
              <a:t>1</a:t>
            </a:r>
            <a:r>
              <a:rPr lang="ko-KR" altLang="en-US" sz="1900" dirty="0"/>
              <a:t>항</a:t>
            </a:r>
            <a:r>
              <a:rPr lang="en-US" altLang="ko-KR" sz="1900" dirty="0"/>
              <a:t>2</a:t>
            </a:r>
            <a:r>
              <a:rPr lang="ko-KR" altLang="en-US" sz="1900" dirty="0"/>
              <a:t>호의 </a:t>
            </a:r>
            <a:r>
              <a:rPr lang="en-US" altLang="ko-KR" sz="1900" dirty="0"/>
              <a:t>‘</a:t>
            </a:r>
            <a:r>
              <a:rPr lang="ko-KR" altLang="en-US" sz="1900" dirty="0"/>
              <a:t>비공개 대상정보</a:t>
            </a:r>
            <a:r>
              <a:rPr lang="en-US" altLang="ko-KR" sz="1900" dirty="0"/>
              <a:t>’)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dirty="0"/>
              <a:t>⇒ “</a:t>
            </a:r>
            <a:r>
              <a:rPr lang="ko-KR" altLang="en-US" sz="1900" dirty="0"/>
              <a:t>비밀분류기준과 분류된 비밀에 대한 접근권을 부여하는 내용을 담은 입법필요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4.3.3. </a:t>
            </a:r>
            <a:r>
              <a:rPr lang="ko-KR" altLang="en-US" sz="1900" b="1" dirty="0"/>
              <a:t>수사경력자료와 </a:t>
            </a:r>
            <a:r>
              <a:rPr lang="en-US" altLang="ko-KR" sz="1900" b="1" dirty="0"/>
              <a:t>“</a:t>
            </a:r>
            <a:r>
              <a:rPr lang="ko-KR" altLang="en-US" sz="1900" b="1" dirty="0"/>
              <a:t>형의 실효 등에 관한 법률</a:t>
            </a:r>
            <a:r>
              <a:rPr lang="en-US" altLang="ko-KR" sz="1900" b="1" dirty="0"/>
              <a:t>”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무혐의 등으로 처리된 수사경력자료의 해당사항의 삭제 </a:t>
            </a:r>
            <a:r>
              <a:rPr lang="en-US" altLang="ko-KR" sz="1900" dirty="0"/>
              <a:t>: 5</a:t>
            </a:r>
            <a:r>
              <a:rPr lang="ko-KR" altLang="en-US" sz="1900" dirty="0"/>
              <a:t>년간 전산으로 관리</a:t>
            </a:r>
            <a:r>
              <a:rPr lang="en-US" altLang="ko-KR" sz="1900" dirty="0"/>
              <a:t>(</a:t>
            </a:r>
            <a:r>
              <a:rPr lang="ko-KR" altLang="en-US" sz="1900" dirty="0" err="1"/>
              <a:t>형실효법</a:t>
            </a:r>
            <a:r>
              <a:rPr lang="ko-KR" altLang="en-US" sz="1900" dirty="0"/>
              <a:t> </a:t>
            </a:r>
            <a:r>
              <a:rPr lang="en-US" altLang="ko-KR" sz="1900" dirty="0"/>
              <a:t>8</a:t>
            </a:r>
            <a:r>
              <a:rPr lang="ko-KR" altLang="en-US" sz="1900" dirty="0"/>
              <a:t>조의</a:t>
            </a:r>
            <a:r>
              <a:rPr lang="en-US" altLang="ko-KR" sz="1900" dirty="0"/>
              <a:t>2 </a:t>
            </a:r>
            <a:r>
              <a:rPr lang="ko-KR" altLang="en-US" sz="1900" dirty="0"/>
              <a:t>및 시행령 </a:t>
            </a:r>
            <a:r>
              <a:rPr lang="en-US" altLang="ko-KR" sz="1900" dirty="0"/>
              <a:t>8</a:t>
            </a:r>
            <a:r>
              <a:rPr lang="ko-KR" altLang="en-US" sz="1900" dirty="0"/>
              <a:t>조</a:t>
            </a:r>
            <a:r>
              <a:rPr lang="en-US" altLang="ko-KR" sz="1900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marL="0" indent="0"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2197993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6005F4-DEEB-4BF0-9E5E-4D4A21907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altLang="ko-KR" sz="2400" dirty="0"/>
              <a:t>5. </a:t>
            </a:r>
            <a:r>
              <a:rPr lang="ko-KR" altLang="en-US" sz="2400" dirty="0"/>
              <a:t>상황의 인식과 대안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002E48-2CA2-4C2F-AFC5-A36276D2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3285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b="1" dirty="0" err="1"/>
              <a:t>ㅇ</a:t>
            </a:r>
            <a:r>
              <a:rPr lang="ko-KR" altLang="en-US" sz="1900" b="1" dirty="0"/>
              <a:t> 상황의 인식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전기통신사업자를 경유하게 되는 패킷 데이터에는 스마트화에 비례하여 개개인의 모든 생활관계</a:t>
            </a:r>
            <a:r>
              <a:rPr lang="en-US" altLang="ko-KR" sz="1900" dirty="0"/>
              <a:t>(Privacy)</a:t>
            </a:r>
            <a:r>
              <a:rPr lang="ko-KR" altLang="en-US" sz="1900" dirty="0"/>
              <a:t>를 담게 된다</a:t>
            </a:r>
            <a:r>
              <a:rPr lang="en-US" altLang="ko-KR" sz="1900" dirty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패킷 감청</a:t>
            </a:r>
            <a:r>
              <a:rPr lang="en-US" altLang="ko-KR" sz="1900" dirty="0"/>
              <a:t>(SPI+DPI)</a:t>
            </a:r>
            <a:r>
              <a:rPr lang="ko-KR" altLang="en-US" sz="1900" dirty="0"/>
              <a:t>은 중대범죄의 예방이나 스마트 사회의 안전한 존속을 위해  불가피하다</a:t>
            </a:r>
            <a:r>
              <a:rPr lang="en-US" altLang="ko-KR" sz="1900" dirty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패킷 감청에 의해 범죄와 무관한 정보 및 제</a:t>
            </a:r>
            <a:r>
              <a:rPr lang="en-US" altLang="ko-KR" sz="1900" dirty="0"/>
              <a:t>3</a:t>
            </a:r>
            <a:r>
              <a:rPr lang="ko-KR" altLang="en-US" sz="1900" dirty="0"/>
              <a:t>자의 정보가 </a:t>
            </a:r>
            <a:r>
              <a:rPr lang="ko-KR" altLang="en-US" sz="1900" dirty="0" err="1"/>
              <a:t>수집∙처리될</a:t>
            </a:r>
            <a:r>
              <a:rPr lang="ko-KR" altLang="en-US" sz="1900" dirty="0"/>
              <a:t> 수 있다</a:t>
            </a:r>
            <a:r>
              <a:rPr lang="en-US" altLang="ko-KR" sz="1900" dirty="0"/>
              <a:t>(</a:t>
            </a:r>
            <a:r>
              <a:rPr lang="ko-KR" altLang="en-US" sz="1900" dirty="0"/>
              <a:t>국가에 의한 개인검열 위험</a:t>
            </a:r>
            <a:r>
              <a:rPr lang="en-US" altLang="ko-KR" sz="1900" dirty="0"/>
              <a:t>).</a:t>
            </a:r>
            <a:r>
              <a:rPr lang="ko-KR" altLang="en-US" sz="1900" dirty="0"/>
              <a:t>  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“</a:t>
            </a:r>
            <a:r>
              <a:rPr lang="ko-KR" altLang="en-US" sz="1900" dirty="0"/>
              <a:t>정보공개법</a:t>
            </a:r>
            <a:r>
              <a:rPr lang="en-US" altLang="ko-KR" sz="1900" dirty="0"/>
              <a:t>” </a:t>
            </a:r>
            <a:r>
              <a:rPr lang="ko-KR" altLang="en-US" sz="1900" dirty="0"/>
              <a:t>등에 의하더라도 혐의자나 제</a:t>
            </a:r>
            <a:r>
              <a:rPr lang="en-US" altLang="ko-KR" sz="1900" dirty="0"/>
              <a:t>3</a:t>
            </a:r>
            <a:r>
              <a:rPr lang="ko-KR" altLang="en-US" sz="1900" dirty="0"/>
              <a:t>자는 </a:t>
            </a:r>
            <a:r>
              <a:rPr lang="en-US" altLang="ko-KR" sz="1900" dirty="0"/>
              <a:t>(</a:t>
            </a:r>
            <a:r>
              <a:rPr lang="ko-KR" altLang="en-US" sz="1900" dirty="0"/>
              <a:t>안보</a:t>
            </a:r>
            <a:r>
              <a:rPr lang="en-US" altLang="ko-KR" sz="1900" dirty="0"/>
              <a:t>)</a:t>
            </a:r>
            <a:r>
              <a:rPr lang="ko-KR" altLang="en-US" sz="1900" dirty="0"/>
              <a:t>수사기관 등을 상대로 정보의 공개 및 삭제 등의 청구권행사를 기대하기 어렵다</a:t>
            </a:r>
            <a:r>
              <a:rPr lang="en-US" altLang="ko-KR" sz="1900" dirty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수사기관이 보유한 정보는 법적 근거 없이 통상 비밀로 분류되어 인권감시기관에 의한 접근이 제한되어 있다</a:t>
            </a:r>
            <a:r>
              <a:rPr lang="en-US" altLang="ko-KR" sz="1900" dirty="0"/>
              <a:t>(</a:t>
            </a:r>
            <a:r>
              <a:rPr lang="ko-KR" altLang="en-US" sz="1900" dirty="0"/>
              <a:t>국가기관 </a:t>
            </a:r>
            <a:r>
              <a:rPr lang="ko-KR" altLang="en-US" sz="1900" dirty="0" err="1"/>
              <a:t>상호견제기능</a:t>
            </a:r>
            <a:r>
              <a:rPr lang="ko-KR" altLang="en-US" sz="1900" dirty="0"/>
              <a:t> 상실</a:t>
            </a:r>
            <a:r>
              <a:rPr lang="en-US" altLang="ko-KR" sz="19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38250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091D1E9-3C51-4928-B50C-59925857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대안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“</a:t>
            </a:r>
            <a:r>
              <a:rPr lang="ko-KR" altLang="en-US" sz="1900" dirty="0" err="1"/>
              <a:t>형실효법</a:t>
            </a:r>
            <a:r>
              <a:rPr lang="en-US" altLang="ko-KR" sz="1900" dirty="0"/>
              <a:t>”</a:t>
            </a:r>
            <a:r>
              <a:rPr lang="ko-KR" altLang="en-US" sz="1900" dirty="0"/>
              <a:t>의 </a:t>
            </a:r>
            <a:r>
              <a:rPr lang="en-US" altLang="ko-KR" sz="1900" dirty="0"/>
              <a:t>‘</a:t>
            </a:r>
            <a:r>
              <a:rPr lang="ko-KR" altLang="en-US" sz="1900" dirty="0"/>
              <a:t>수사경력자료의 삭제</a:t>
            </a:r>
            <a:r>
              <a:rPr lang="en-US" altLang="ko-KR" sz="1900" dirty="0"/>
              <a:t>’</a:t>
            </a:r>
            <a:r>
              <a:rPr lang="ko-KR" altLang="en-US" sz="1900" dirty="0"/>
              <a:t>의 예에 따라 </a:t>
            </a:r>
            <a:r>
              <a:rPr lang="en-US" altLang="ko-KR" sz="1900" dirty="0"/>
              <a:t>“</a:t>
            </a:r>
            <a:r>
              <a:rPr lang="ko-KR" altLang="en-US" sz="1900" dirty="0" err="1"/>
              <a:t>통비법</a:t>
            </a:r>
            <a:r>
              <a:rPr lang="en-US" altLang="ko-KR" sz="1900" dirty="0"/>
              <a:t>”</a:t>
            </a:r>
            <a:r>
              <a:rPr lang="ko-KR" altLang="en-US" sz="1900" dirty="0"/>
              <a:t>에 회선제한조치로 취득한 범죄혐의와 무관한 사생활정보나 제</a:t>
            </a:r>
            <a:r>
              <a:rPr lang="en-US" altLang="ko-KR" sz="1900" dirty="0"/>
              <a:t>3</a:t>
            </a:r>
            <a:r>
              <a:rPr lang="ko-KR" altLang="en-US" sz="1900" dirty="0"/>
              <a:t>자 정보에 대한 삭제규정을 둔다</a:t>
            </a:r>
            <a:r>
              <a:rPr lang="en-US" altLang="ko-KR" sz="1900" dirty="0"/>
              <a:t>.</a:t>
            </a:r>
            <a:r>
              <a:rPr lang="ko-KR" altLang="en-US" sz="1900" dirty="0"/>
              <a:t> 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삭제방법은 </a:t>
            </a:r>
            <a:r>
              <a:rPr lang="en-US" altLang="ko-KR" sz="1900" dirty="0"/>
              <a:t>DPI</a:t>
            </a:r>
            <a:r>
              <a:rPr lang="ko-KR" altLang="en-US" sz="1900" dirty="0"/>
              <a:t>의 진행에 따른 선별과정에서 수사기관이 삭제 대상 데이터에 대한 등급과 등급별 자동 </a:t>
            </a:r>
            <a:r>
              <a:rPr lang="ko-KR" altLang="en-US" sz="1900" dirty="0" err="1"/>
              <a:t>삭제값</a:t>
            </a:r>
            <a:r>
              <a:rPr lang="en-US" altLang="ko-KR" sz="1900" dirty="0"/>
              <a:t>(EU ‘GDPR’</a:t>
            </a:r>
            <a:r>
              <a:rPr lang="ko-KR" altLang="en-US" sz="1900" dirty="0"/>
              <a:t>의 </a:t>
            </a:r>
            <a:r>
              <a:rPr lang="en-US" altLang="ko-KR" sz="1900" dirty="0"/>
              <a:t>‘Privacy by Design/Default)</a:t>
            </a:r>
            <a:r>
              <a:rPr lang="ko-KR" altLang="en-US" sz="1900" dirty="0"/>
              <a:t>을 부여하도록 하고</a:t>
            </a:r>
            <a:r>
              <a:rPr lang="en-US" altLang="ko-KR" sz="1900" dirty="0"/>
              <a:t>, </a:t>
            </a:r>
            <a:r>
              <a:rPr lang="ko-KR" altLang="en-US" sz="1900" dirty="0"/>
              <a:t>로그기록을 보존한다</a:t>
            </a:r>
            <a:r>
              <a:rPr lang="en-US" altLang="ko-KR" sz="1900" dirty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혐의자나 제</a:t>
            </a:r>
            <a:r>
              <a:rPr lang="en-US" altLang="ko-KR" sz="1900" dirty="0"/>
              <a:t>3</a:t>
            </a:r>
            <a:r>
              <a:rPr lang="ko-KR" altLang="en-US" sz="1900" dirty="0"/>
              <a:t>자의 정보공개청구에 대하여는 수사기관이 삭제 로그기록을 공개하도록 하여</a:t>
            </a:r>
            <a:r>
              <a:rPr lang="en-US" altLang="ko-KR" sz="1900" dirty="0"/>
              <a:t>, </a:t>
            </a:r>
            <a:r>
              <a:rPr lang="ko-KR" altLang="en-US" sz="1900" dirty="0"/>
              <a:t>각하 또는 거부하는 경우가 없도록 한다</a:t>
            </a:r>
            <a:r>
              <a:rPr lang="en-US" altLang="ko-KR" sz="1900" dirty="0"/>
              <a:t>.</a:t>
            </a:r>
            <a:r>
              <a:rPr lang="ko-KR" altLang="en-US" sz="1900" dirty="0"/>
              <a:t>  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“</a:t>
            </a:r>
            <a:r>
              <a:rPr lang="ko-KR" altLang="en-US" sz="1900" dirty="0"/>
              <a:t>비밀분류법</a:t>
            </a:r>
            <a:r>
              <a:rPr lang="en-US" altLang="ko-KR" sz="1900" dirty="0"/>
              <a:t>”</a:t>
            </a:r>
            <a:r>
              <a:rPr lang="ko-KR" altLang="en-US" sz="1900" dirty="0"/>
              <a:t>을 신속히 제정하여 </a:t>
            </a:r>
            <a:r>
              <a:rPr lang="en-US" altLang="ko-KR" sz="1900" dirty="0"/>
              <a:t>DPI</a:t>
            </a:r>
            <a:r>
              <a:rPr lang="ko-KR" altLang="en-US" sz="1900" dirty="0"/>
              <a:t>로 얻은</a:t>
            </a:r>
            <a:r>
              <a:rPr lang="en-US" altLang="ko-KR" sz="1900" dirty="0"/>
              <a:t> </a:t>
            </a:r>
            <a:r>
              <a:rPr lang="ko-KR" altLang="en-US" sz="1900" dirty="0"/>
              <a:t>자료에 대한 제한된 접근권을 인권감시기관에 부여하고</a:t>
            </a:r>
            <a:r>
              <a:rPr lang="en-US" altLang="ko-KR" sz="1900" dirty="0"/>
              <a:t>,</a:t>
            </a:r>
            <a:r>
              <a:rPr lang="ko-KR" altLang="en-US" sz="1900" dirty="0"/>
              <a:t> 해당</a:t>
            </a:r>
            <a:r>
              <a:rPr lang="en-US" altLang="ko-KR" sz="1900" dirty="0"/>
              <a:t> </a:t>
            </a:r>
            <a:r>
              <a:rPr lang="ko-KR" altLang="en-US" sz="1900" dirty="0"/>
              <a:t>자료에 대한 등급분류의 정당성 및 불필요한 자료의 삭제 여부 등을</a:t>
            </a:r>
            <a:r>
              <a:rPr lang="en-US" altLang="ko-KR" sz="1900" dirty="0"/>
              <a:t> </a:t>
            </a:r>
            <a:r>
              <a:rPr lang="ko-KR" altLang="en-US" sz="1900" dirty="0"/>
              <a:t>제때에 감시할 수 있도록 한다</a:t>
            </a:r>
            <a:r>
              <a:rPr lang="en-US" altLang="ko-KR" sz="1900" dirty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261830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82F47F-DC8C-4D8D-A6CD-D3B855B3A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altLang="ko-KR" sz="2400" dirty="0"/>
              <a:t>1. </a:t>
            </a:r>
            <a:r>
              <a:rPr lang="ko-KR" altLang="en-US" sz="2400" dirty="0"/>
              <a:t>시사점으로서 코로나 </a:t>
            </a:r>
            <a:r>
              <a:rPr lang="ko-KR" altLang="en-US" sz="2400" dirty="0" err="1"/>
              <a:t>판데믹</a:t>
            </a:r>
            <a:r>
              <a:rPr lang="ko-KR" altLang="en-US" sz="2400" dirty="0"/>
              <a:t> 사태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C244F4C-8479-45C0-8E68-52D31EB16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2000" b="1" dirty="0"/>
              <a:t>1.1. </a:t>
            </a:r>
            <a:r>
              <a:rPr lang="ko-KR" altLang="en-US" sz="2000" b="1" dirty="0"/>
              <a:t>코로나 </a:t>
            </a:r>
            <a:r>
              <a:rPr lang="ko-KR" altLang="en-US" sz="2000" b="1" dirty="0" err="1"/>
              <a:t>판데믹과</a:t>
            </a:r>
            <a:r>
              <a:rPr lang="ko-KR" altLang="en-US" sz="2000" b="1" dirty="0"/>
              <a:t> 역사적 경험</a:t>
            </a:r>
            <a:endParaRPr lang="en-US" altLang="ko-KR" sz="2000" b="1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2000" dirty="0" err="1"/>
              <a:t>ㅇ</a:t>
            </a:r>
            <a:r>
              <a:rPr lang="ko-KR" altLang="en-US" sz="2000" dirty="0"/>
              <a:t> 과거 </a:t>
            </a:r>
            <a:endParaRPr lang="en-US" altLang="ko-KR" sz="20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2000" dirty="0"/>
              <a:t>콜롬버스의 아메리카 발견으로 아메리카 원주민의 유럽풍토병 감염과 유럽 원주민의 아메리카 풍토병 감염</a:t>
            </a:r>
            <a:endParaRPr lang="en-US" altLang="ko-KR" sz="20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2000" dirty="0" err="1"/>
              <a:t>ㅇ</a:t>
            </a:r>
            <a:r>
              <a:rPr lang="ko-KR" altLang="en-US" sz="2000" dirty="0"/>
              <a:t> 최근 </a:t>
            </a:r>
            <a:r>
              <a:rPr lang="en-US" altLang="ko-KR" sz="2000" dirty="0"/>
              <a:t>: </a:t>
            </a:r>
            <a:r>
              <a:rPr lang="ko-KR" altLang="en-US" sz="2000" dirty="0" err="1"/>
              <a:t>메르스</a:t>
            </a:r>
            <a:r>
              <a:rPr lang="en-US" altLang="ko-KR" sz="2000" dirty="0"/>
              <a:t>(</a:t>
            </a:r>
            <a:r>
              <a:rPr lang="en-US" altLang="ko-KR" sz="2000" dirty="0" err="1"/>
              <a:t>Mers</a:t>
            </a:r>
            <a:r>
              <a:rPr lang="en-US" altLang="ko-KR" sz="2000" dirty="0"/>
              <a:t>)</a:t>
            </a:r>
            <a:r>
              <a:rPr lang="ko-KR" altLang="en-US" sz="2000" dirty="0"/>
              <a:t> 사태와 교훈</a:t>
            </a:r>
            <a:endParaRPr lang="en-US" altLang="ko-KR" sz="20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2000" dirty="0" err="1"/>
              <a:t>메르스</a:t>
            </a:r>
            <a:r>
              <a:rPr lang="ko-KR" altLang="en-US" sz="2000" dirty="0"/>
              <a:t> 의심환자 동선을 파악하지 못하여 </a:t>
            </a:r>
            <a:r>
              <a:rPr lang="en-US" altLang="ko-KR" sz="2000" dirty="0"/>
              <a:t>2</a:t>
            </a:r>
            <a:r>
              <a:rPr lang="ko-KR" altLang="en-US" sz="2000" dirty="0"/>
              <a:t>차∙</a:t>
            </a:r>
            <a:r>
              <a:rPr lang="en-US" altLang="ko-KR" sz="2000" dirty="0"/>
              <a:t>3</a:t>
            </a:r>
            <a:r>
              <a:rPr lang="ko-KR" altLang="en-US" sz="2000" dirty="0"/>
              <a:t>차 감염의 확산 → 부처간 협의를 통해 </a:t>
            </a:r>
            <a:r>
              <a:rPr lang="ko-KR" altLang="en-US" sz="2000" dirty="0" err="1"/>
              <a:t>메르스</a:t>
            </a:r>
            <a:r>
              <a:rPr lang="ko-KR" altLang="en-US" sz="2000" dirty="0"/>
              <a:t> 의심환자 휴대전화를 통한 </a:t>
            </a:r>
            <a:r>
              <a:rPr lang="ko-KR" altLang="en-US" sz="2000" dirty="0" err="1"/>
              <a:t>위치정보∙로밍</a:t>
            </a:r>
            <a:r>
              <a:rPr lang="ko-KR" altLang="en-US" sz="2000" dirty="0"/>
              <a:t> 등 이력정보를 통한 동선확인 필요성</a:t>
            </a:r>
            <a:r>
              <a:rPr lang="en-US" altLang="ko-KR" sz="2000" dirty="0"/>
              <a:t>(2015</a:t>
            </a:r>
            <a:r>
              <a:rPr lang="ko-KR" altLang="en-US" sz="2000" dirty="0"/>
              <a:t>∙</a:t>
            </a:r>
            <a:r>
              <a:rPr lang="en-US" altLang="ko-KR" sz="2000" dirty="0"/>
              <a:t>2018</a:t>
            </a:r>
            <a:r>
              <a:rPr lang="ko-KR" altLang="en-US" sz="2000" dirty="0"/>
              <a:t>년 </a:t>
            </a:r>
            <a:r>
              <a:rPr lang="en-US" altLang="ko-KR" sz="2000" dirty="0"/>
              <a:t>”</a:t>
            </a:r>
            <a:r>
              <a:rPr lang="ko-KR" altLang="en-US" sz="2000" dirty="0"/>
              <a:t>감염병예방법</a:t>
            </a:r>
            <a:r>
              <a:rPr lang="en-US" altLang="ko-KR" sz="2000" dirty="0"/>
              <a:t>”</a:t>
            </a:r>
            <a:r>
              <a:rPr lang="ko-KR" altLang="en-US" sz="2000" dirty="0"/>
              <a:t> 개정 ⇔ 사생활권 등 자유권 침해</a:t>
            </a:r>
          </a:p>
        </p:txBody>
      </p:sp>
    </p:spTree>
    <p:extLst>
      <p:ext uri="{BB962C8B-B14F-4D97-AF65-F5344CB8AC3E}">
        <p14:creationId xmlns:p14="http://schemas.microsoft.com/office/powerpoint/2010/main" val="91963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829300-5AB1-49ED-82E0-C3BF5DA8B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2000" b="1" dirty="0"/>
              <a:t>1.2. ‘</a:t>
            </a:r>
            <a:r>
              <a:rPr lang="ko-KR" altLang="en-US" sz="2000" b="1" dirty="0"/>
              <a:t>코로나 </a:t>
            </a:r>
            <a:r>
              <a:rPr lang="ko-KR" altLang="en-US" sz="2000" b="1" dirty="0" err="1"/>
              <a:t>판데믹</a:t>
            </a:r>
            <a:r>
              <a:rPr lang="en-US" altLang="ko-KR" sz="2000" b="1" dirty="0"/>
              <a:t>’</a:t>
            </a:r>
            <a:r>
              <a:rPr lang="ko-KR" altLang="en-US" sz="2000" b="1" dirty="0"/>
              <a:t>과 기본권 </a:t>
            </a:r>
            <a:endParaRPr lang="en-US" altLang="ko-KR" sz="20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2000" dirty="0"/>
              <a:t>보건복지부장관 등은 경찰청을 통해 </a:t>
            </a:r>
            <a:r>
              <a:rPr lang="ko-KR" altLang="en-US" sz="2000" b="1" dirty="0"/>
              <a:t>이동통신사업자</a:t>
            </a:r>
            <a:r>
              <a:rPr lang="ko-KR" altLang="en-US" sz="2000" dirty="0"/>
              <a:t>로부터 </a:t>
            </a:r>
            <a:r>
              <a:rPr lang="ko-KR" altLang="en-US" sz="2000" b="1" dirty="0"/>
              <a:t>감염병환자</a:t>
            </a:r>
            <a:r>
              <a:rPr lang="ko-KR" altLang="en-US" sz="2000" dirty="0"/>
              <a:t> 와 </a:t>
            </a:r>
            <a:r>
              <a:rPr lang="ko-KR" altLang="en-US" sz="2000" b="1" dirty="0" err="1"/>
              <a:t>감염병의심자</a:t>
            </a:r>
            <a:r>
              <a:rPr lang="ko-KR" altLang="en-US" sz="2000" b="1" dirty="0"/>
              <a:t> </a:t>
            </a:r>
            <a:r>
              <a:rPr lang="ko-KR" altLang="en-US" sz="2000" dirty="0"/>
              <a:t>등의 위치정보를 제공받아 감염차단</a:t>
            </a:r>
            <a:r>
              <a:rPr lang="en-US" altLang="ko-KR" sz="2000" dirty="0"/>
              <a:t>(“</a:t>
            </a:r>
            <a:r>
              <a:rPr lang="ko-KR" altLang="en-US" sz="2000" dirty="0"/>
              <a:t>감염병예방법</a:t>
            </a:r>
            <a:r>
              <a:rPr lang="en-US" altLang="ko-KR" sz="2000" dirty="0"/>
              <a:t>” </a:t>
            </a:r>
            <a:r>
              <a:rPr lang="ko-KR" altLang="en-US" sz="2000" dirty="0"/>
              <a:t>제</a:t>
            </a:r>
            <a:r>
              <a:rPr lang="en-US" altLang="ko-KR" sz="2000" dirty="0"/>
              <a:t>76</a:t>
            </a:r>
            <a:r>
              <a:rPr lang="ko-KR" altLang="en-US" sz="2000" dirty="0"/>
              <a:t>조의</a:t>
            </a:r>
            <a:r>
              <a:rPr lang="en-US" altLang="ko-KR" sz="2000" dirty="0"/>
              <a:t>2</a:t>
            </a:r>
            <a:r>
              <a:rPr lang="ko-KR" altLang="en-US" sz="2000" dirty="0"/>
              <a:t>제</a:t>
            </a:r>
            <a:r>
              <a:rPr lang="en-US" altLang="ko-KR" sz="2000" dirty="0"/>
              <a:t>2</a:t>
            </a:r>
            <a:r>
              <a:rPr lang="ko-KR" altLang="en-US" sz="2000" dirty="0"/>
              <a:t>항</a:t>
            </a:r>
            <a:r>
              <a:rPr lang="en-US" altLang="ko-KR" sz="2000" dirty="0"/>
              <a:t>)</a:t>
            </a:r>
            <a:r>
              <a:rPr lang="ko-KR" altLang="en-US" sz="2000" dirty="0"/>
              <a:t> </a:t>
            </a:r>
            <a:r>
              <a:rPr lang="ko-KR" altLang="en-US" sz="2000" b="1" dirty="0"/>
              <a:t>⇒ 국가에 의한 개인감시 가능</a:t>
            </a:r>
            <a:endParaRPr lang="en-US" altLang="ko-KR" sz="20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2000" dirty="0" err="1"/>
              <a:t>집합제한∙금지</a:t>
            </a:r>
            <a:r>
              <a:rPr lang="ko-KR" altLang="en-US" sz="2000" dirty="0"/>
              <a:t> ⇒ 스마트 워크</a:t>
            </a:r>
            <a:r>
              <a:rPr lang="en-US" altLang="ko-KR" sz="2000" dirty="0"/>
              <a:t>/</a:t>
            </a:r>
            <a:r>
              <a:rPr lang="ko-KR" altLang="en-US" sz="2000" dirty="0"/>
              <a:t>재택근무</a:t>
            </a:r>
            <a:r>
              <a:rPr lang="en-US" altLang="ko-KR" sz="2000" dirty="0"/>
              <a:t>(</a:t>
            </a:r>
            <a:r>
              <a:rPr lang="ko-KR" altLang="en-US" sz="2000" dirty="0"/>
              <a:t>외부에서 </a:t>
            </a:r>
            <a:r>
              <a:rPr lang="ko-KR" altLang="en-US" sz="2000" dirty="0" err="1"/>
              <a:t>내부망</a:t>
            </a:r>
            <a:r>
              <a:rPr lang="ko-KR" altLang="en-US" sz="2000" dirty="0"/>
              <a:t> 접근</a:t>
            </a:r>
            <a:r>
              <a:rPr lang="en-US" altLang="ko-KR" sz="2000" dirty="0"/>
              <a:t>) </a:t>
            </a:r>
            <a:r>
              <a:rPr lang="ko-KR" altLang="en-US" sz="2000" b="1" dirty="0"/>
              <a:t>⇒ </a:t>
            </a:r>
            <a:r>
              <a:rPr lang="en-US" altLang="ko-KR" sz="2000" b="1" dirty="0"/>
              <a:t>CPS</a:t>
            </a:r>
            <a:r>
              <a:rPr lang="ko-KR" altLang="en-US" sz="2000" b="1" dirty="0"/>
              <a:t>보안의 필요성</a:t>
            </a:r>
            <a:endParaRPr lang="en-US" altLang="ko-KR" sz="20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2000" dirty="0"/>
              <a:t>※ “</a:t>
            </a:r>
            <a:r>
              <a:rPr lang="ko-KR" altLang="en-US" sz="2000" dirty="0"/>
              <a:t>자유가 아니면 죽음</a:t>
            </a:r>
            <a:r>
              <a:rPr lang="en-US" altLang="ko-KR" sz="2000" dirty="0"/>
              <a:t>”</a:t>
            </a:r>
            <a:r>
              <a:rPr lang="ko-KR" altLang="en-US" sz="2000" dirty="0"/>
              <a:t>의 경험을 가진 서구사회와 대비</a:t>
            </a:r>
            <a:endParaRPr lang="en-US" altLang="ko-KR" sz="20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2000" b="1" dirty="0"/>
              <a:t>1.3. </a:t>
            </a:r>
            <a:r>
              <a:rPr lang="ko-KR" altLang="en-US" sz="2000" b="1" dirty="0"/>
              <a:t>문제점</a:t>
            </a:r>
            <a:endParaRPr lang="en-US" altLang="ko-KR" sz="20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2000" b="1" dirty="0"/>
              <a:t>1.3.1.</a:t>
            </a:r>
            <a:r>
              <a:rPr lang="ko-KR" altLang="en-US" sz="2000" b="1" dirty="0"/>
              <a:t>상황</a:t>
            </a:r>
            <a:endParaRPr lang="en-US" altLang="ko-KR" sz="20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2000" dirty="0"/>
              <a:t>위의 </a:t>
            </a:r>
            <a:r>
              <a:rPr lang="en-US" altLang="ko-KR" sz="2000" dirty="0"/>
              <a:t>“</a:t>
            </a:r>
            <a:r>
              <a:rPr lang="ko-KR" altLang="en-US" sz="2000" dirty="0"/>
              <a:t>감염병예방법</a:t>
            </a:r>
            <a:r>
              <a:rPr lang="en-US" altLang="ko-KR" sz="2000" dirty="0"/>
              <a:t>” </a:t>
            </a:r>
            <a:r>
              <a:rPr lang="ko-KR" altLang="en-US" sz="2000" dirty="0"/>
              <a:t>제</a:t>
            </a:r>
            <a:r>
              <a:rPr lang="en-US" altLang="ko-KR" sz="2000" dirty="0"/>
              <a:t>76</a:t>
            </a:r>
            <a:r>
              <a:rPr lang="ko-KR" altLang="en-US" sz="2000" dirty="0"/>
              <a:t>조의</a:t>
            </a:r>
            <a:r>
              <a:rPr lang="en-US" altLang="ko-KR" sz="2000" dirty="0"/>
              <a:t>2 </a:t>
            </a:r>
            <a:r>
              <a:rPr lang="ko-KR" altLang="en-US" sz="2000" dirty="0"/>
              <a:t>제</a:t>
            </a:r>
            <a:r>
              <a:rPr lang="en-US" altLang="ko-KR" sz="2000" dirty="0"/>
              <a:t>2</a:t>
            </a:r>
            <a:r>
              <a:rPr lang="ko-KR" altLang="en-US" sz="2000" dirty="0"/>
              <a:t>항은 </a:t>
            </a:r>
            <a:r>
              <a:rPr lang="en-US" altLang="ko-KR" sz="2000" dirty="0"/>
              <a:t>“</a:t>
            </a:r>
            <a:r>
              <a:rPr lang="ko-KR" altLang="en-US" sz="2000" dirty="0"/>
              <a:t>위치정보법</a:t>
            </a:r>
            <a:r>
              <a:rPr lang="en-US" altLang="ko-KR" sz="2000" dirty="0"/>
              <a:t>” </a:t>
            </a:r>
            <a:r>
              <a:rPr lang="ko-KR" altLang="en-US" sz="2000" dirty="0"/>
              <a:t>제</a:t>
            </a:r>
            <a:r>
              <a:rPr lang="en-US" altLang="ko-KR" sz="2000" dirty="0"/>
              <a:t>15</a:t>
            </a:r>
            <a:r>
              <a:rPr lang="ko-KR" altLang="en-US" sz="2000" dirty="0"/>
              <a:t>조</a:t>
            </a:r>
            <a:r>
              <a:rPr lang="en-US" altLang="ko-KR" sz="2000" dirty="0"/>
              <a:t>(</a:t>
            </a:r>
            <a:r>
              <a:rPr lang="ko-KR" altLang="en-US" sz="2000" dirty="0">
                <a:solidFill>
                  <a:srgbClr val="FF0000"/>
                </a:solidFill>
              </a:rPr>
              <a:t>위치정보의 수집 등의 금지</a:t>
            </a:r>
            <a:r>
              <a:rPr lang="en-US" altLang="ko-KR" sz="2000" dirty="0"/>
              <a:t>)</a:t>
            </a:r>
            <a:r>
              <a:rPr lang="ko-KR" altLang="en-US" sz="2000" dirty="0"/>
              <a:t> 및 </a:t>
            </a:r>
            <a:r>
              <a:rPr lang="en-US" altLang="ko-KR" sz="2000" dirty="0"/>
              <a:t>“</a:t>
            </a:r>
            <a:r>
              <a:rPr lang="ko-KR" altLang="en-US" sz="2000" dirty="0" err="1"/>
              <a:t>통신비밀보호법＂제</a:t>
            </a:r>
            <a:r>
              <a:rPr lang="en-US" altLang="ko-KR" sz="2000" dirty="0"/>
              <a:t>3</a:t>
            </a:r>
            <a:r>
              <a:rPr lang="ko-KR" altLang="en-US" sz="2000" dirty="0"/>
              <a:t>조</a:t>
            </a:r>
            <a:r>
              <a:rPr lang="en-US" altLang="ko-KR" sz="2000" dirty="0"/>
              <a:t>(</a:t>
            </a:r>
            <a:r>
              <a:rPr lang="ko-KR" altLang="en-US" sz="2000" dirty="0">
                <a:solidFill>
                  <a:srgbClr val="FF0000"/>
                </a:solidFill>
              </a:rPr>
              <a:t>통신 및 대화비밀의 보호</a:t>
            </a:r>
            <a:r>
              <a:rPr lang="en-US" altLang="ko-KR" sz="2000" b="1" dirty="0">
                <a:solidFill>
                  <a:srgbClr val="FF0000"/>
                </a:solidFill>
              </a:rPr>
              <a:t>)</a:t>
            </a:r>
            <a:r>
              <a:rPr lang="ko-KR" altLang="en-US" sz="2000" dirty="0"/>
              <a:t>에 대한 특별규정 ⇒ 질병관리청장 등의 요청에 따라 경찰관서의 장은 전기통신사업자에게 감염병환자 및 </a:t>
            </a:r>
            <a:r>
              <a:rPr lang="ko-KR" altLang="en-US" sz="2000" dirty="0" err="1"/>
              <a:t>감염병의심자의</a:t>
            </a:r>
            <a:r>
              <a:rPr lang="ko-KR" altLang="en-US" sz="2000" dirty="0"/>
              <a:t> 위치정보 요청</a:t>
            </a:r>
            <a:endParaRPr lang="en-US" altLang="ko-KR" sz="2000" dirty="0"/>
          </a:p>
          <a:p>
            <a:pPr marL="0" indent="0" algn="just">
              <a:lnSpc>
                <a:spcPct val="150000"/>
              </a:lnSpc>
              <a:buNone/>
            </a:pP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84974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02E3992-5B43-4B1A-BA57-A02783D63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 err="1"/>
              <a:t>감염확진자</a:t>
            </a:r>
            <a:r>
              <a:rPr lang="ko-KR" altLang="en-US" sz="1900" dirty="0"/>
              <a:t> 등의 동선확인 </a:t>
            </a:r>
            <a:r>
              <a:rPr lang="en-US" altLang="ko-KR" sz="1900" dirty="0"/>
              <a:t>: CCTV∙</a:t>
            </a:r>
            <a:r>
              <a:rPr lang="ko-KR" altLang="en-US" sz="1900" dirty="0" err="1"/>
              <a:t>스마트폰∙모바일</a:t>
            </a:r>
            <a:r>
              <a:rPr lang="ko-KR" altLang="en-US" sz="1900" dirty="0"/>
              <a:t> 기기 등을 매개로</a:t>
            </a:r>
            <a:r>
              <a:rPr lang="en-US" altLang="ko-KR" sz="1900" dirty="0"/>
              <a:t> </a:t>
            </a:r>
            <a:r>
              <a:rPr lang="ko-KR" altLang="en-US" sz="1900" dirty="0"/>
              <a:t>개인의 모든 활동 ⇒ </a:t>
            </a:r>
            <a:r>
              <a:rPr lang="ko-KR" altLang="en-US" sz="1900" b="1" dirty="0">
                <a:solidFill>
                  <a:srgbClr val="FF0000"/>
                </a:solidFill>
              </a:rPr>
              <a:t>패킷</a:t>
            </a:r>
            <a:r>
              <a:rPr lang="ko-KR" altLang="en-US" sz="1900" dirty="0"/>
              <a:t> </a:t>
            </a:r>
            <a:r>
              <a:rPr lang="ko-KR" altLang="en-US" sz="1900" b="1" dirty="0">
                <a:solidFill>
                  <a:srgbClr val="FF0000"/>
                </a:solidFill>
              </a:rPr>
              <a:t>데이터</a:t>
            </a:r>
            <a:r>
              <a:rPr lang="ko-KR" altLang="en-US" sz="1900" dirty="0"/>
              <a:t>로 전환 ⇔ </a:t>
            </a:r>
            <a:r>
              <a:rPr lang="en-US" altLang="ko-KR" sz="1900" b="1" dirty="0"/>
              <a:t>〔</a:t>
            </a:r>
            <a:r>
              <a:rPr lang="ko-KR" altLang="en-US" sz="1900" dirty="0"/>
              <a:t> 위치정보사업자 </a:t>
            </a:r>
            <a:r>
              <a:rPr lang="en-US" altLang="ko-KR" sz="1900" dirty="0"/>
              <a:t>/ </a:t>
            </a:r>
            <a:r>
              <a:rPr lang="ko-KR" altLang="en-US" sz="1900" dirty="0" err="1"/>
              <a:t>핀테크</a:t>
            </a:r>
            <a:r>
              <a:rPr lang="ko-KR" altLang="en-US" sz="1900" dirty="0"/>
              <a:t> 서비스제공자 등</a:t>
            </a:r>
            <a:r>
              <a:rPr lang="en-US" altLang="ko-KR" sz="1900" dirty="0"/>
              <a:t> ↔</a:t>
            </a:r>
            <a:r>
              <a:rPr lang="ko-KR" altLang="en-US" sz="1900" dirty="0"/>
              <a:t> 통신사업자의 통신망 </a:t>
            </a:r>
            <a:r>
              <a:rPr lang="en-US" altLang="ko-KR" sz="1900" b="1" dirty="0"/>
              <a:t>〕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스마트폰의 위치정보에 근거한 </a:t>
            </a:r>
            <a:r>
              <a:rPr lang="en-US" altLang="ko-KR" sz="1900" dirty="0"/>
              <a:t>“</a:t>
            </a:r>
            <a:r>
              <a:rPr lang="ko-KR" altLang="en-US" sz="1900" dirty="0"/>
              <a:t>안전 안내문자</a:t>
            </a:r>
            <a:r>
              <a:rPr lang="en-US" altLang="ko-KR" sz="1900" dirty="0"/>
              <a:t>” </a:t>
            </a:r>
            <a:r>
              <a:rPr lang="ko-KR" altLang="en-US" sz="1900" dirty="0"/>
              <a:t>발송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dirty="0"/>
              <a:t>※  </a:t>
            </a:r>
            <a:r>
              <a:rPr lang="ko-KR" altLang="en-US" sz="1900" dirty="0"/>
              <a:t>모든 데이터는 통신사업자를 경유 ⇒</a:t>
            </a:r>
            <a:r>
              <a:rPr lang="en-US" altLang="ko-KR" sz="1900" dirty="0"/>
              <a:t> </a:t>
            </a:r>
            <a:r>
              <a:rPr lang="ko-KR" altLang="en-US" sz="1900" dirty="0"/>
              <a:t>패킷 데이터를 통해 개인생활을  </a:t>
            </a:r>
            <a:r>
              <a:rPr lang="ko-KR" altLang="en-US" sz="1900" dirty="0" err="1"/>
              <a:t>제어∙감시할</a:t>
            </a:r>
            <a:r>
              <a:rPr lang="ko-KR" altLang="en-US" sz="1900" dirty="0"/>
              <a:t> 수 있는 사회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1.3.2. </a:t>
            </a:r>
            <a:r>
              <a:rPr lang="ko-KR" altLang="en-US" sz="1900" b="1" dirty="0"/>
              <a:t>검토과제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</a:t>
            </a:r>
            <a:r>
              <a:rPr lang="en-US" altLang="ko-KR" sz="1900" dirty="0"/>
              <a:t>COVID </a:t>
            </a:r>
            <a:r>
              <a:rPr lang="ko-KR" altLang="en-US" sz="1900" dirty="0"/>
              <a:t>로 인한 </a:t>
            </a:r>
            <a:r>
              <a:rPr lang="en-US" altLang="ko-KR" sz="1900" dirty="0"/>
              <a:t>‘</a:t>
            </a:r>
            <a:r>
              <a:rPr lang="ko-KR" altLang="en-US" sz="1900" dirty="0" err="1"/>
              <a:t>비대면</a:t>
            </a:r>
            <a:r>
              <a:rPr lang="en-US" altLang="ko-KR" sz="1900" dirty="0"/>
              <a:t> </a:t>
            </a:r>
            <a:r>
              <a:rPr lang="ko-KR" altLang="en-US" sz="1900" dirty="0"/>
              <a:t>사회</a:t>
            </a:r>
            <a:r>
              <a:rPr lang="en-US" altLang="ko-KR" sz="1900" dirty="0"/>
              <a:t>’ </a:t>
            </a:r>
            <a:r>
              <a:rPr lang="ko-KR" altLang="en-US" sz="1900" dirty="0"/>
              <a:t>⇒ </a:t>
            </a:r>
            <a:r>
              <a:rPr lang="en-US" altLang="ko-KR" sz="1900" dirty="0"/>
              <a:t>‘Cyber-physical</a:t>
            </a:r>
            <a:r>
              <a:rPr lang="ko-KR" altLang="en-US" sz="1900" dirty="0"/>
              <a:t> </a:t>
            </a:r>
            <a:r>
              <a:rPr lang="en-US" altLang="ko-KR" sz="1900" dirty="0"/>
              <a:t>System</a:t>
            </a:r>
            <a:r>
              <a:rPr lang="ko-KR" altLang="en-US" sz="1900" dirty="0"/>
              <a:t> 사회</a:t>
            </a:r>
            <a:r>
              <a:rPr lang="en-US" altLang="ko-KR" sz="1900" dirty="0"/>
              <a:t>’</a:t>
            </a:r>
            <a:r>
              <a:rPr lang="ko-KR" altLang="en-US" sz="1900" dirty="0"/>
              <a:t>의 심화 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b="1" dirty="0">
                <a:solidFill>
                  <a:srgbClr val="FF0000"/>
                </a:solidFill>
              </a:rPr>
              <a:t>중대범죄 수사 등 공익목적의 </a:t>
            </a:r>
            <a:r>
              <a:rPr lang="en-US" altLang="ko-KR" sz="1900" b="1" dirty="0">
                <a:solidFill>
                  <a:srgbClr val="FF0000"/>
                </a:solidFill>
              </a:rPr>
              <a:t>‘DPI’</a:t>
            </a:r>
            <a:r>
              <a:rPr lang="ko-KR" altLang="en-US" sz="1900" b="1" dirty="0">
                <a:solidFill>
                  <a:srgbClr val="FF0000"/>
                </a:solidFill>
              </a:rPr>
              <a:t> </a:t>
            </a:r>
            <a:r>
              <a:rPr lang="ko-KR" altLang="en-US" sz="1900" dirty="0"/>
              <a:t>⇒ </a:t>
            </a:r>
            <a:r>
              <a:rPr lang="ko-KR" altLang="en-US" sz="1900" b="1" dirty="0"/>
              <a:t>국가공권력으로부터 비례원칙에 따른 사생활권 등 기본권의 보호의 필요성 대두 </a:t>
            </a:r>
            <a:endParaRPr lang="en-US" altLang="ko-KR" sz="1900" b="1" dirty="0"/>
          </a:p>
        </p:txBody>
      </p:sp>
    </p:spTree>
    <p:extLst>
      <p:ext uri="{BB962C8B-B14F-4D97-AF65-F5344CB8AC3E}">
        <p14:creationId xmlns:p14="http://schemas.microsoft.com/office/powerpoint/2010/main" val="237269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D81B80-80C1-4E14-A11F-979DB865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ko-KR" sz="2400" dirty="0"/>
              <a:t>2. </a:t>
            </a:r>
            <a:r>
              <a:rPr lang="ko-KR" altLang="en-US" sz="2400" dirty="0"/>
              <a:t>전제로서 시대변화와 국가역할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0E322E-79F9-4E4B-95CF-39FFA7181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3062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2.1.</a:t>
            </a:r>
            <a:r>
              <a:rPr lang="ko-KR" altLang="en-US" sz="1900" b="1" dirty="0"/>
              <a:t> 시대의 변화 </a:t>
            </a:r>
            <a:r>
              <a:rPr lang="en-US" altLang="ko-KR" sz="1900" b="1" dirty="0"/>
              <a:t>:</a:t>
            </a:r>
            <a:r>
              <a:rPr lang="ko-KR" altLang="en-US" sz="1900" dirty="0"/>
              <a:t> 현실공간 중심사회 ⇒ 사이버 중심사회 </a:t>
            </a:r>
            <a:endParaRPr lang="en-US" altLang="ko-KR" sz="1900" dirty="0"/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사이버에 의해 물리적 시스템이 통제되는 사회</a:t>
            </a:r>
            <a:r>
              <a:rPr lang="en-US" altLang="ko-KR" sz="1900" dirty="0"/>
              <a:t>(Cyber-physical Society) ⇒ </a:t>
            </a:r>
            <a:r>
              <a:rPr lang="ko-KR" altLang="en-US" sz="1900" dirty="0"/>
              <a:t>패킷 데이터의 안전이 </a:t>
            </a:r>
            <a:r>
              <a:rPr lang="ko-KR" altLang="en-US" sz="1900" dirty="0" err="1"/>
              <a:t>국가∙사회∙개인의</a:t>
            </a:r>
            <a:r>
              <a:rPr lang="ko-KR" altLang="en-US" sz="1900" dirty="0"/>
              <a:t> 안전을 담보하는 사회인 동시에 </a:t>
            </a:r>
            <a:r>
              <a:rPr lang="en-US" altLang="ko-KR" sz="1900" dirty="0"/>
              <a:t>‘</a:t>
            </a:r>
            <a:r>
              <a:rPr lang="ko-KR" altLang="en-US" sz="1900" b="1" dirty="0"/>
              <a:t>국가의 개인에 대한 </a:t>
            </a:r>
            <a:r>
              <a:rPr lang="ko-KR" altLang="en-US" sz="1900" b="1" dirty="0" err="1"/>
              <a:t>제어∙감시</a:t>
            </a:r>
            <a:r>
              <a:rPr lang="en-US" altLang="ko-KR" sz="1900" b="1" dirty="0"/>
              <a:t>’</a:t>
            </a:r>
            <a:r>
              <a:rPr lang="ko-KR" altLang="en-US" sz="1900" dirty="0"/>
              <a:t>가 우려되는 사회</a:t>
            </a:r>
            <a:r>
              <a:rPr lang="en-US" altLang="ko-KR" sz="1900" dirty="0"/>
              <a:t>(</a:t>
            </a:r>
            <a:r>
              <a:rPr lang="en-US" altLang="ko-KR" sz="1900" dirty="0" err="1"/>
              <a:t>Zerp</a:t>
            </a:r>
            <a:r>
              <a:rPr lang="en-US" altLang="ko-KR" sz="1900" dirty="0"/>
              <a:t>-Privacy ?)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endParaRPr lang="en-US" altLang="ko-KR" sz="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2.2.</a:t>
            </a:r>
            <a:r>
              <a:rPr lang="ko-KR" altLang="en-US" sz="1900" b="1" dirty="0"/>
              <a:t> 국가역할의 변화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변함없는 국가역할 </a:t>
            </a:r>
            <a:r>
              <a:rPr lang="en-US" altLang="ko-KR" sz="1900" dirty="0"/>
              <a:t>: </a:t>
            </a:r>
            <a:r>
              <a:rPr lang="ko-KR" altLang="en-US" sz="1900" dirty="0"/>
              <a:t>인간의 </a:t>
            </a:r>
            <a:r>
              <a:rPr lang="ko-KR" altLang="en-US" sz="1900" dirty="0" err="1"/>
              <a:t>존엄∙가치</a:t>
            </a:r>
            <a:r>
              <a:rPr lang="ko-KR" altLang="en-US" sz="1900" dirty="0"/>
              <a:t> 및 행복추구권을 위한 기본권 보장의 최대성과 침해의 </a:t>
            </a:r>
            <a:r>
              <a:rPr lang="ko-KR" altLang="en-US" sz="1900" dirty="0" err="1"/>
              <a:t>최소성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 err="1"/>
              <a:t>민간협치</a:t>
            </a:r>
            <a:r>
              <a:rPr lang="en-US" altLang="ko-KR" sz="1900" dirty="0"/>
              <a:t>(Governance)</a:t>
            </a:r>
            <a:r>
              <a:rPr lang="ko-KR" altLang="en-US" sz="1900" dirty="0"/>
              <a:t>국가 내지 보장국가</a:t>
            </a:r>
            <a:r>
              <a:rPr lang="en-US" altLang="ko-KR" sz="1900" dirty="0"/>
              <a:t>(</a:t>
            </a:r>
            <a:r>
              <a:rPr lang="ko-KR" altLang="en-US" sz="1900" dirty="0"/>
              <a:t>시장의 자율보장을 통한 국가관여의 최소화</a:t>
            </a:r>
            <a:r>
              <a:rPr lang="en-US" altLang="ko-KR" sz="1900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심화되는 정보격차의</a:t>
            </a:r>
            <a:r>
              <a:rPr lang="en-US" altLang="ko-KR" sz="1900" dirty="0"/>
              <a:t> </a:t>
            </a:r>
            <a:r>
              <a:rPr lang="ko-KR" altLang="en-US" sz="1900" dirty="0"/>
              <a:t>해소를 통한 정보약자인 국민의 프라이버시 보호⇒ 국가의 사이버 통제권의 남용에 대한 견제장치 필요</a:t>
            </a:r>
            <a:endParaRPr lang="en-US" altLang="ko-KR" sz="1900" dirty="0"/>
          </a:p>
          <a:p>
            <a:pPr marL="0" indent="0"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050879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2.3.</a:t>
            </a:r>
            <a:r>
              <a:rPr lang="ko-KR" altLang="en-US" sz="1900" b="1" dirty="0"/>
              <a:t> 국제환경과 국내 법제 현황 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2.3.1. </a:t>
            </a:r>
            <a:r>
              <a:rPr lang="ko-KR" altLang="en-US" sz="1900" b="1" dirty="0"/>
              <a:t>국제환경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</a:t>
            </a:r>
            <a:r>
              <a:rPr lang="en-US" altLang="ko-KR" sz="1900" dirty="0"/>
              <a:t>UN </a:t>
            </a:r>
            <a:r>
              <a:rPr lang="ko-KR" altLang="en-US" sz="1900" dirty="0"/>
              <a:t>산하의 </a:t>
            </a:r>
            <a:r>
              <a:rPr lang="en-US" altLang="ko-KR" sz="1900" dirty="0"/>
              <a:t>ITU</a:t>
            </a:r>
            <a:r>
              <a:rPr lang="ko-KR" altLang="en-US" sz="1900" dirty="0"/>
              <a:t> </a:t>
            </a:r>
            <a:r>
              <a:rPr lang="en-US" altLang="ko-KR" sz="1900" dirty="0"/>
              <a:t>: </a:t>
            </a:r>
            <a:r>
              <a:rPr lang="ko-KR" altLang="en-US" sz="1900" dirty="0"/>
              <a:t>일반적으로 승인된 국제통신규범</a:t>
            </a:r>
            <a:r>
              <a:rPr lang="en-US" altLang="ko-KR" sz="1900" dirty="0"/>
              <a:t>(</a:t>
            </a:r>
            <a:r>
              <a:rPr lang="ko-KR" altLang="en-US" sz="1900" dirty="0"/>
              <a:t>헌법 </a:t>
            </a:r>
            <a:r>
              <a:rPr lang="en-US" altLang="ko-KR" sz="1900" dirty="0"/>
              <a:t>§ 6①)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2012</a:t>
            </a:r>
            <a:r>
              <a:rPr lang="ko-KR" altLang="en-US" sz="1900" dirty="0"/>
              <a:t>년 </a:t>
            </a:r>
            <a:r>
              <a:rPr lang="en-US" altLang="ko-KR" sz="1900" dirty="0"/>
              <a:t>‘</a:t>
            </a:r>
            <a:r>
              <a:rPr lang="ko-KR" altLang="en-US" sz="1900" dirty="0"/>
              <a:t>패킷에 대한 심층검열</a:t>
            </a:r>
            <a:r>
              <a:rPr lang="en-US" altLang="ko-KR" sz="1900" dirty="0"/>
              <a:t>’(DPI)</a:t>
            </a:r>
            <a:r>
              <a:rPr lang="ko-KR" altLang="en-US" sz="1900" dirty="0"/>
              <a:t>을 위한 기술표준인 </a:t>
            </a:r>
            <a:r>
              <a:rPr lang="en-US" altLang="ko-KR" sz="1900" b="1" dirty="0">
                <a:solidFill>
                  <a:srgbClr val="FF0000"/>
                </a:solidFill>
              </a:rPr>
              <a:t>Y.2770 </a:t>
            </a:r>
            <a:r>
              <a:rPr lang="ko-KR" altLang="en-US" sz="1900" b="1" dirty="0">
                <a:solidFill>
                  <a:srgbClr val="FF0000"/>
                </a:solidFill>
              </a:rPr>
              <a:t>채택</a:t>
            </a:r>
            <a:endParaRPr lang="en-US" altLang="ko-KR" sz="1900" b="1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</a:t>
            </a:r>
            <a:r>
              <a:rPr lang="en-US" altLang="ko-KR" sz="1900" dirty="0"/>
              <a:t>EU</a:t>
            </a:r>
            <a:r>
              <a:rPr lang="ko-KR" altLang="en-US" sz="1900" dirty="0"/>
              <a:t>의</a:t>
            </a:r>
            <a:r>
              <a:rPr lang="en-US" altLang="ko-KR" sz="1900" dirty="0"/>
              <a:t> </a:t>
            </a:r>
            <a:r>
              <a:rPr lang="ko-KR" altLang="en-US" sz="1900" dirty="0"/>
              <a:t> </a:t>
            </a:r>
            <a:r>
              <a:rPr lang="en-US" altLang="ko-KR" sz="1900" dirty="0"/>
              <a:t>GDPR(</a:t>
            </a:r>
            <a:r>
              <a:rPr lang="en-US" altLang="ko-KR" sz="2100" dirty="0"/>
              <a:t>General Data Protection </a:t>
            </a:r>
            <a:r>
              <a:rPr lang="en-US" altLang="ko-KR" sz="2100" b="1" dirty="0"/>
              <a:t>Regulation</a:t>
            </a:r>
            <a:r>
              <a:rPr lang="en-US" altLang="ko-KR" sz="2100" dirty="0"/>
              <a:t>)</a:t>
            </a:r>
            <a:r>
              <a:rPr lang="ko-KR" altLang="en-US" sz="2100" dirty="0"/>
              <a:t> </a:t>
            </a:r>
            <a:endParaRPr lang="en-US" altLang="ko-KR" sz="21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Privacy by Design or Default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2.3.2. </a:t>
            </a:r>
            <a:r>
              <a:rPr lang="ko-KR" altLang="en-US" sz="1900" b="1" dirty="0"/>
              <a:t>국내법제 현황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</a:t>
            </a:r>
            <a:r>
              <a:rPr lang="en-US" altLang="ko-KR" sz="1900" dirty="0"/>
              <a:t>“</a:t>
            </a:r>
            <a:r>
              <a:rPr lang="ko-KR" altLang="en-US" sz="1900" b="1" dirty="0"/>
              <a:t>통신비밀보호법</a:t>
            </a:r>
            <a:r>
              <a:rPr lang="en-US" altLang="ko-KR" sz="1900" dirty="0"/>
              <a:t>”(1994</a:t>
            </a:r>
            <a:r>
              <a:rPr lang="ko-KR" altLang="en-US" sz="1900" dirty="0"/>
              <a:t>년 제정</a:t>
            </a:r>
            <a:r>
              <a:rPr lang="en-US" altLang="ko-KR" sz="1900" dirty="0"/>
              <a:t>)</a:t>
            </a:r>
            <a:r>
              <a:rPr lang="ko-KR" altLang="en-US" sz="1900" dirty="0"/>
              <a:t> </a:t>
            </a:r>
            <a:r>
              <a:rPr lang="en-US" altLang="ko-KR" sz="1900" dirty="0"/>
              <a:t>: </a:t>
            </a:r>
            <a:r>
              <a:rPr lang="ko-KR" altLang="en-US" sz="1900" dirty="0"/>
              <a:t>통신 및 대화의 비밀 보장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1986</a:t>
            </a:r>
            <a:r>
              <a:rPr lang="ko-KR" altLang="en-US" sz="1900" dirty="0"/>
              <a:t>년부터 시작된 </a:t>
            </a:r>
            <a:r>
              <a:rPr lang="ko-KR" altLang="en-US" sz="1900" dirty="0" err="1"/>
              <a:t>국내∙외</a:t>
            </a:r>
            <a:r>
              <a:rPr lang="ko-KR" altLang="en-US" sz="1900" dirty="0"/>
              <a:t> 전전자교환기의 상용화를 배경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불법적인  전기통신 내용의 증거사용금지 및 통신제한조치</a:t>
            </a:r>
            <a:r>
              <a:rPr lang="en-US" altLang="ko-KR" sz="1900" dirty="0"/>
              <a:t>(§§4-9)</a:t>
            </a:r>
            <a:r>
              <a:rPr lang="ko-KR" altLang="en-US" sz="1900" dirty="0"/>
              <a:t> 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/>
              <a:t>☆</a:t>
            </a:r>
            <a:r>
              <a:rPr lang="en-US" altLang="ko-KR" sz="1900" dirty="0"/>
              <a:t> </a:t>
            </a:r>
            <a:r>
              <a:rPr lang="ko-KR" altLang="en-US" sz="1900" b="1" dirty="0">
                <a:solidFill>
                  <a:srgbClr val="FF0000"/>
                </a:solidFill>
              </a:rPr>
              <a:t>전기통신</a:t>
            </a:r>
            <a:r>
              <a:rPr lang="ko-KR" altLang="en-US" sz="1900" dirty="0">
                <a:solidFill>
                  <a:srgbClr val="FF0000"/>
                </a:solidFill>
              </a:rPr>
              <a:t> </a:t>
            </a:r>
            <a:r>
              <a:rPr lang="en-US" altLang="ko-KR" sz="1900" dirty="0">
                <a:solidFill>
                  <a:srgbClr val="FF0000"/>
                </a:solidFill>
              </a:rPr>
              <a:t>: </a:t>
            </a:r>
            <a:r>
              <a:rPr lang="ko-KR" altLang="en-US" sz="1900" dirty="0"/>
              <a:t>모든 종류의 </a:t>
            </a:r>
            <a:r>
              <a:rPr lang="ko-KR" altLang="en-US" sz="1900" dirty="0" err="1"/>
              <a:t>음향∙문언∙부호</a:t>
            </a:r>
            <a:r>
              <a:rPr lang="ko-KR" altLang="en-US" sz="1900" dirty="0"/>
              <a:t> 또는 영상 등의 </a:t>
            </a:r>
            <a:r>
              <a:rPr lang="ko-KR" altLang="en-US" sz="1900" dirty="0" err="1"/>
              <a:t>송∙수신</a:t>
            </a:r>
            <a:r>
              <a:rPr lang="en-US" altLang="ko-KR" sz="1900" dirty="0"/>
              <a:t>(§2 ⅲ))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</p:txBody>
      </p:sp>
    </p:spTree>
    <p:extLst>
      <p:ext uri="{BB962C8B-B14F-4D97-AF65-F5344CB8AC3E}">
        <p14:creationId xmlns:p14="http://schemas.microsoft.com/office/powerpoint/2010/main" val="296670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F3616AA-4B3E-4E00-BE8A-B3163FFD7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</a:t>
            </a:r>
            <a:r>
              <a:rPr lang="en-US" altLang="ko-KR" sz="1900" dirty="0"/>
              <a:t>“</a:t>
            </a:r>
            <a:r>
              <a:rPr lang="ko-KR" altLang="en-US" sz="1900" dirty="0"/>
              <a:t>개인정보보호법</a:t>
            </a:r>
            <a:r>
              <a:rPr lang="en-US" altLang="ko-KR" sz="1900" dirty="0"/>
              <a:t>”(2011</a:t>
            </a:r>
            <a:r>
              <a:rPr lang="ko-KR" altLang="en-US" sz="1900" dirty="0"/>
              <a:t>년 제정</a:t>
            </a:r>
            <a:r>
              <a:rPr lang="en-US" altLang="ko-KR" sz="1900" dirty="0"/>
              <a:t>) : On/Off </a:t>
            </a:r>
            <a:r>
              <a:rPr lang="ko-KR" altLang="en-US" sz="1900" dirty="0"/>
              <a:t>상 개인정보 자기결정권 보호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en-US" sz="1900" dirty="0" err="1"/>
              <a:t>ㅇ</a:t>
            </a:r>
            <a:r>
              <a:rPr lang="ko-KR" altLang="en-US" sz="1900" dirty="0"/>
              <a:t> 전통적인 물리적 침해수단과 결과에 중심을 둔 법제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악성프로그램의 전달 및 유포의</a:t>
            </a:r>
            <a:r>
              <a:rPr lang="en-US" altLang="ko-KR" sz="1900" dirty="0"/>
              <a:t> </a:t>
            </a:r>
            <a:r>
              <a:rPr lang="ko-KR" altLang="en-US" sz="1900" dirty="0"/>
              <a:t>죄</a:t>
            </a:r>
            <a:r>
              <a:rPr lang="en-US" altLang="ko-KR" sz="1900" dirty="0"/>
              <a:t>(“</a:t>
            </a:r>
            <a:r>
              <a:rPr lang="ko-KR" altLang="en-US" sz="1900" dirty="0"/>
              <a:t>정보통신망법</a:t>
            </a:r>
            <a:r>
              <a:rPr lang="en-US" altLang="ko-KR" sz="1900" dirty="0"/>
              <a:t>”</a:t>
            </a:r>
            <a:r>
              <a:rPr lang="ko-KR" altLang="en-US" sz="1900" dirty="0"/>
              <a:t> 제</a:t>
            </a:r>
            <a:r>
              <a:rPr lang="en-US" altLang="ko-KR" sz="1900" dirty="0"/>
              <a:t>70</a:t>
            </a:r>
            <a:r>
              <a:rPr lang="ko-KR" altLang="en-US" sz="1900" dirty="0"/>
              <a:t>조의</a:t>
            </a:r>
            <a:r>
              <a:rPr lang="en-US" altLang="ko-KR" sz="1900" dirty="0"/>
              <a:t>2) vs </a:t>
            </a:r>
            <a:r>
              <a:rPr lang="ko-KR" altLang="en-US" sz="1900" dirty="0"/>
              <a:t>전기가스 등 </a:t>
            </a:r>
            <a:r>
              <a:rPr lang="ko-KR" altLang="en-US" sz="1900" dirty="0" err="1"/>
              <a:t>방류죄</a:t>
            </a:r>
            <a:r>
              <a:rPr lang="en-US" altLang="ko-KR" sz="1900" dirty="0"/>
              <a:t>(</a:t>
            </a:r>
            <a:r>
              <a:rPr lang="ko-KR" altLang="en-US" sz="1900" dirty="0"/>
              <a:t>형법 제</a:t>
            </a:r>
            <a:r>
              <a:rPr lang="en-US" altLang="ko-KR" sz="1900" dirty="0"/>
              <a:t>172</a:t>
            </a:r>
            <a:r>
              <a:rPr lang="ko-KR" altLang="en-US" sz="1900" dirty="0"/>
              <a:t>조의</a:t>
            </a:r>
            <a:r>
              <a:rPr lang="en-US" altLang="ko-KR" sz="1900" dirty="0"/>
              <a:t>2)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“</a:t>
            </a:r>
            <a:r>
              <a:rPr lang="ko-KR" altLang="en-US" sz="1900" dirty="0"/>
              <a:t>테러방지법</a:t>
            </a:r>
            <a:r>
              <a:rPr lang="en-US" altLang="ko-KR" sz="1900" dirty="0"/>
              <a:t>” : </a:t>
            </a:r>
            <a:r>
              <a:rPr lang="ko-KR" altLang="en-US" sz="1900" dirty="0"/>
              <a:t>물리력으로부터 국민 및 국가 보호 </a:t>
            </a:r>
            <a:r>
              <a:rPr lang="en-US" altLang="ko-KR" sz="1900" dirty="0"/>
              <a:t>⇒ </a:t>
            </a:r>
            <a:r>
              <a:rPr lang="ko-KR" altLang="en-US" sz="1900" dirty="0"/>
              <a:t>사이버테러 배제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dirty="0"/>
              <a:t>⇒ </a:t>
            </a:r>
            <a:r>
              <a:rPr lang="ko-KR" altLang="en-US" sz="1900" b="1" dirty="0"/>
              <a:t>우리나라의 통신플랫폼을 거치는 통신에 대한 회선제한 조치</a:t>
            </a:r>
            <a:r>
              <a:rPr lang="en-US" altLang="ko-KR" sz="1900" b="1" dirty="0"/>
              <a:t>(“DPI”)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 err="1"/>
              <a:t>국내∙외의</a:t>
            </a:r>
            <a:r>
              <a:rPr lang="ko-KR" altLang="en-US" sz="1900" dirty="0"/>
              <a:t> 물리적 테러 또는 사이버 테러에 대한 예방 필요성과 무고한 제</a:t>
            </a:r>
            <a:r>
              <a:rPr lang="en-US" altLang="ko-KR" sz="1900" dirty="0"/>
              <a:t>3</a:t>
            </a:r>
            <a:r>
              <a:rPr lang="ko-KR" altLang="en-US" sz="1900" dirty="0"/>
              <a:t>자의 사생활권 보호조치 필요성 상호간의 헌법조화적 균형성 요구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900" b="1" dirty="0"/>
              <a:t>※</a:t>
            </a:r>
            <a:r>
              <a:rPr lang="en-US" altLang="ko-KR" sz="1900" b="1" dirty="0"/>
              <a:t> </a:t>
            </a:r>
            <a:r>
              <a:rPr lang="en-US" altLang="ko-KR" sz="1900" b="1" dirty="0" err="1"/>
              <a:t>Tallin</a:t>
            </a:r>
            <a:r>
              <a:rPr lang="en-US" altLang="ko-KR" sz="1900" b="1" dirty="0"/>
              <a:t> </a:t>
            </a:r>
            <a:r>
              <a:rPr lang="en-US" altLang="ko-KR" sz="1900" b="1" dirty="0" err="1"/>
              <a:t>Mannual</a:t>
            </a:r>
            <a:r>
              <a:rPr lang="en-US" altLang="ko-KR" sz="1900" b="1" dirty="0"/>
              <a:t> 2.0(2017</a:t>
            </a:r>
            <a:r>
              <a:rPr lang="ko-KR" altLang="en-US" sz="1900" b="1" dirty="0"/>
              <a:t>년</a:t>
            </a:r>
            <a:r>
              <a:rPr lang="en-US" altLang="ko-KR" sz="1900" b="1" dirty="0"/>
              <a:t>)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영토 내의 사이버 플랫폼에 대한 대내적 주권</a:t>
            </a:r>
            <a:r>
              <a:rPr lang="en-US" altLang="ko-KR" sz="1900" dirty="0"/>
              <a:t>(Rule 2) / </a:t>
            </a:r>
            <a:r>
              <a:rPr lang="ko-KR" altLang="en-US" sz="1900" dirty="0"/>
              <a:t>주권침해적 사이버 운용의 금지</a:t>
            </a:r>
            <a:r>
              <a:rPr lang="en-US" altLang="ko-KR" sz="1900" dirty="0"/>
              <a:t>(Rule 4) / </a:t>
            </a:r>
            <a:r>
              <a:rPr lang="ko-KR" altLang="en-US" sz="1900" dirty="0"/>
              <a:t>자국에 영향을 미치는 사이버활동에 대한 관할권</a:t>
            </a:r>
            <a:r>
              <a:rPr lang="en-US" altLang="ko-KR" sz="1900" dirty="0"/>
              <a:t>(Rule 9)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1900" dirty="0"/>
          </a:p>
          <a:p>
            <a:pPr marL="0" indent="0">
              <a:buNone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421875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3C2754-A085-4EFB-B319-19E5B7615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altLang="ko-KR" sz="2400" dirty="0"/>
              <a:t>3. ITU</a:t>
            </a:r>
            <a:r>
              <a:rPr lang="ko-KR" altLang="en-US" sz="2400" dirty="0"/>
              <a:t>의 </a:t>
            </a:r>
            <a:r>
              <a:rPr lang="en-US" altLang="ko-KR" sz="2400" dirty="0"/>
              <a:t>‘Y.2770’</a:t>
            </a:r>
            <a:r>
              <a:rPr lang="ko-KR" altLang="en-US" sz="2400" dirty="0"/>
              <a:t>과 </a:t>
            </a:r>
            <a:r>
              <a:rPr lang="en-US" altLang="ko-KR" sz="2400" dirty="0"/>
              <a:t>‘</a:t>
            </a:r>
            <a:r>
              <a:rPr lang="ko-KR" altLang="en-US" sz="2400" dirty="0" err="1"/>
              <a:t>통비법</a:t>
            </a:r>
            <a:r>
              <a:rPr lang="en-US" altLang="ko-KR" sz="2400" dirty="0"/>
              <a:t>’</a:t>
            </a:r>
            <a:endParaRPr lang="ko-KR" altLang="en-US" sz="24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FFF000-F7DC-4D6F-857B-0A00BF302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0263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3.1. ITU</a:t>
            </a:r>
            <a:r>
              <a:rPr lang="ko-KR" altLang="en-US" sz="1900" b="1" dirty="0"/>
              <a:t>의 </a:t>
            </a:r>
            <a:r>
              <a:rPr lang="en-US" altLang="ko-KR" sz="1900" b="1" dirty="0"/>
              <a:t>Y.2770(</a:t>
            </a:r>
            <a:r>
              <a:rPr lang="ko-KR" altLang="en-US" sz="1900" dirty="0"/>
              <a:t>미래 차세대네트워크상 </a:t>
            </a:r>
            <a:r>
              <a:rPr lang="en-US" altLang="ko-KR" sz="1900" dirty="0"/>
              <a:t>DPI</a:t>
            </a:r>
            <a:r>
              <a:rPr lang="ko-KR" altLang="en-US" sz="1900" dirty="0"/>
              <a:t>요건</a:t>
            </a:r>
            <a:r>
              <a:rPr lang="en-US" altLang="ko-KR" sz="1900" dirty="0"/>
              <a:t>)</a:t>
            </a:r>
            <a:endParaRPr lang="en-US" altLang="ko-KR" sz="1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dirty="0"/>
              <a:t>-  ‘Y.2770’</a:t>
            </a:r>
            <a:r>
              <a:rPr lang="ko-KR" altLang="en-US" sz="1900" dirty="0"/>
              <a:t>은 </a:t>
            </a:r>
            <a:r>
              <a:rPr lang="en-US" altLang="ko-KR" sz="1900" dirty="0"/>
              <a:t>‘DPI </a:t>
            </a:r>
            <a:r>
              <a:rPr lang="ko-KR" altLang="en-US" sz="1900" dirty="0"/>
              <a:t>표준기술</a:t>
            </a:r>
            <a:r>
              <a:rPr lang="en-US" altLang="ko-KR" sz="1900" dirty="0"/>
              <a:t>’</a:t>
            </a:r>
            <a:r>
              <a:rPr lang="ko-KR" altLang="en-US" sz="1900" dirty="0"/>
              <a:t>을 의미함</a:t>
            </a:r>
            <a:endParaRPr lang="en-US" altLang="ko-KR" sz="1900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"</a:t>
            </a:r>
            <a:r>
              <a:rPr lang="ko-KR" altLang="en-US" sz="1900" dirty="0"/>
              <a:t>통신 콘텐츠에 대한 검열권한을 부여하여 정보와 사상의 자유로운 흐름을 방해할 수도 있다</a:t>
            </a:r>
            <a:r>
              <a:rPr lang="en-US" altLang="ko-KR" sz="1900" dirty="0"/>
              <a:t>"</a:t>
            </a:r>
            <a:r>
              <a:rPr lang="ko-KR" altLang="en-US" sz="1900" dirty="0"/>
              <a:t>는 독일 등 서방국가의 반대에도 불구</a:t>
            </a:r>
            <a:r>
              <a:rPr lang="en-US" altLang="ko-KR" sz="1900" dirty="0"/>
              <a:t>,</a:t>
            </a:r>
            <a:r>
              <a:rPr lang="ko-KR" altLang="en-US" sz="1900" dirty="0"/>
              <a:t> </a:t>
            </a:r>
            <a:r>
              <a:rPr lang="en-US" altLang="ko-KR" sz="1900" dirty="0"/>
              <a:t>ITU</a:t>
            </a:r>
            <a:r>
              <a:rPr lang="ko-KR" altLang="en-US" sz="1900" dirty="0"/>
              <a:t>는 중국 제안의 </a:t>
            </a:r>
            <a:r>
              <a:rPr lang="en-US" altLang="ko-KR" sz="1900" dirty="0"/>
              <a:t>Y.2770”</a:t>
            </a:r>
            <a:r>
              <a:rPr lang="ko-KR" altLang="en-US" sz="1900" dirty="0"/>
              <a:t>을 승인하고 비밀로 분류 ⇒ 한국의 </a:t>
            </a:r>
            <a:r>
              <a:rPr lang="en-US" altLang="ko-KR" sz="1900" dirty="0"/>
              <a:t>‘</a:t>
            </a:r>
            <a:r>
              <a:rPr lang="ko-KR" altLang="en-US" sz="1900" dirty="0"/>
              <a:t>정보통신표준화위원회</a:t>
            </a:r>
            <a:r>
              <a:rPr lang="en-US" altLang="ko-KR" sz="1900" dirty="0"/>
              <a:t>’</a:t>
            </a:r>
            <a:r>
              <a:rPr lang="ko-KR" altLang="en-US" sz="1900" dirty="0"/>
              <a:t>에 의해 일부 공개 ⇒ </a:t>
            </a:r>
            <a:r>
              <a:rPr lang="ko-KR" altLang="en-US" sz="1900" b="1" dirty="0"/>
              <a:t>현재는  </a:t>
            </a:r>
            <a:r>
              <a:rPr lang="ko-KR" altLang="en-US" sz="1900" b="1" dirty="0" err="1"/>
              <a:t>영어∙중국어</a:t>
            </a:r>
            <a:r>
              <a:rPr lang="ko-KR" altLang="en-US" sz="1900" b="1" dirty="0"/>
              <a:t> 등 </a:t>
            </a:r>
            <a:r>
              <a:rPr lang="en-US" altLang="ko-KR" sz="1900" b="1" dirty="0"/>
              <a:t>6</a:t>
            </a:r>
            <a:r>
              <a:rPr lang="ko-KR" altLang="en-US" sz="1900" b="1" dirty="0"/>
              <a:t>개국어로 공개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en-US" altLang="ko-KR" sz="8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900" b="1" dirty="0"/>
              <a:t>※</a:t>
            </a:r>
            <a:r>
              <a:rPr lang="en-US" altLang="ko-KR" sz="1900" b="1" dirty="0"/>
              <a:t> </a:t>
            </a:r>
            <a:r>
              <a:rPr lang="ko-KR" altLang="en-US" sz="1900" b="1" dirty="0"/>
              <a:t>후속조치 현황 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dirty="0"/>
              <a:t>2015.04. Y.2771(DPI</a:t>
            </a:r>
            <a:r>
              <a:rPr lang="ko-KR" altLang="en-US" sz="1900" dirty="0"/>
              <a:t> 프레임워크</a:t>
            </a:r>
            <a:r>
              <a:rPr lang="en-US" altLang="ko-KR" sz="1900" dirty="0"/>
              <a:t>)/2016.04. Y.2772(DPI</a:t>
            </a:r>
            <a:r>
              <a:rPr lang="ko-KR" altLang="en-US" sz="1900" dirty="0"/>
              <a:t> 지원을 위한 네트워크 </a:t>
            </a:r>
            <a:r>
              <a:rPr lang="ko-KR" altLang="en-US" sz="1900" dirty="0" err="1"/>
              <a:t>매카니즘</a:t>
            </a:r>
            <a:r>
              <a:rPr lang="en-US" altLang="ko-KR" sz="1900" dirty="0"/>
              <a:t>)/2017.02. Y.2773(DPI</a:t>
            </a:r>
            <a:r>
              <a:rPr lang="ko-KR" altLang="en-US" sz="1900" dirty="0"/>
              <a:t> 수행모델과 매트릭스</a:t>
            </a:r>
            <a:r>
              <a:rPr lang="en-US" altLang="ko-KR" sz="1900" dirty="0"/>
              <a:t>)/2019.03. Y.2774(</a:t>
            </a:r>
            <a:r>
              <a:rPr lang="ko-KR" altLang="en-US" sz="1900" dirty="0"/>
              <a:t>미래 네트워크를 위한 </a:t>
            </a:r>
            <a:r>
              <a:rPr lang="en-US" altLang="ko-KR" sz="1900" dirty="0"/>
              <a:t>DPI</a:t>
            </a:r>
            <a:r>
              <a:rPr lang="ko-KR" altLang="en-US" sz="1900" dirty="0"/>
              <a:t> 기능요건</a:t>
            </a:r>
            <a:r>
              <a:rPr lang="en-US" altLang="ko-KR" sz="1900" dirty="0"/>
              <a:t>)/2019.08. Y.2775(</a:t>
            </a:r>
            <a:r>
              <a:rPr lang="ko-KR" altLang="en-US" sz="1900" dirty="0"/>
              <a:t>미래 네트워크를 위한 </a:t>
            </a:r>
            <a:r>
              <a:rPr lang="en-US" altLang="ko-KR" sz="1900" dirty="0"/>
              <a:t>DPI</a:t>
            </a:r>
            <a:r>
              <a:rPr lang="ko-KR" altLang="en-US" sz="1900" dirty="0"/>
              <a:t> 기능 </a:t>
            </a:r>
            <a:r>
              <a:rPr lang="ko-KR" altLang="en-US" sz="1900" dirty="0" err="1"/>
              <a:t>아키텍쳐</a:t>
            </a:r>
            <a:r>
              <a:rPr lang="en-US" altLang="ko-KR" sz="19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4250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292369-561B-4405-8C55-0610CE1CC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50000"/>
              </a:lnSpc>
              <a:buNone/>
            </a:pPr>
            <a:r>
              <a:rPr lang="en-US" altLang="ko-KR" sz="1900" b="1" dirty="0"/>
              <a:t>3.2. Y.2770</a:t>
            </a:r>
            <a:r>
              <a:rPr lang="ko-KR" altLang="en-US" sz="1900" b="1" dirty="0"/>
              <a:t>의 주요내용</a:t>
            </a:r>
            <a:endParaRPr lang="en-US" altLang="ko-KR" sz="1900" b="1" dirty="0"/>
          </a:p>
          <a:p>
            <a:pPr algn="just" fontAlgn="base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패킷 내 페이로드를 동일 세션으로 조립한 데이터내의 특정 문자열 존재여부 분석 </a:t>
            </a:r>
            <a:r>
              <a:rPr lang="en-US" altLang="ko-KR" sz="1900" dirty="0"/>
              <a:t>/</a:t>
            </a:r>
            <a:r>
              <a:rPr lang="ko-KR" altLang="en-US" sz="1900" dirty="0"/>
              <a:t> 응용서비스별 트래픽 검사 </a:t>
            </a:r>
            <a:r>
              <a:rPr lang="en-US" altLang="ko-KR" sz="1900" dirty="0"/>
              <a:t>/ </a:t>
            </a:r>
            <a:r>
              <a:rPr lang="ko-KR" altLang="en-US" sz="1900" dirty="0"/>
              <a:t>특정 트래픽</a:t>
            </a:r>
            <a:r>
              <a:rPr lang="en-US" altLang="ko-KR" sz="1900" dirty="0"/>
              <a:t>(</a:t>
            </a:r>
            <a:r>
              <a:rPr lang="ko-KR" altLang="en-US" sz="1900" dirty="0"/>
              <a:t>네트워크 유해성 등</a:t>
            </a:r>
            <a:r>
              <a:rPr lang="en-US" altLang="ko-KR" sz="1900" dirty="0"/>
              <a:t>)</a:t>
            </a:r>
            <a:r>
              <a:rPr lang="ko-KR" altLang="en-US" sz="1900" dirty="0"/>
              <a:t> </a:t>
            </a:r>
            <a:r>
              <a:rPr lang="ko-KR" altLang="en-US" sz="1900" dirty="0" err="1"/>
              <a:t>선별∙제어</a:t>
            </a:r>
            <a:r>
              <a:rPr lang="en-US" altLang="ko-KR" sz="1900" dirty="0"/>
              <a:t>(</a:t>
            </a:r>
            <a:r>
              <a:rPr lang="ko-KR" altLang="en-US" sz="1900" dirty="0"/>
              <a:t>차단</a:t>
            </a:r>
            <a:r>
              <a:rPr lang="en-US" altLang="ko-KR" sz="1900" dirty="0"/>
              <a:t>)</a:t>
            </a:r>
            <a:r>
              <a:rPr lang="ko-KR" altLang="en-US" sz="1900" dirty="0"/>
              <a:t>조치 등에 필요한 </a:t>
            </a:r>
            <a:r>
              <a:rPr lang="en-US" altLang="ko-KR" sz="1900" dirty="0"/>
              <a:t>DPI </a:t>
            </a:r>
            <a:r>
              <a:rPr lang="ko-KR" altLang="en-US" sz="1900" dirty="0"/>
              <a:t>장비의 요구사항 정의</a:t>
            </a:r>
            <a:r>
              <a:rPr lang="en-US" altLang="ko-KR" sz="1900" dirty="0"/>
              <a:t> </a:t>
            </a:r>
            <a:endParaRPr lang="ko-KR" altLang="en-US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3.3. </a:t>
            </a:r>
            <a:r>
              <a:rPr lang="ko-KR" altLang="en-US" sz="1900" b="1" dirty="0"/>
              <a:t>패킷과 패킷 검열</a:t>
            </a:r>
            <a:r>
              <a:rPr lang="en-US" altLang="ko-KR" sz="1900" b="1" dirty="0"/>
              <a:t>(</a:t>
            </a:r>
            <a:r>
              <a:rPr lang="ko-KR" altLang="en-US" sz="1900" b="1" dirty="0"/>
              <a:t>감청</a:t>
            </a:r>
            <a:r>
              <a:rPr lang="en-US" altLang="ko-KR" sz="1900" b="1" dirty="0"/>
              <a:t>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9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3.3.1.</a:t>
            </a:r>
            <a:r>
              <a:rPr lang="ko-KR" altLang="en-US" sz="1900" b="1" dirty="0"/>
              <a:t> 패킷 </a:t>
            </a:r>
            <a:endParaRPr lang="en-US" altLang="ko-KR" sz="1900" b="1" dirty="0"/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ko-KR" altLang="en-US" sz="1900" dirty="0"/>
              <a:t>정보전송의 </a:t>
            </a:r>
            <a:r>
              <a:rPr lang="ko-KR" altLang="en-US" sz="1900" b="1" dirty="0"/>
              <a:t>최소단위</a:t>
            </a:r>
            <a:r>
              <a:rPr lang="en-US" altLang="ko-KR" sz="1900" b="1" dirty="0"/>
              <a:t>(</a:t>
            </a:r>
            <a:r>
              <a:rPr lang="ko-KR" altLang="en-US" sz="1900" dirty="0"/>
              <a:t>최대 </a:t>
            </a:r>
            <a:r>
              <a:rPr lang="en-US" altLang="ko-KR" sz="1900" dirty="0"/>
              <a:t>1,500bite</a:t>
            </a:r>
            <a:r>
              <a:rPr lang="en-US" altLang="ko-KR" sz="1900" b="1" dirty="0"/>
              <a:t>)</a:t>
            </a:r>
            <a:r>
              <a:rPr lang="ko-KR" altLang="en-US" sz="1900" dirty="0"/>
              <a:t>로서 송수신자의 주소를 담고 있는 헤더</a:t>
            </a:r>
            <a:r>
              <a:rPr lang="en-US" altLang="ko-KR" sz="1900" dirty="0"/>
              <a:t>(header)</a:t>
            </a:r>
            <a:r>
              <a:rPr lang="ko-KR" altLang="en-US" sz="1900" dirty="0"/>
              <a:t>와 콘텐츠나 데이터를 담고 있는 ‘</a:t>
            </a:r>
            <a:r>
              <a:rPr lang="ko-KR" altLang="en-US" sz="1900" dirty="0" err="1"/>
              <a:t>페이로드“로</a:t>
            </a:r>
            <a:r>
              <a:rPr lang="ko-KR" altLang="en-US" sz="1900" dirty="0"/>
              <a:t> 구성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ko-KR" altLang="ko-KR" sz="1900" dirty="0"/>
              <a:t>※</a:t>
            </a:r>
            <a:r>
              <a:rPr lang="en-US" altLang="ko-KR" sz="1900" dirty="0"/>
              <a:t>1</a:t>
            </a:r>
            <a:r>
              <a:rPr lang="ko-KR" altLang="en-US" sz="1900" dirty="0"/>
              <a:t>분의 통화는 대략 </a:t>
            </a:r>
            <a:r>
              <a:rPr lang="en-US" altLang="ko-KR" sz="1900" dirty="0"/>
              <a:t>2,560</a:t>
            </a:r>
            <a:r>
              <a:rPr lang="ko-KR" altLang="en-US" sz="1900" dirty="0"/>
              <a:t>개의 패킷이 필요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ko-KR" sz="1900" b="1" dirty="0"/>
              <a:t>3.3.2.</a:t>
            </a:r>
            <a:r>
              <a:rPr lang="ko-KR" altLang="en-US" sz="1900" b="1" dirty="0"/>
              <a:t> 패킷 검열</a:t>
            </a:r>
            <a:r>
              <a:rPr lang="en-US" altLang="ko-KR" sz="1900" b="1" dirty="0"/>
              <a:t>(Inspection)</a:t>
            </a:r>
            <a:r>
              <a:rPr lang="ko-KR" altLang="en-US" sz="1900" b="1" dirty="0"/>
              <a:t> 유형</a:t>
            </a:r>
            <a:r>
              <a:rPr lang="en-US" altLang="ko-KR" sz="1900" b="1" dirty="0"/>
              <a:t> </a:t>
            </a:r>
            <a:r>
              <a:rPr lang="en-US" altLang="ko-KR" sz="1900" dirty="0"/>
              <a:t>: SPI(Shallow Packet Inspection)∙DPI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altLang="ko-KR" sz="1900" b="1" dirty="0"/>
              <a:t>SPI</a:t>
            </a:r>
            <a:r>
              <a:rPr lang="en-US" altLang="ko-KR" sz="1900" dirty="0"/>
              <a:t>  : </a:t>
            </a:r>
            <a:r>
              <a:rPr lang="ko-KR" altLang="en-US" sz="1900" dirty="0"/>
              <a:t>헤더 정보를</a:t>
            </a:r>
            <a:r>
              <a:rPr lang="en-US" altLang="ko-KR" sz="1900" dirty="0"/>
              <a:t> </a:t>
            </a:r>
            <a:r>
              <a:rPr lang="ko-KR" altLang="en-US" sz="1900" dirty="0"/>
              <a:t>분석하여 블랙리스트 데이터 적발 ⇒</a:t>
            </a:r>
            <a:r>
              <a:rPr lang="en-US" altLang="ko-KR" sz="1900" dirty="0"/>
              <a:t> </a:t>
            </a:r>
            <a:r>
              <a:rPr lang="ko-KR" altLang="en-US" sz="1900" dirty="0"/>
              <a:t>전송배제</a:t>
            </a:r>
            <a:endParaRPr lang="en-US" altLang="ko-KR" sz="1900" dirty="0"/>
          </a:p>
          <a:p>
            <a:pPr marL="0" indent="0" algn="just">
              <a:lnSpc>
                <a:spcPct val="150000"/>
              </a:lnSpc>
              <a:buNone/>
            </a:pPr>
            <a:endParaRPr lang="en-US" altLang="ko-KR" sz="800" dirty="0"/>
          </a:p>
        </p:txBody>
      </p:sp>
    </p:spTree>
    <p:extLst>
      <p:ext uri="{BB962C8B-B14F-4D97-AF65-F5344CB8AC3E}">
        <p14:creationId xmlns:p14="http://schemas.microsoft.com/office/powerpoint/2010/main" val="3783465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1887</Words>
  <Application>Microsoft Office PowerPoint</Application>
  <PresentationFormat>화면 슬라이드 쇼(4:3)</PresentationFormat>
  <Paragraphs>129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1" baseType="lpstr">
      <vt:lpstr>맑은 고딕</vt:lpstr>
      <vt:lpstr>Arial</vt:lpstr>
      <vt:lpstr>Office 테마</vt:lpstr>
      <vt:lpstr>코로나 판데믹 시대에 비추어 본   스마트 국가의 역할과 기본권</vt:lpstr>
      <vt:lpstr>1. 시사점으로서 코로나 판데믹 사태</vt:lpstr>
      <vt:lpstr>PowerPoint 프레젠테이션</vt:lpstr>
      <vt:lpstr>PowerPoint 프레젠테이션</vt:lpstr>
      <vt:lpstr>2. 전제로서 시대변화와 국가역할</vt:lpstr>
      <vt:lpstr>PowerPoint 프레젠테이션</vt:lpstr>
      <vt:lpstr>PowerPoint 프레젠테이션</vt:lpstr>
      <vt:lpstr>3. ITU의 ‘Y.2770’과 ‘통비법’</vt:lpstr>
      <vt:lpstr>PowerPoint 프레젠테이션</vt:lpstr>
      <vt:lpstr>PowerPoint 프레젠테이션</vt:lpstr>
      <vt:lpstr>PowerPoint 프레젠테이션</vt:lpstr>
      <vt:lpstr>4. ‘통비법’상 회선제한조치와 사생활 비밀권</vt:lpstr>
      <vt:lpstr>PowerPoint 프레젠테이션</vt:lpstr>
      <vt:lpstr>PowerPoint 프레젠테이션</vt:lpstr>
      <vt:lpstr>PowerPoint 프레젠테이션</vt:lpstr>
      <vt:lpstr>PowerPoint 프레젠테이션</vt:lpstr>
      <vt:lpstr>5. 상황의 인식과 대안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코로나 판데믹 시대에 직면한   스마트 국가의 역할과 기본권</dc:title>
  <dc:creator>Owner</dc:creator>
  <cp:lastModifiedBy>user</cp:lastModifiedBy>
  <cp:revision>117</cp:revision>
  <cp:lastPrinted>2020-09-24T06:27:48Z</cp:lastPrinted>
  <dcterms:created xsi:type="dcterms:W3CDTF">2020-08-07T03:16:25Z</dcterms:created>
  <dcterms:modified xsi:type="dcterms:W3CDTF">2020-09-29T01:46:50Z</dcterms:modified>
</cp:coreProperties>
</file>