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2" r:id="rId2"/>
  </p:sldMasterIdLst>
  <p:notesMasterIdLst>
    <p:notesMasterId r:id="rId17"/>
  </p:notesMasterIdLst>
  <p:sldIdLst>
    <p:sldId id="257" r:id="rId3"/>
    <p:sldId id="713" r:id="rId4"/>
    <p:sldId id="739" r:id="rId5"/>
    <p:sldId id="993" r:id="rId6"/>
    <p:sldId id="1017" r:id="rId7"/>
    <p:sldId id="1006" r:id="rId8"/>
    <p:sldId id="1007" r:id="rId9"/>
    <p:sldId id="1018" r:id="rId10"/>
    <p:sldId id="1009" r:id="rId11"/>
    <p:sldId id="1010" r:id="rId12"/>
    <p:sldId id="1019" r:id="rId13"/>
    <p:sldId id="1020" r:id="rId14"/>
    <p:sldId id="1016" r:id="rId15"/>
    <p:sldId id="1021" r:id="rId16"/>
  </p:sldIdLst>
  <p:sldSz cx="9144000" cy="6858000" type="screen4x3"/>
  <p:notesSz cx="7099300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9" autoAdjust="0"/>
    <p:restoredTop sz="86343" autoAdjust="0"/>
  </p:normalViewPr>
  <p:slideViewPr>
    <p:cSldViewPr>
      <p:cViewPr varScale="1">
        <p:scale>
          <a:sx n="108" d="100"/>
          <a:sy n="108" d="100"/>
        </p:scale>
        <p:origin x="1090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E84B169-7083-4F68-BCA0-7A48ADFD9428}" type="datetimeFigureOut">
              <a:rPr lang="ko-KR" altLang="en-US"/>
              <a:pPr>
                <a:defRPr/>
              </a:pPr>
              <a:t>2020-10-19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맑은 고딕" panose="020B0503020000020004" pitchFamily="50" charset="-127"/>
              </a:defRPr>
            </a:lvl1pPr>
          </a:lstStyle>
          <a:p>
            <a:fld id="{702B78CF-7517-4081-8E1C-3CCFB07C4881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B78CF-7517-4081-8E1C-3CCFB07C4881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254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B78CF-7517-4081-8E1C-3CCFB07C4881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2492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B78CF-7517-4081-8E1C-3CCFB07C4881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543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840A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615"/>
          <a:stretch/>
        </p:blipFill>
        <p:spPr>
          <a:xfrm>
            <a:off x="7956377" y="6643762"/>
            <a:ext cx="1115503" cy="16782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042EA-9322-47CF-B2D2-BD610B69802B}"/>
              </a:ext>
            </a:extLst>
          </p:cNvPr>
          <p:cNvSpPr txBox="1"/>
          <p:nvPr userDrawn="1"/>
        </p:nvSpPr>
        <p:spPr>
          <a:xfrm>
            <a:off x="3347865" y="6588487"/>
            <a:ext cx="14756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0E2E1C8-B4A3-426D-8B50-BEBA835F6B1E}" type="slidenum">
              <a:rPr lang="ko-KR" altLang="en-US" sz="1050" smtClean="0">
                <a:solidFill>
                  <a:schemeClr val="bg2">
                    <a:lumMod val="90000"/>
                  </a:schemeClr>
                </a:solidFill>
                <a:latin typeface="Arial Narrow" panose="020B0606020202030204" pitchFamily="34" charset="0"/>
                <a:ea typeface="Adobe 고딕 Std B" panose="020B0800000000000000" pitchFamily="34" charset="-127"/>
              </a:rPr>
              <a:pPr algn="r"/>
              <a:t>‹#›</a:t>
            </a:fld>
            <a:endParaRPr lang="ko-KR" altLang="en-US" sz="1050" dirty="0">
              <a:solidFill>
                <a:schemeClr val="bg2">
                  <a:lumMod val="90000"/>
                </a:schemeClr>
              </a:solidFill>
              <a:latin typeface="Arial Narrow" panose="020B0606020202030204" pitchFamily="34" charset="0"/>
              <a:ea typeface="Adobe 고딕 Std B" panose="020B0800000000000000" pitchFamily="34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98" y="188642"/>
            <a:ext cx="1114843" cy="3433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1086C4A-E2C1-4548-A194-F1336DC06661}"/>
              </a:ext>
            </a:extLst>
          </p:cNvPr>
          <p:cNvSpPr txBox="1"/>
          <p:nvPr userDrawn="1"/>
        </p:nvSpPr>
        <p:spPr>
          <a:xfrm>
            <a:off x="15766" y="6605255"/>
            <a:ext cx="36201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050" b="0" dirty="0">
                <a:solidFill>
                  <a:schemeClr val="bg2">
                    <a:lumMod val="9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법률가대회 </a:t>
            </a:r>
            <a:r>
              <a:rPr lang="en-US" altLang="ko-KR" sz="1050" b="0" dirty="0">
                <a:solidFill>
                  <a:schemeClr val="bg2">
                    <a:lumMod val="9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– AI</a:t>
            </a:r>
            <a:r>
              <a:rPr lang="ko-KR" altLang="en-US" sz="1050" b="0" dirty="0">
                <a:solidFill>
                  <a:schemeClr val="bg2">
                    <a:lumMod val="9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통한 사법 예측</a:t>
            </a:r>
          </a:p>
        </p:txBody>
      </p:sp>
    </p:spTree>
    <p:extLst>
      <p:ext uri="{BB962C8B-B14F-4D97-AF65-F5344CB8AC3E}">
        <p14:creationId xmlns:p14="http://schemas.microsoft.com/office/powerpoint/2010/main" val="158321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730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baseline="0"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/>
              <a:t>마스터 부제목 스타일 편집</a:t>
            </a:r>
          </a:p>
        </p:txBody>
      </p:sp>
      <p:sp>
        <p:nvSpPr>
          <p:cNvPr id="10" name="직사각형 9"/>
          <p:cNvSpPr/>
          <p:nvPr userDrawn="1"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840A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615"/>
          <a:stretch/>
        </p:blipFill>
        <p:spPr>
          <a:xfrm>
            <a:off x="7956377" y="6643762"/>
            <a:ext cx="1115503" cy="1678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9042EA-9322-47CF-B2D2-BD610B69802B}"/>
              </a:ext>
            </a:extLst>
          </p:cNvPr>
          <p:cNvSpPr txBox="1"/>
          <p:nvPr userDrawn="1"/>
        </p:nvSpPr>
        <p:spPr>
          <a:xfrm>
            <a:off x="3347865" y="6588487"/>
            <a:ext cx="14756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0E2E1C8-B4A3-426D-8B50-BEBA835F6B1E}" type="slidenum">
              <a:rPr lang="ko-KR" altLang="en-US" sz="1050" smtClean="0">
                <a:solidFill>
                  <a:schemeClr val="bg2">
                    <a:lumMod val="90000"/>
                  </a:schemeClr>
                </a:solidFill>
                <a:latin typeface="Arial Narrow" panose="020B0606020202030204" pitchFamily="34" charset="0"/>
                <a:ea typeface="Adobe 고딕 Std B" panose="020B0800000000000000" pitchFamily="34" charset="-127"/>
              </a:rPr>
              <a:pPr algn="r"/>
              <a:t>‹#›</a:t>
            </a:fld>
            <a:endParaRPr lang="ko-KR" altLang="en-US" sz="1050" dirty="0">
              <a:solidFill>
                <a:schemeClr val="bg2">
                  <a:lumMod val="90000"/>
                </a:schemeClr>
              </a:solidFill>
              <a:latin typeface="Arial Narrow" panose="020B0606020202030204" pitchFamily="34" charset="0"/>
              <a:ea typeface="Adobe 고딕 Std B" panose="020B0800000000000000" pitchFamily="34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98" y="188642"/>
            <a:ext cx="1114843" cy="3433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13560F6-4016-445B-8AD2-900B8FCC10B4}"/>
              </a:ext>
            </a:extLst>
          </p:cNvPr>
          <p:cNvSpPr txBox="1"/>
          <p:nvPr userDrawn="1"/>
        </p:nvSpPr>
        <p:spPr>
          <a:xfrm>
            <a:off x="15766" y="6605255"/>
            <a:ext cx="36201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050" b="0" dirty="0">
                <a:solidFill>
                  <a:schemeClr val="bg2">
                    <a:lumMod val="9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법률가대회 </a:t>
            </a:r>
            <a:r>
              <a:rPr lang="en-US" altLang="ko-KR" sz="1050" b="0" dirty="0">
                <a:solidFill>
                  <a:schemeClr val="bg2">
                    <a:lumMod val="9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– AI</a:t>
            </a:r>
            <a:r>
              <a:rPr lang="ko-KR" altLang="en-US" sz="1050" b="0" dirty="0">
                <a:solidFill>
                  <a:schemeClr val="bg2">
                    <a:lumMod val="9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통한 사법 예측</a:t>
            </a:r>
          </a:p>
        </p:txBody>
      </p:sp>
    </p:spTree>
    <p:extLst>
      <p:ext uri="{BB962C8B-B14F-4D97-AF65-F5344CB8AC3E}">
        <p14:creationId xmlns:p14="http://schemas.microsoft.com/office/powerpoint/2010/main" val="36192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774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40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412874"/>
            <a:ext cx="8229600" cy="496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49" r:id="rId3"/>
    <p:sldLayoutId id="2147483653" r:id="rId4"/>
  </p:sldLayoutIdLst>
  <p:hf hdr="0"/>
  <p:txStyles>
    <p:titleStyle>
      <a:lvl1pPr algn="ctr" rtl="0" fontAlgn="base" latinLnBrk="1">
        <a:spcBef>
          <a:spcPct val="0"/>
        </a:spcBef>
        <a:spcAft>
          <a:spcPct val="0"/>
        </a:spcAft>
        <a:defRPr sz="3600" b="0" kern="1200" baseline="0">
          <a:solidFill>
            <a:schemeClr val="tx1"/>
          </a:solidFill>
          <a:latin typeface="helvetica" panose="020B0604020202020204" pitchFamily="34" charset="0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helvetica" panose="020B0604020202020204" pitchFamily="34" charset="0"/>
          <a:ea typeface="맑은 고딕" panose="020B0503020000020004" pitchFamily="50" charset="-127"/>
          <a:cs typeface="+mn-cs"/>
        </a:defRPr>
      </a:lvl1pPr>
      <a:lvl2pPr marL="714375" indent="-352425" algn="l" rtl="0" fontAlgn="base" latinLnBrk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 baseline="0">
          <a:solidFill>
            <a:schemeClr val="tx1"/>
          </a:solidFill>
          <a:latin typeface="helvetica" panose="020B0604020202020204" pitchFamily="34" charset="0"/>
          <a:ea typeface="맑은 고딕" panose="020B0503020000020004" pitchFamily="50" charset="-127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14539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franceinter.fr/justice/la-justice-predictive-revolution-ou-simple-fantasm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969368"/>
          </a:xfrm>
        </p:spPr>
        <p:txBody>
          <a:bodyPr>
            <a:noAutofit/>
          </a:bodyPr>
          <a:lstStyle/>
          <a:p>
            <a:r>
              <a:rPr lang="en-US" altLang="ko-KR" dirty="0"/>
              <a:t>AI</a:t>
            </a:r>
            <a:r>
              <a:rPr lang="ko-KR" altLang="en-US" dirty="0"/>
              <a:t>를 통한 사법 예측</a:t>
            </a:r>
          </a:p>
        </p:txBody>
      </p:sp>
      <p:sp>
        <p:nvSpPr>
          <p:cNvPr id="11" name="부제목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1600" dirty="0"/>
              <a:t>2020. 10. 22.</a:t>
            </a:r>
          </a:p>
          <a:p>
            <a:pPr fontAlgn="auto">
              <a:spcAft>
                <a:spcPts val="0"/>
              </a:spcAft>
              <a:defRPr/>
            </a:pPr>
            <a:endParaRPr lang="en-US" altLang="ko-KR" sz="1600" dirty="0"/>
          </a:p>
          <a:p>
            <a:pPr fontAlgn="auto">
              <a:spcAft>
                <a:spcPts val="0"/>
              </a:spcAft>
              <a:defRPr/>
            </a:pPr>
            <a:r>
              <a:rPr lang="en-US" altLang="ko-KR" sz="1600" dirty="0"/>
              <a:t>KAIST </a:t>
            </a:r>
            <a:r>
              <a:rPr lang="ko-KR" altLang="en-US" sz="1600" dirty="0"/>
              <a:t>기술경영학부</a:t>
            </a:r>
            <a:r>
              <a:rPr lang="en-US" altLang="ko-KR" sz="1600" dirty="0"/>
              <a:t>/</a:t>
            </a:r>
            <a:r>
              <a:rPr lang="ko-KR" altLang="en-US" sz="1600" dirty="0"/>
              <a:t>기술경영전문대학원</a:t>
            </a:r>
            <a:r>
              <a:rPr lang="en-US" altLang="ko-KR" sz="1600" dirty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ko-KR" altLang="en-US" sz="1600" dirty="0"/>
              <a:t>김병필 교수</a:t>
            </a:r>
            <a:r>
              <a:rPr lang="en-US" altLang="ko-KR" sz="1600" dirty="0"/>
              <a:t>/</a:t>
            </a:r>
            <a:r>
              <a:rPr lang="ko-KR" altLang="en-US" sz="1600" dirty="0"/>
              <a:t>변호사</a:t>
            </a:r>
          </a:p>
        </p:txBody>
      </p:sp>
    </p:spTree>
    <p:extLst>
      <p:ext uri="{BB962C8B-B14F-4D97-AF65-F5344CB8AC3E}">
        <p14:creationId xmlns:p14="http://schemas.microsoft.com/office/powerpoint/2010/main" val="1934678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9CF7B4-66BF-4EC9-B5BF-8CD042FD1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2017</a:t>
            </a:r>
            <a:r>
              <a:rPr lang="ko-KR" altLang="en-US" dirty="0"/>
              <a:t>년 </a:t>
            </a:r>
            <a:r>
              <a:rPr lang="ko-KR" altLang="ko-KR" dirty="0"/>
              <a:t>프랑스 항소법원 인공지능 활용 실험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82EB509-0D8A-4A37-A3B2-0840F90B6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z="1800" dirty="0"/>
              <a:t>실험 목적</a:t>
            </a:r>
            <a:endParaRPr lang="en-US" altLang="ko-KR" sz="1800" dirty="0"/>
          </a:p>
          <a:p>
            <a:pPr lvl="1"/>
            <a:r>
              <a:rPr lang="en-US" altLang="ko-KR" sz="1600" dirty="0"/>
              <a:t>2017</a:t>
            </a:r>
            <a:r>
              <a:rPr lang="ko-KR" altLang="en-US" sz="1600" dirty="0"/>
              <a:t>년 </a:t>
            </a:r>
            <a:r>
              <a:rPr lang="ko-KR" altLang="ko-KR" sz="1600" dirty="0"/>
              <a:t>프랑스 법무부의 주도</a:t>
            </a:r>
            <a:r>
              <a:rPr lang="en-US" altLang="ko-KR" sz="1600" dirty="0"/>
              <a:t> Rennes</a:t>
            </a:r>
            <a:r>
              <a:rPr lang="ko-KR" altLang="ko-KR" sz="1600" dirty="0"/>
              <a:t>와</a:t>
            </a:r>
            <a:r>
              <a:rPr lang="en-US" altLang="ko-KR" sz="1600" dirty="0"/>
              <a:t> Douai</a:t>
            </a:r>
            <a:r>
              <a:rPr lang="ko-KR" altLang="ko-KR" sz="1600" dirty="0"/>
              <a:t>의 두 항소법원</a:t>
            </a:r>
            <a:r>
              <a:rPr lang="ko-KR" altLang="en-US" sz="1600" dirty="0"/>
              <a:t>이 </a:t>
            </a:r>
            <a:r>
              <a:rPr lang="en-US" altLang="ko-KR" sz="1600" dirty="0"/>
              <a:t> </a:t>
            </a:r>
            <a:r>
              <a:rPr lang="en-US" altLang="ko-KR" sz="1600" dirty="0" err="1"/>
              <a:t>Predictice</a:t>
            </a:r>
            <a:r>
              <a:rPr lang="ko-KR" altLang="ko-KR" sz="1600" dirty="0"/>
              <a:t>사의 사법 예측 소프트웨어를 테스트</a:t>
            </a:r>
          </a:p>
          <a:p>
            <a:pPr lvl="1"/>
            <a:r>
              <a:rPr lang="ko-KR" altLang="ko-KR" sz="1600" dirty="0"/>
              <a:t>유사한 신청 및 본안 사건에 대해 두 항소법원 간의 차이를 분석</a:t>
            </a:r>
            <a:r>
              <a:rPr lang="en-US" altLang="ko-KR" sz="1600" dirty="0"/>
              <a:t>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ko-KR" altLang="ko-KR" sz="1600" dirty="0"/>
              <a:t>재판권의 평등한 보장을 위해 법원 결정간의 과도한 차이를 줄일 수 있는 의사 결정 도구를 만드는 것</a:t>
            </a:r>
            <a:r>
              <a:rPr lang="ko-KR" altLang="en-US" sz="1600" dirty="0"/>
              <a:t>을 목적</a:t>
            </a:r>
            <a:endParaRPr lang="en-US" altLang="ko-KR" sz="1600" dirty="0"/>
          </a:p>
          <a:p>
            <a:r>
              <a:rPr lang="ko-KR" altLang="en-US" sz="1800" dirty="0"/>
              <a:t>실험 결과</a:t>
            </a:r>
            <a:endParaRPr lang="en-US" altLang="ko-KR" sz="1800" dirty="0"/>
          </a:p>
          <a:p>
            <a:pPr lvl="1"/>
            <a:r>
              <a:rPr lang="ko-KR" altLang="en-US" sz="1600" dirty="0"/>
              <a:t>논란이 있으나</a:t>
            </a:r>
            <a:r>
              <a:rPr lang="en-US" altLang="ko-KR" sz="1600" dirty="0"/>
              <a:t>, </a:t>
            </a:r>
            <a:r>
              <a:rPr lang="ko-KR" altLang="en-US" sz="1600" dirty="0"/>
              <a:t>실험에 참여한 프랑스 항소법원의 생각은 위 소프트웨어가 부가가치를 창출하지 못한다는 것</a:t>
            </a:r>
            <a:endParaRPr lang="en-US" altLang="ko-KR" sz="1600" dirty="0"/>
          </a:p>
          <a:p>
            <a:pPr lvl="1"/>
            <a:r>
              <a:rPr lang="ko-KR" altLang="en-US" sz="1600" dirty="0"/>
              <a:t>특히 </a:t>
            </a:r>
            <a:r>
              <a:rPr lang="ko-KR" altLang="ko-KR" sz="1600" dirty="0"/>
              <a:t>특정한 어휘</a:t>
            </a:r>
            <a:r>
              <a:rPr lang="en-US" altLang="ko-KR" sz="1600" dirty="0"/>
              <a:t>(</a:t>
            </a:r>
            <a:r>
              <a:rPr lang="ko-KR" altLang="en-US" sz="1600" dirty="0"/>
              <a:t>군</a:t>
            </a:r>
            <a:r>
              <a:rPr lang="en-US" altLang="ko-KR" sz="1600" dirty="0"/>
              <a:t>)</a:t>
            </a:r>
            <a:r>
              <a:rPr lang="ko-KR" altLang="en-US" sz="1600" dirty="0"/>
              <a:t>의</a:t>
            </a:r>
            <a:r>
              <a:rPr lang="en-US" altLang="ko-KR" sz="1600" dirty="0"/>
              <a:t> </a:t>
            </a:r>
            <a:r>
              <a:rPr lang="ko-KR" altLang="ko-KR" sz="1600" dirty="0"/>
              <a:t> 등장과 법관의 판단에 있어 인과적 영향을 끼친 요인을 구별하지 못</a:t>
            </a:r>
            <a:r>
              <a:rPr lang="ko-KR" altLang="en-US" sz="1600" dirty="0"/>
              <a:t>하는 문제가 지적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5141B4D-70EB-44E3-A104-3C9CB0F9C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607097"/>
            <a:ext cx="4752528" cy="981439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03EC3B3-9324-4576-9844-468C43023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5660544"/>
            <a:ext cx="4188761" cy="694853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3411A2A2-4F1C-4364-9A54-DEECB0B83270}"/>
              </a:ext>
            </a:extLst>
          </p:cNvPr>
          <p:cNvSpPr/>
          <p:nvPr/>
        </p:nvSpPr>
        <p:spPr>
          <a:xfrm>
            <a:off x="2195736" y="4607097"/>
            <a:ext cx="4220937" cy="17483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0C91D65-5169-4079-8F9D-85F236D87FC4}"/>
              </a:ext>
            </a:extLst>
          </p:cNvPr>
          <p:cNvSpPr/>
          <p:nvPr/>
        </p:nvSpPr>
        <p:spPr>
          <a:xfrm>
            <a:off x="2433997" y="6345614"/>
            <a:ext cx="42484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dirty="0">
                <a:hlinkClick r:id="rId4"/>
              </a:rPr>
              <a:t>https://www.franceinter.fr/justice/la-justice-predictive-revolution-ou-simple-fantasme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4101325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A577A9EC-056A-409E-9C93-B126E52CE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사법 인공지능 </a:t>
            </a:r>
            <a:r>
              <a:rPr lang="en-US" altLang="ko-KR" dirty="0"/>
              <a:t>(3) </a:t>
            </a:r>
            <a:r>
              <a:rPr lang="ko-KR" altLang="en-US" dirty="0"/>
              <a:t>전문가 추출 특성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CDC3D71-AD5E-4621-B7DF-D9C7B6A7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271094"/>
            <a:ext cx="4618072" cy="1800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B0DB05-AC3D-44C7-B120-6C9560014EFE}"/>
              </a:ext>
            </a:extLst>
          </p:cNvPr>
          <p:cNvSpPr txBox="1"/>
          <p:nvPr/>
        </p:nvSpPr>
        <p:spPr>
          <a:xfrm>
            <a:off x="2643563" y="1700808"/>
            <a:ext cx="15568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latin typeface="+mn-ea"/>
                <a:ea typeface="+mn-ea"/>
              </a:rPr>
              <a:t>판결의 주요</a:t>
            </a:r>
            <a:endParaRPr lang="en-US" altLang="ko-KR" sz="2000" dirty="0">
              <a:latin typeface="+mn-ea"/>
              <a:ea typeface="+mn-ea"/>
            </a:endParaRPr>
          </a:p>
          <a:p>
            <a:pPr algn="ctr"/>
            <a:r>
              <a:rPr lang="ko-KR" altLang="en-US" sz="2000" dirty="0">
                <a:latin typeface="+mn-ea"/>
                <a:ea typeface="+mn-ea"/>
              </a:rPr>
              <a:t>사실관계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70EC9B-C99F-49F3-BD95-504188F3C234}"/>
              </a:ext>
            </a:extLst>
          </p:cNvPr>
          <p:cNvSpPr txBox="1"/>
          <p:nvPr/>
        </p:nvSpPr>
        <p:spPr>
          <a:xfrm>
            <a:off x="5624920" y="1971139"/>
            <a:ext cx="1300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>
                <a:latin typeface="+mn-ea"/>
                <a:ea typeface="+mn-ea"/>
              </a:rPr>
              <a:t>판결 결과</a:t>
            </a:r>
            <a:endParaRPr lang="ko-KR" altLang="en-US" sz="2000" dirty="0">
              <a:latin typeface="+mn-ea"/>
              <a:ea typeface="+mn-ea"/>
            </a:endParaRPr>
          </a:p>
        </p:txBody>
      </p:sp>
      <p:pic>
        <p:nvPicPr>
          <p:cNvPr id="2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1D22BE8D-167C-4E82-A158-D56785FA6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24" y="3780334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E5014B28-3058-4B87-A270-DB962A9DC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24" y="3894634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3EC51345-CE77-4D1A-B132-BA5B6A05B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24" y="4008934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71CEB99A-FC9F-48DB-8DA4-C4D426E51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24" y="4123234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E94611BD-D8EE-4BCC-9F77-4501C1D59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24" y="4237534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오른쪽 화살표 8">
            <a:extLst>
              <a:ext uri="{FF2B5EF4-FFF2-40B4-BE49-F238E27FC236}">
                <a16:creationId xmlns:a16="http://schemas.microsoft.com/office/drawing/2014/main" id="{B23B71E3-BD8D-4431-8D25-3C6C83D08C13}"/>
              </a:ext>
            </a:extLst>
          </p:cNvPr>
          <p:cNvSpPr/>
          <p:nvPr/>
        </p:nvSpPr>
        <p:spPr>
          <a:xfrm>
            <a:off x="3506574" y="4581128"/>
            <a:ext cx="922706" cy="234063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BD3A9C-AB47-496F-A78D-402CBD007E8C}"/>
              </a:ext>
            </a:extLst>
          </p:cNvPr>
          <p:cNvSpPr txBox="1"/>
          <p:nvPr/>
        </p:nvSpPr>
        <p:spPr>
          <a:xfrm>
            <a:off x="3160970" y="4104426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>
                <a:latin typeface="+mn-ea"/>
                <a:ea typeface="+mn-ea"/>
              </a:rPr>
              <a:t>판단 요소 추출</a:t>
            </a:r>
            <a:endParaRPr lang="en-US" altLang="ko-KR" sz="1400" b="1" dirty="0">
              <a:latin typeface="+mn-ea"/>
              <a:ea typeface="+mn-ea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33DDB8-7864-458A-81C8-095E87CE9288}"/>
              </a:ext>
            </a:extLst>
          </p:cNvPr>
          <p:cNvSpPr txBox="1"/>
          <p:nvPr/>
        </p:nvSpPr>
        <p:spPr>
          <a:xfrm>
            <a:off x="4905956" y="3859669"/>
            <a:ext cx="2142211" cy="16158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 dirty="0">
                <a:latin typeface="+mn-ea"/>
                <a:ea typeface="+mn-ea"/>
              </a:rPr>
              <a:t>근로자성 인정 여부</a:t>
            </a:r>
            <a:endParaRPr lang="en-US" altLang="ko-KR" sz="900" b="1" dirty="0">
              <a:latin typeface="+mn-ea"/>
              <a:ea typeface="+mn-ea"/>
            </a:endParaRPr>
          </a:p>
          <a:p>
            <a:pPr algn="ctr"/>
            <a:endParaRPr lang="en-US" altLang="ko-KR" sz="900" dirty="0">
              <a:latin typeface="+mn-ea"/>
              <a:ea typeface="+mn-ea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업무에 대한 지배권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</a:t>
            </a:r>
            <a:r>
              <a:rPr lang="ko-KR" altLang="en-US" sz="900" dirty="0">
                <a:latin typeface="+mn-ea"/>
                <a:ea typeface="+mn-ea"/>
              </a:rPr>
              <a:t>업무에 대한 결정권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</a:t>
            </a:r>
            <a:r>
              <a:rPr lang="ko-KR" altLang="en-US" sz="900" dirty="0">
                <a:latin typeface="+mn-ea"/>
                <a:ea typeface="+mn-ea"/>
              </a:rPr>
              <a:t>타 사용자 위한 근무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</a:t>
            </a:r>
            <a:r>
              <a:rPr lang="ko-KR" altLang="en-US" sz="900" dirty="0">
                <a:latin typeface="+mn-ea"/>
                <a:ea typeface="+mn-ea"/>
              </a:rPr>
              <a:t>업무지시 거절 가능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…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소유권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…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위험 부담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…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CD2F683D-CA81-436B-B198-992019B2071B}"/>
              </a:ext>
            </a:extLst>
          </p:cNvPr>
          <p:cNvCxnSpPr>
            <a:stCxn id="23" idx="0"/>
            <a:endCxn id="14" idx="2"/>
          </p:cNvCxnSpPr>
          <p:nvPr/>
        </p:nvCxnSpPr>
        <p:spPr>
          <a:xfrm flipH="1" flipV="1">
            <a:off x="3421981" y="2408694"/>
            <a:ext cx="2555081" cy="14509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345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B35BBA-64CA-4C89-A37E-CF8ED996C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활용사례 </a:t>
            </a:r>
            <a:r>
              <a:rPr lang="en-US" altLang="ko-KR" dirty="0"/>
              <a:t>– Blue J</a:t>
            </a:r>
            <a:r>
              <a:rPr lang="ko-KR" altLang="en-US" dirty="0"/>
              <a:t> </a:t>
            </a:r>
            <a:r>
              <a:rPr lang="en-US" altLang="ko-KR" dirty="0"/>
              <a:t>Legal</a:t>
            </a:r>
            <a:r>
              <a:rPr lang="ko-KR" altLang="en-US" dirty="0"/>
              <a:t> </a:t>
            </a:r>
            <a:r>
              <a:rPr lang="en-US" altLang="ko-KR" dirty="0"/>
              <a:t>(Canada)</a:t>
            </a:r>
            <a:endParaRPr lang="ko-KR" altLang="en-US" dirty="0"/>
          </a:p>
        </p:txBody>
      </p:sp>
      <p:pic>
        <p:nvPicPr>
          <p:cNvPr id="5" name="Picture 2" descr="free ai iconì ëí ì´ë¯¸ì§ ê²ìê²°ê³¼">
            <a:extLst>
              <a:ext uri="{FF2B5EF4-FFF2-40B4-BE49-F238E27FC236}">
                <a16:creationId xmlns:a16="http://schemas.microsoft.com/office/drawing/2014/main" id="{84FC5035-866B-4DC2-9022-7A37360731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3" t="19028" r="17346" b="19373"/>
          <a:stretch/>
        </p:blipFill>
        <p:spPr bwMode="auto">
          <a:xfrm>
            <a:off x="3027772" y="3723966"/>
            <a:ext cx="1436273" cy="145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F4EBA8-D198-4BE7-9327-5CA13949110F}"/>
              </a:ext>
            </a:extLst>
          </p:cNvPr>
          <p:cNvSpPr txBox="1"/>
          <p:nvPr/>
        </p:nvSpPr>
        <p:spPr>
          <a:xfrm>
            <a:off x="2746797" y="1489670"/>
            <a:ext cx="2142211" cy="13388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b="1" dirty="0">
                <a:latin typeface="+mn-ea"/>
                <a:ea typeface="+mn-ea"/>
              </a:rPr>
              <a:t>근로자성 인정 여부</a:t>
            </a:r>
            <a:endParaRPr lang="en-US" altLang="ko-KR" sz="900" b="1" dirty="0">
              <a:latin typeface="+mn-ea"/>
              <a:ea typeface="+mn-ea"/>
            </a:endParaRPr>
          </a:p>
          <a:p>
            <a:pPr algn="ctr"/>
            <a:endParaRPr lang="en-US" altLang="ko-KR" sz="900" dirty="0">
              <a:latin typeface="+mn-ea"/>
              <a:ea typeface="+mn-ea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업무 내용에 대한 결정권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타 사용자 위한 근무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업무지시 거절 가능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작업 도구에 대한 소유권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ko-KR" altLang="en-US" sz="900" dirty="0" err="1">
                <a:latin typeface="+mn-ea"/>
                <a:ea typeface="+mn-ea"/>
              </a:rPr>
              <a:t>실패시</a:t>
            </a:r>
            <a:r>
              <a:rPr lang="ko-KR" altLang="en-US" sz="900" dirty="0">
                <a:latin typeface="+mn-ea"/>
                <a:ea typeface="+mn-ea"/>
              </a:rPr>
              <a:t> 누가 손해 부담</a:t>
            </a:r>
            <a:r>
              <a:rPr lang="en-US" altLang="ko-KR" sz="900" dirty="0">
                <a:latin typeface="+mn-ea"/>
                <a:ea typeface="+mn-ea"/>
              </a:rPr>
              <a:t>?</a:t>
            </a:r>
          </a:p>
          <a:p>
            <a:pPr algn="ctr"/>
            <a:r>
              <a:rPr lang="en-US" altLang="ko-KR" sz="900" dirty="0">
                <a:latin typeface="+mn-ea"/>
                <a:ea typeface="+mn-ea"/>
              </a:rPr>
              <a:t>…</a:t>
            </a:r>
          </a:p>
          <a:p>
            <a:endParaRPr lang="en-US" altLang="ko-KR" sz="900" dirty="0">
              <a:latin typeface="+mn-ea"/>
              <a:ea typeface="+mn-ea"/>
            </a:endParaRPr>
          </a:p>
        </p:txBody>
      </p:sp>
      <p:pic>
        <p:nvPicPr>
          <p:cNvPr id="9" name="Picture 2" descr="Person icon vector 02">
            <a:extLst>
              <a:ext uri="{FF2B5EF4-FFF2-40B4-BE49-F238E27FC236}">
                <a16:creationId xmlns:a16="http://schemas.microsoft.com/office/drawing/2014/main" id="{9A8A0B51-6386-42DD-A142-4DC41EAA2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70" y="1581695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74A175-0E28-4FCF-A7DA-27073BC91CBF}"/>
              </a:ext>
            </a:extLst>
          </p:cNvPr>
          <p:cNvSpPr txBox="1"/>
          <p:nvPr/>
        </p:nvSpPr>
        <p:spPr>
          <a:xfrm>
            <a:off x="1362908" y="1631379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>
                <a:ea typeface="맑은 고딕" panose="020B0503020000020004" pitchFamily="50" charset="-127"/>
              </a:rPr>
              <a:t>설문 입력</a:t>
            </a:r>
            <a:endParaRPr lang="ko-KR" altLang="en-US" sz="1400" b="1" dirty="0">
              <a:latin typeface="+mn-ea"/>
              <a:ea typeface="+mn-ea"/>
            </a:endParaRPr>
          </a:p>
        </p:txBody>
      </p:sp>
      <p:sp>
        <p:nvSpPr>
          <p:cNvPr id="15" name="오른쪽 화살표 14">
            <a:extLst>
              <a:ext uri="{FF2B5EF4-FFF2-40B4-BE49-F238E27FC236}">
                <a16:creationId xmlns:a16="http://schemas.microsoft.com/office/drawing/2014/main" id="{BD14E0AA-BC09-4A52-98E1-04E5FAB395E7}"/>
              </a:ext>
            </a:extLst>
          </p:cNvPr>
          <p:cNvSpPr/>
          <p:nvPr/>
        </p:nvSpPr>
        <p:spPr>
          <a:xfrm rot="5400000">
            <a:off x="3417265" y="3148999"/>
            <a:ext cx="664646" cy="280523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오른쪽 화살표 14">
            <a:extLst>
              <a:ext uri="{FF2B5EF4-FFF2-40B4-BE49-F238E27FC236}">
                <a16:creationId xmlns:a16="http://schemas.microsoft.com/office/drawing/2014/main" id="{930BF0B5-5372-4696-B4E1-DD0F9097873E}"/>
              </a:ext>
            </a:extLst>
          </p:cNvPr>
          <p:cNvSpPr/>
          <p:nvPr/>
        </p:nvSpPr>
        <p:spPr>
          <a:xfrm>
            <a:off x="1259632" y="1988840"/>
            <a:ext cx="1336758" cy="27867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8BD74C-71BB-4622-AEDD-55827E427553}"/>
              </a:ext>
            </a:extLst>
          </p:cNvPr>
          <p:cNvSpPr txBox="1"/>
          <p:nvPr/>
        </p:nvSpPr>
        <p:spPr>
          <a:xfrm>
            <a:off x="4848163" y="4516054"/>
            <a:ext cx="965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b="1" dirty="0">
                <a:ea typeface="맑은 고딕" panose="020B0503020000020004" pitchFamily="50" charset="-127"/>
              </a:rPr>
              <a:t>결과 예측</a:t>
            </a:r>
            <a:endParaRPr lang="ko-KR" altLang="en-US" sz="1400" b="1" dirty="0">
              <a:latin typeface="+mn-ea"/>
              <a:ea typeface="+mn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6463D4-A647-4D77-9B13-979F90775230}"/>
              </a:ext>
            </a:extLst>
          </p:cNvPr>
          <p:cNvSpPr txBox="1"/>
          <p:nvPr/>
        </p:nvSpPr>
        <p:spPr>
          <a:xfrm>
            <a:off x="6197609" y="3723966"/>
            <a:ext cx="2142211" cy="13388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sz="900" b="1" dirty="0">
              <a:latin typeface="+mn-ea"/>
              <a:ea typeface="+mn-ea"/>
            </a:endParaRPr>
          </a:p>
          <a:p>
            <a:pPr algn="ctr"/>
            <a:endParaRPr lang="en-US" altLang="ko-KR" sz="900" b="1" dirty="0">
              <a:latin typeface="+mn-ea"/>
            </a:endParaRPr>
          </a:p>
          <a:p>
            <a:pPr algn="ctr"/>
            <a:r>
              <a:rPr lang="ko-KR" altLang="en-US" sz="900" b="1" dirty="0">
                <a:latin typeface="+mn-ea"/>
                <a:ea typeface="+mn-ea"/>
              </a:rPr>
              <a:t>근로자에 해당할 확률 </a:t>
            </a:r>
            <a:r>
              <a:rPr lang="en-US" altLang="ko-KR" sz="900" b="1" dirty="0">
                <a:latin typeface="+mn-ea"/>
                <a:ea typeface="+mn-ea"/>
              </a:rPr>
              <a:t>95</a:t>
            </a:r>
            <a:r>
              <a:rPr lang="en-US" altLang="ko-KR" sz="900" b="1" dirty="0">
                <a:latin typeface="+mn-ea"/>
              </a:rPr>
              <a:t>%+</a:t>
            </a:r>
          </a:p>
          <a:p>
            <a:pPr algn="ctr"/>
            <a:endParaRPr lang="en-US" altLang="ko-KR" sz="900" dirty="0">
              <a:latin typeface="+mn-ea"/>
              <a:ea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900" dirty="0">
                <a:latin typeface="+mn-ea"/>
                <a:ea typeface="+mn-ea"/>
              </a:rPr>
              <a:t>주요한 근거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</a:t>
            </a:r>
            <a:r>
              <a:rPr lang="ko-KR" altLang="en-US" sz="900" dirty="0">
                <a:latin typeface="+mn-ea"/>
                <a:ea typeface="+mn-ea"/>
              </a:rPr>
              <a:t>업무 내용에 대한 결정권 없음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</a:t>
            </a:r>
            <a:r>
              <a:rPr lang="ko-KR" altLang="en-US" sz="900" dirty="0">
                <a:latin typeface="+mn-ea"/>
                <a:ea typeface="+mn-ea"/>
              </a:rPr>
              <a:t>타 사용자를 위해 근무 불가능</a:t>
            </a:r>
            <a:br>
              <a:rPr lang="en-US" altLang="ko-KR" sz="900" dirty="0">
                <a:latin typeface="+mn-ea"/>
                <a:ea typeface="+mn-ea"/>
              </a:rPr>
            </a:br>
            <a:r>
              <a:rPr lang="en-US" altLang="ko-KR" sz="900" dirty="0">
                <a:latin typeface="+mn-ea"/>
                <a:ea typeface="+mn-ea"/>
              </a:rPr>
              <a:t>- </a:t>
            </a:r>
            <a:r>
              <a:rPr lang="ko-KR" altLang="en-US" sz="900" dirty="0">
                <a:latin typeface="+mn-ea"/>
                <a:ea typeface="+mn-ea"/>
              </a:rPr>
              <a:t>업무지시를 거절할 수 없음</a:t>
            </a:r>
            <a:endParaRPr lang="en-US" altLang="ko-KR" sz="900" dirty="0">
              <a:latin typeface="+mn-ea"/>
              <a:ea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900" dirty="0">
              <a:latin typeface="+mn-ea"/>
            </a:endParaRPr>
          </a:p>
        </p:txBody>
      </p:sp>
      <p:sp>
        <p:nvSpPr>
          <p:cNvPr id="25" name="오른쪽 화살표 14">
            <a:extLst>
              <a:ext uri="{FF2B5EF4-FFF2-40B4-BE49-F238E27FC236}">
                <a16:creationId xmlns:a16="http://schemas.microsoft.com/office/drawing/2014/main" id="{6EB0E33B-D936-4032-94BC-C5A65F84AA2E}"/>
              </a:ext>
            </a:extLst>
          </p:cNvPr>
          <p:cNvSpPr/>
          <p:nvPr/>
        </p:nvSpPr>
        <p:spPr>
          <a:xfrm>
            <a:off x="4662448" y="4171683"/>
            <a:ext cx="1336758" cy="27867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내용 개체 틀 2">
            <a:extLst>
              <a:ext uri="{FF2B5EF4-FFF2-40B4-BE49-F238E27FC236}">
                <a16:creationId xmlns:a16="http://schemas.microsoft.com/office/drawing/2014/main" id="{EAFA8BF1-DAFD-4CAE-BDE8-D5DC1D805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274456"/>
            <a:ext cx="8229600" cy="1674055"/>
          </a:xfrm>
        </p:spPr>
        <p:txBody>
          <a:bodyPr/>
          <a:lstStyle/>
          <a:p>
            <a:r>
              <a:rPr lang="en-US" altLang="ko-KR" sz="1600" dirty="0"/>
              <a:t>Blue J Legal</a:t>
            </a:r>
          </a:p>
          <a:p>
            <a:pPr lvl="1"/>
            <a:r>
              <a:rPr lang="ko-KR" altLang="en-US" sz="1400" dirty="0"/>
              <a:t>토론토</a:t>
            </a:r>
            <a:r>
              <a:rPr lang="en-US" altLang="ko-KR" sz="1400" dirty="0"/>
              <a:t> </a:t>
            </a:r>
            <a:r>
              <a:rPr lang="ko-KR" altLang="en-US" sz="1400" dirty="0"/>
              <a:t>대학 로스쿨에서 시작</a:t>
            </a:r>
            <a:endParaRPr lang="en-US" altLang="ko-KR" sz="1400" dirty="0"/>
          </a:p>
          <a:p>
            <a:pPr lvl="1"/>
            <a:r>
              <a:rPr lang="ko-KR" altLang="en-US" sz="1400" dirty="0"/>
              <a:t>노동법과</a:t>
            </a:r>
            <a:r>
              <a:rPr lang="en-US" altLang="ko-KR" sz="1400" dirty="0"/>
              <a:t> </a:t>
            </a:r>
            <a:r>
              <a:rPr lang="ko-KR" altLang="en-US" sz="1400" dirty="0"/>
              <a:t>조세법의 주요한 쟁점에 대해 </a:t>
            </a:r>
            <a:r>
              <a:rPr lang="en-US" altLang="ko-KR" sz="1400" u="sng" dirty="0"/>
              <a:t>90%</a:t>
            </a:r>
            <a:r>
              <a:rPr lang="ko-KR" altLang="en-US" sz="1400" u="sng" dirty="0"/>
              <a:t>의 정확도</a:t>
            </a:r>
            <a:r>
              <a:rPr lang="ko-KR" altLang="en-US" sz="1400" dirty="0"/>
              <a:t>로 결과 예측</a:t>
            </a:r>
            <a:endParaRPr lang="en-US" altLang="ko-KR" sz="1400" dirty="0"/>
          </a:p>
          <a:p>
            <a:pPr lvl="1"/>
            <a:r>
              <a:rPr lang="ko-KR" altLang="en-US" sz="1400" dirty="0"/>
              <a:t>캐나다 </a:t>
            </a:r>
            <a:r>
              <a:rPr lang="en-US" altLang="ko-KR" sz="1400" dirty="0"/>
              <a:t>10</a:t>
            </a:r>
            <a:r>
              <a:rPr lang="ko-KR" altLang="ko-KR" sz="1400" dirty="0"/>
              <a:t>대 회계법인 중 </a:t>
            </a:r>
            <a:r>
              <a:rPr lang="en-US" altLang="ko-KR" sz="1400" dirty="0"/>
              <a:t>9</a:t>
            </a:r>
            <a:r>
              <a:rPr lang="ko-KR" altLang="ko-KR" sz="1400" dirty="0"/>
              <a:t>개</a:t>
            </a:r>
            <a:r>
              <a:rPr lang="en-US" altLang="ko-KR" sz="1400" dirty="0"/>
              <a:t> (Big 4 </a:t>
            </a:r>
            <a:r>
              <a:rPr lang="ko-KR" altLang="ko-KR" sz="1400" dirty="0"/>
              <a:t>모두</a:t>
            </a:r>
            <a:r>
              <a:rPr lang="en-US" altLang="ko-KR" sz="1400" dirty="0"/>
              <a:t>) / </a:t>
            </a:r>
            <a:r>
              <a:rPr lang="ko-KR" altLang="ko-KR" sz="1400" dirty="0"/>
              <a:t>캐나다 </a:t>
            </a:r>
            <a:r>
              <a:rPr lang="en-US" altLang="ko-KR" sz="1400" dirty="0"/>
              <a:t>15</a:t>
            </a:r>
            <a:r>
              <a:rPr lang="ko-KR" altLang="ko-KR" sz="1400" dirty="0"/>
              <a:t>대 로펌 중 </a:t>
            </a:r>
            <a:r>
              <a:rPr lang="en-US" altLang="ko-KR" sz="1400" dirty="0"/>
              <a:t>75%</a:t>
            </a:r>
            <a:r>
              <a:rPr lang="ko-KR" altLang="ko-KR" sz="1400" dirty="0"/>
              <a:t>가 사용 중</a:t>
            </a:r>
            <a:r>
              <a:rPr lang="en-US" altLang="ko-KR" sz="1400" dirty="0"/>
              <a:t>(2019)</a:t>
            </a:r>
          </a:p>
          <a:p>
            <a:endParaRPr lang="en-US" altLang="ko-KR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6211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E6C1FC2-8583-4614-9A4D-945AA645E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45" y="1205292"/>
            <a:ext cx="6443390" cy="251173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한계 </a:t>
            </a:r>
            <a:r>
              <a:rPr lang="en-US" altLang="ko-KR" dirty="0"/>
              <a:t>– </a:t>
            </a:r>
            <a:r>
              <a:rPr lang="ko-KR" altLang="en-US" dirty="0"/>
              <a:t>높은</a:t>
            </a:r>
            <a:r>
              <a:rPr lang="en-US" altLang="ko-KR" dirty="0"/>
              <a:t> </a:t>
            </a:r>
            <a:r>
              <a:rPr lang="ko-KR" altLang="en-US" dirty="0"/>
              <a:t>지식공학 비용</a:t>
            </a:r>
          </a:p>
        </p:txBody>
      </p:sp>
      <p:pic>
        <p:nvPicPr>
          <p:cNvPr id="4" name="Picture 4" descr="ê´ë ¨ ì´ë¯¸ì§">
            <a:extLst>
              <a:ext uri="{FF2B5EF4-FFF2-40B4-BE49-F238E27FC236}">
                <a16:creationId xmlns:a16="http://schemas.microsoft.com/office/drawing/2014/main" id="{4AD3FC7A-DA02-4C01-AFC4-436933E66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1929814" cy="8640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06F087-7AD4-4F6A-8247-1A6C73A5C835}"/>
              </a:ext>
            </a:extLst>
          </p:cNvPr>
          <p:cNvSpPr txBox="1"/>
          <p:nvPr/>
        </p:nvSpPr>
        <p:spPr>
          <a:xfrm>
            <a:off x="2483768" y="2646014"/>
            <a:ext cx="1641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+mn-ea"/>
                <a:ea typeface="+mn-ea"/>
              </a:rPr>
              <a:t>Structured Data</a:t>
            </a:r>
            <a:endParaRPr lang="ko-KR" altLang="en-US" sz="1600" dirty="0">
              <a:latin typeface="+mn-ea"/>
              <a:ea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5BA60E-D015-4551-875C-8B752E1AE742}"/>
              </a:ext>
            </a:extLst>
          </p:cNvPr>
          <p:cNvSpPr txBox="1"/>
          <p:nvPr/>
        </p:nvSpPr>
        <p:spPr>
          <a:xfrm>
            <a:off x="6228184" y="2045662"/>
            <a:ext cx="1929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latin typeface="+mn-ea"/>
                <a:ea typeface="+mn-ea"/>
              </a:rPr>
              <a:t>근로자인지</a:t>
            </a:r>
            <a:r>
              <a:rPr lang="en-US" altLang="ko-KR" sz="1600" dirty="0">
                <a:latin typeface="+mn-ea"/>
                <a:ea typeface="+mn-ea"/>
              </a:rPr>
              <a:t>?</a:t>
            </a:r>
          </a:p>
          <a:p>
            <a:endParaRPr lang="en-US" altLang="ko-KR" sz="1600" dirty="0">
              <a:latin typeface="+mn-ea"/>
              <a:ea typeface="+mn-ea"/>
            </a:endParaRPr>
          </a:p>
          <a:p>
            <a:r>
              <a:rPr lang="en-US" altLang="ko-KR" sz="1600" dirty="0">
                <a:latin typeface="+mn-ea"/>
                <a:ea typeface="+mn-ea"/>
              </a:rPr>
              <a:t>…</a:t>
            </a:r>
            <a:endParaRPr lang="ko-KR" altLang="en-US" sz="1600" dirty="0">
              <a:latin typeface="+mn-ea"/>
              <a:ea typeface="+mn-ea"/>
            </a:endParaRPr>
          </a:p>
        </p:txBody>
      </p:sp>
      <p:pic>
        <p:nvPicPr>
          <p:cNvPr id="9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88AA239E-D182-4F45-AC85-6DB37F67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32" y="4602800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EA2CA0B9-4D26-4F24-A616-08ED68F39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32" y="4717100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7D299CDC-8848-43CA-8862-97E4FE92D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32" y="4831400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46CE4D2A-EC53-42E5-8938-69221B22C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32" y="4945700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ourt judgments canadaì ëí ì´ë¯¸ì§ ê²ìê²°ê³¼">
            <a:extLst>
              <a:ext uri="{FF2B5EF4-FFF2-40B4-BE49-F238E27FC236}">
                <a16:creationId xmlns:a16="http://schemas.microsoft.com/office/drawing/2014/main" id="{019FF7B0-7402-4C15-AA5D-C6D9A69CB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32" y="5060000"/>
            <a:ext cx="1287484" cy="11854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오른쪽 화살표 8">
            <a:extLst>
              <a:ext uri="{FF2B5EF4-FFF2-40B4-BE49-F238E27FC236}">
                <a16:creationId xmlns:a16="http://schemas.microsoft.com/office/drawing/2014/main" id="{71961957-B578-43B0-BF9A-4D50D413BB9B}"/>
              </a:ext>
            </a:extLst>
          </p:cNvPr>
          <p:cNvSpPr/>
          <p:nvPr/>
        </p:nvSpPr>
        <p:spPr>
          <a:xfrm rot="16200000">
            <a:off x="2775189" y="3749153"/>
            <a:ext cx="922706" cy="234063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A93A91-754D-496F-9FDF-AF09485A9085}"/>
              </a:ext>
            </a:extLst>
          </p:cNvPr>
          <p:cNvSpPr txBox="1"/>
          <p:nvPr/>
        </p:nvSpPr>
        <p:spPr>
          <a:xfrm>
            <a:off x="3467874" y="3662054"/>
            <a:ext cx="3480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latin typeface="+mn-ea"/>
                <a:ea typeface="+mn-ea"/>
              </a:rPr>
              <a:t>전문가의 </a:t>
            </a:r>
            <a:r>
              <a:rPr lang="en-US" altLang="ko-KR" sz="1600" b="1" dirty="0">
                <a:latin typeface="+mn-ea"/>
                <a:ea typeface="+mn-ea"/>
              </a:rPr>
              <a:t>hand coding = </a:t>
            </a:r>
            <a:r>
              <a:rPr lang="ko-KR" altLang="en-US" sz="1600" b="1" dirty="0">
                <a:latin typeface="+mn-ea"/>
                <a:ea typeface="+mn-ea"/>
              </a:rPr>
              <a:t>높은 비용</a:t>
            </a:r>
          </a:p>
        </p:txBody>
      </p:sp>
    </p:spTree>
    <p:extLst>
      <p:ext uri="{BB962C8B-B14F-4D97-AF65-F5344CB8AC3E}">
        <p14:creationId xmlns:p14="http://schemas.microsoft.com/office/powerpoint/2010/main" val="2334528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F690AA-1DF6-483C-8BCD-2C8B18DAC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AI</a:t>
            </a:r>
            <a:r>
              <a:rPr lang="ko-KR" altLang="en-US" dirty="0"/>
              <a:t>를</a:t>
            </a:r>
            <a:r>
              <a:rPr lang="en-US" altLang="ko-KR" dirty="0"/>
              <a:t> </a:t>
            </a:r>
            <a:r>
              <a:rPr lang="ko-KR" altLang="en-US" dirty="0"/>
              <a:t>통한 사법 예측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9EDF6F-9B0E-476D-856D-6B52897B7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/>
              <a:t>현재까지의 연구</a:t>
            </a:r>
            <a:r>
              <a:rPr lang="en-US" altLang="ko-KR" sz="1800" dirty="0"/>
              <a:t>/</a:t>
            </a:r>
            <a:r>
              <a:rPr lang="ko-KR" altLang="en-US" sz="1800" dirty="0"/>
              <a:t>서비스 동향</a:t>
            </a:r>
            <a:endParaRPr lang="en-US" altLang="ko-KR" sz="1800" dirty="0"/>
          </a:p>
          <a:p>
            <a:pPr lvl="1"/>
            <a:r>
              <a:rPr lang="ko-KR" altLang="en-US" sz="1400" dirty="0"/>
              <a:t>통계적 기법</a:t>
            </a:r>
            <a:endParaRPr lang="en-US" altLang="ko-KR" sz="1400" dirty="0"/>
          </a:p>
          <a:p>
            <a:pPr lvl="2"/>
            <a:r>
              <a:rPr lang="ko-KR" altLang="en-US" sz="1400" dirty="0"/>
              <a:t>사건 통계 데이터 </a:t>
            </a:r>
            <a:r>
              <a:rPr lang="en-US" altLang="ko-KR" sz="1400" dirty="0">
                <a:sym typeface="Wingdings" panose="05000000000000000000" pitchFamily="2" charset="2"/>
              </a:rPr>
              <a:t> </a:t>
            </a:r>
            <a:r>
              <a:rPr lang="ko-KR" altLang="en-US" sz="1400" dirty="0">
                <a:sym typeface="Wingdings" panose="05000000000000000000" pitchFamily="2" charset="2"/>
              </a:rPr>
              <a:t>판결 결과</a:t>
            </a:r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sym typeface="Wingdings" panose="05000000000000000000" pitchFamily="2" charset="2"/>
              </a:rPr>
              <a:t>확률</a:t>
            </a:r>
            <a:r>
              <a:rPr lang="en-US" altLang="ko-KR" sz="1400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ko-KR" altLang="en-US" sz="1400" dirty="0">
                <a:sym typeface="Wingdings" panose="05000000000000000000" pitchFamily="2" charset="2"/>
              </a:rPr>
              <a:t>자연어 처리 기법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pPr lvl="2"/>
            <a:r>
              <a:rPr lang="ko-KR" altLang="en-US" sz="1400" dirty="0">
                <a:sym typeface="Wingdings" panose="05000000000000000000" pitchFamily="2" charset="2"/>
              </a:rPr>
              <a:t>판결문 텍스트 </a:t>
            </a:r>
            <a:r>
              <a:rPr lang="en-US" altLang="ko-KR" sz="1400" dirty="0">
                <a:sym typeface="Wingdings" panose="05000000000000000000" pitchFamily="2" charset="2"/>
              </a:rPr>
              <a:t> </a:t>
            </a:r>
            <a:r>
              <a:rPr lang="ko-KR" altLang="en-US" sz="1400" dirty="0">
                <a:sym typeface="Wingdings" panose="05000000000000000000" pitchFamily="2" charset="2"/>
              </a:rPr>
              <a:t>판결 결과</a:t>
            </a:r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sym typeface="Wingdings" panose="05000000000000000000" pitchFamily="2" charset="2"/>
              </a:rPr>
              <a:t>확률</a:t>
            </a:r>
            <a:r>
              <a:rPr lang="en-US" altLang="ko-KR" sz="1400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ko-KR" altLang="en-US" sz="1400" dirty="0">
                <a:sym typeface="Wingdings" panose="05000000000000000000" pitchFamily="2" charset="2"/>
              </a:rPr>
              <a:t>전문가 특성 추출 기법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pPr lvl="2"/>
            <a:r>
              <a:rPr lang="ko-KR" altLang="en-US" sz="1400" dirty="0">
                <a:sym typeface="Wingdings" panose="05000000000000000000" pitchFamily="2" charset="2"/>
              </a:rPr>
              <a:t>전문가 추출 주요 사실관계 </a:t>
            </a:r>
            <a:r>
              <a:rPr lang="en-US" altLang="ko-KR" sz="1400" dirty="0">
                <a:sym typeface="Wingdings" panose="05000000000000000000" pitchFamily="2" charset="2"/>
              </a:rPr>
              <a:t> </a:t>
            </a:r>
            <a:r>
              <a:rPr lang="ko-KR" altLang="en-US" sz="1400" dirty="0">
                <a:sym typeface="Wingdings" panose="05000000000000000000" pitchFamily="2" charset="2"/>
              </a:rPr>
              <a:t>판결 결과</a:t>
            </a:r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sym typeface="Wingdings" panose="05000000000000000000" pitchFamily="2" charset="2"/>
              </a:rPr>
              <a:t>확률</a:t>
            </a:r>
            <a:r>
              <a:rPr lang="en-US" altLang="ko-KR" sz="1400" dirty="0">
                <a:sym typeface="Wingdings" panose="05000000000000000000" pitchFamily="2" charset="2"/>
              </a:rPr>
              <a:t>)</a:t>
            </a:r>
          </a:p>
          <a:p>
            <a:pPr lvl="2"/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ko-KR" altLang="en-US" sz="1800" dirty="0">
                <a:sym typeface="Wingdings" panose="05000000000000000000" pitchFamily="2" charset="2"/>
              </a:rPr>
              <a:t>공통된 한계</a:t>
            </a:r>
            <a:endParaRPr lang="en-US" altLang="ko-KR" sz="1800" dirty="0">
              <a:sym typeface="Wingdings" panose="05000000000000000000" pitchFamily="2" charset="2"/>
            </a:endParaRPr>
          </a:p>
          <a:p>
            <a:pPr lvl="1"/>
            <a:r>
              <a:rPr lang="ko-KR" altLang="en-US" sz="1400" dirty="0">
                <a:sym typeface="Wingdings" panose="05000000000000000000" pitchFamily="2" charset="2"/>
              </a:rPr>
              <a:t>법적 추론을 수행하는 것이 아님</a:t>
            </a:r>
            <a:r>
              <a:rPr lang="en-US" altLang="ko-KR" sz="1400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ko-KR" altLang="en-US" sz="1400" dirty="0">
                <a:sym typeface="Wingdings" panose="05000000000000000000" pitchFamily="2" charset="2"/>
              </a:rPr>
              <a:t>인과관계와 상관관계를 구별할 수 없음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pPr lvl="2"/>
            <a:endParaRPr lang="en-US" altLang="ko-KR" sz="1400" dirty="0">
              <a:sym typeface="Wingdings" panose="05000000000000000000" pitchFamily="2" charset="2"/>
            </a:endParaRPr>
          </a:p>
          <a:p>
            <a:pPr lvl="2"/>
            <a:endParaRPr lang="en-US" altLang="ko-KR" sz="1400" dirty="0">
              <a:sym typeface="Wingdings" panose="05000000000000000000" pitchFamily="2" charset="2"/>
            </a:endParaRPr>
          </a:p>
          <a:p>
            <a:pPr lvl="2"/>
            <a:endParaRPr lang="en-US" altLang="ko-KR" sz="1400" dirty="0">
              <a:sym typeface="Wingdings" panose="05000000000000000000" pitchFamily="2" charset="2"/>
            </a:endParaRPr>
          </a:p>
          <a:p>
            <a:pPr lvl="2"/>
            <a:endParaRPr lang="en-US" altLang="ko-KR" sz="1400" dirty="0">
              <a:sym typeface="Wingdings" panose="05000000000000000000" pitchFamily="2" charset="2"/>
            </a:endParaRPr>
          </a:p>
          <a:p>
            <a:pPr lvl="1"/>
            <a:endParaRPr lang="en-US" altLang="ko-KR" sz="1600" dirty="0">
              <a:sym typeface="Wingdings" panose="05000000000000000000" pitchFamily="2" charset="2"/>
            </a:endParaRPr>
          </a:p>
          <a:p>
            <a:pPr lvl="2"/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62613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D90B39-E925-4B5C-A85C-21EBBAB12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인공지능 </a:t>
            </a:r>
            <a:r>
              <a:rPr lang="en-US" altLang="ko-KR" dirty="0"/>
              <a:t>= </a:t>
            </a:r>
            <a:r>
              <a:rPr lang="ko-KR" altLang="en-US" dirty="0"/>
              <a:t>함수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940E8B-798F-447F-B7C2-F2F8A74B2DE7}"/>
                  </a:ext>
                </a:extLst>
              </p:cNvPr>
              <p:cNvSpPr txBox="1"/>
              <p:nvPr/>
            </p:nvSpPr>
            <p:spPr>
              <a:xfrm>
                <a:off x="476754" y="2274838"/>
                <a:ext cx="7283152" cy="23083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5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ko-KR" sz="15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15000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</m:e>
                    </m:d>
                  </m:oMath>
                </a14:m>
                <a:r>
                  <a:rPr lang="ko-KR" altLang="en-US" sz="10000" dirty="0"/>
                  <a:t> </a:t>
                </a:r>
                <a:r>
                  <a:rPr lang="en-US" altLang="ko-KR" sz="10000" dirty="0"/>
                  <a:t>= </a:t>
                </a:r>
                <a:endParaRPr lang="ko-KR" altLang="en-US" sz="10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940E8B-798F-447F-B7C2-F2F8A74B2D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754" y="2274838"/>
                <a:ext cx="7283152" cy="2308324"/>
              </a:xfrm>
              <a:prstGeom prst="rect">
                <a:avLst/>
              </a:prstGeom>
              <a:blipFill>
                <a:blip r:embed="rId3"/>
                <a:stretch>
                  <a:fillRect l="-251" b="-234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C375E93-3C7C-4922-8552-1C704812D6DA}"/>
              </a:ext>
            </a:extLst>
          </p:cNvPr>
          <p:cNvSpPr txBox="1"/>
          <p:nvPr/>
        </p:nvSpPr>
        <p:spPr>
          <a:xfrm>
            <a:off x="321422" y="5061674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>
                <a:solidFill>
                  <a:srgbClr val="FF0000"/>
                </a:solidFill>
                <a:latin typeface="+mn-ea"/>
                <a:ea typeface="+mn-ea"/>
              </a:rPr>
              <a:t>인공지능 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CC708F78-8C0C-4ECB-99B4-954415C26CB9}"/>
              </a:ext>
            </a:extLst>
          </p:cNvPr>
          <p:cNvCxnSpPr/>
          <p:nvPr/>
        </p:nvCxnSpPr>
        <p:spPr>
          <a:xfrm>
            <a:off x="251520" y="4669389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47E3E5E-C625-4C6C-8624-BF97EBC255A5}"/>
              </a:ext>
            </a:extLst>
          </p:cNvPr>
          <p:cNvSpPr txBox="1"/>
          <p:nvPr/>
        </p:nvSpPr>
        <p:spPr>
          <a:xfrm>
            <a:off x="2695580" y="5061674"/>
            <a:ext cx="1390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>
                <a:solidFill>
                  <a:srgbClr val="FF0000"/>
                </a:solidFill>
                <a:latin typeface="+mn-ea"/>
                <a:ea typeface="+mn-ea"/>
              </a:rPr>
              <a:t>입력 변수 </a:t>
            </a: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8D07FB70-2189-4B5E-AE0C-C40209C3FA73}"/>
              </a:ext>
            </a:extLst>
          </p:cNvPr>
          <p:cNvCxnSpPr/>
          <p:nvPr/>
        </p:nvCxnSpPr>
        <p:spPr>
          <a:xfrm>
            <a:off x="2555776" y="4669389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5377D5-DE97-44C0-8B83-828F4AB7C9DA}"/>
              </a:ext>
            </a:extLst>
          </p:cNvPr>
          <p:cNvSpPr txBox="1"/>
          <p:nvPr/>
        </p:nvSpPr>
        <p:spPr>
          <a:xfrm>
            <a:off x="6944052" y="5061674"/>
            <a:ext cx="1390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>
                <a:solidFill>
                  <a:srgbClr val="FF0000"/>
                </a:solidFill>
                <a:latin typeface="+mn-ea"/>
                <a:ea typeface="+mn-ea"/>
              </a:rPr>
              <a:t>출력 변수 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2B6A4D1B-161A-4698-9868-95C2F9781569}"/>
              </a:ext>
            </a:extLst>
          </p:cNvPr>
          <p:cNvCxnSpPr/>
          <p:nvPr/>
        </p:nvCxnSpPr>
        <p:spPr>
          <a:xfrm>
            <a:off x="6804248" y="4669389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473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D90B39-E925-4B5C-A85C-21EBBAB12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인공지능의 활용 사례</a:t>
            </a: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40EE29D4-D701-4A99-856E-900C03D5F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4618072" cy="1800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0BF9E4E-A6DF-4BCF-90D2-5B2AEB1D07B1}"/>
              </a:ext>
            </a:extLst>
          </p:cNvPr>
          <p:cNvSpPr txBox="1"/>
          <p:nvPr/>
        </p:nvSpPr>
        <p:spPr>
          <a:xfrm>
            <a:off x="5902595" y="2051266"/>
            <a:ext cx="1314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+mn-ea"/>
                <a:ea typeface="+mn-ea"/>
              </a:rPr>
              <a:t>“Siri</a:t>
            </a:r>
            <a:r>
              <a:rPr lang="ko-KR" altLang="en-US" sz="2800" dirty="0">
                <a:latin typeface="+mn-ea"/>
                <a:ea typeface="+mn-ea"/>
              </a:rPr>
              <a:t>야</a:t>
            </a:r>
            <a:r>
              <a:rPr lang="en-US" altLang="ko-KR" sz="2800" dirty="0">
                <a:latin typeface="+mn-ea"/>
                <a:ea typeface="+mn-ea"/>
              </a:rPr>
              <a:t>”</a:t>
            </a:r>
            <a:endParaRPr lang="ko-KR" altLang="en-US" sz="2800" dirty="0">
              <a:latin typeface="+mn-ea"/>
              <a:ea typeface="+mn-ea"/>
            </a:endParaRPr>
          </a:p>
        </p:txBody>
      </p:sp>
      <p:pic>
        <p:nvPicPr>
          <p:cNvPr id="8202" name="Picture 10" descr="관련 이미지">
            <a:extLst>
              <a:ext uri="{FF2B5EF4-FFF2-40B4-BE49-F238E27FC236}">
                <a16:creationId xmlns:a16="http://schemas.microsoft.com/office/drawing/2014/main" id="{F2AAD948-A5A8-4024-BC77-CD0A0F487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777" y="1436853"/>
            <a:ext cx="1510822" cy="151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E6DAC4D5-7B57-4F99-813C-DF7B2D1A2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110" y="3204594"/>
            <a:ext cx="4618072" cy="1800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439FEB-52D4-41CA-A9FB-87B19639EE6E}"/>
              </a:ext>
            </a:extLst>
          </p:cNvPr>
          <p:cNvSpPr txBox="1"/>
          <p:nvPr/>
        </p:nvSpPr>
        <p:spPr>
          <a:xfrm>
            <a:off x="5888985" y="3843084"/>
            <a:ext cx="2252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+mn-ea"/>
                <a:ea typeface="+mn-ea"/>
              </a:rPr>
              <a:t>“</a:t>
            </a:r>
            <a:r>
              <a:rPr lang="ko-KR" altLang="en-US" sz="2800" dirty="0">
                <a:latin typeface="+mn-ea"/>
                <a:ea typeface="+mn-ea"/>
              </a:rPr>
              <a:t>안녕하세요</a:t>
            </a:r>
            <a:r>
              <a:rPr lang="en-US" altLang="ko-KR" sz="2800" dirty="0">
                <a:latin typeface="+mn-ea"/>
                <a:ea typeface="+mn-ea"/>
              </a:rPr>
              <a:t>”</a:t>
            </a:r>
            <a:endParaRPr lang="ko-KR" altLang="en-US" sz="2800" dirty="0">
              <a:latin typeface="+mn-ea"/>
              <a:ea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4083BF-7FD3-4D53-AC4E-31BD1F78D9A4}"/>
              </a:ext>
            </a:extLst>
          </p:cNvPr>
          <p:cNvSpPr txBox="1"/>
          <p:nvPr/>
        </p:nvSpPr>
        <p:spPr>
          <a:xfrm>
            <a:off x="3146176" y="3658418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400" dirty="0">
                <a:latin typeface="+mn-ea"/>
                <a:ea typeface="+mn-ea"/>
              </a:rPr>
              <a:t>你好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487D9068-D7CC-4283-BC1B-781991711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444" y="4998949"/>
            <a:ext cx="4618072" cy="1800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9381A81-06C3-48DD-A5B0-8FEB802EF2BE}"/>
              </a:ext>
            </a:extLst>
          </p:cNvPr>
          <p:cNvSpPr txBox="1"/>
          <p:nvPr/>
        </p:nvSpPr>
        <p:spPr>
          <a:xfrm>
            <a:off x="5894319" y="5637439"/>
            <a:ext cx="2630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atin typeface="+mn-ea"/>
                <a:ea typeface="+mn-ea"/>
              </a:rPr>
              <a:t>폐렴이 있는지</a:t>
            </a:r>
            <a:r>
              <a:rPr lang="en-US" altLang="ko-KR" sz="2800" dirty="0">
                <a:latin typeface="+mn-ea"/>
                <a:ea typeface="+mn-ea"/>
              </a:rPr>
              <a:t>?</a:t>
            </a:r>
            <a:endParaRPr lang="ko-KR" altLang="en-US" sz="2800" dirty="0">
              <a:latin typeface="+mn-ea"/>
              <a:ea typeface="+mn-ea"/>
            </a:endParaRPr>
          </a:p>
        </p:txBody>
      </p:sp>
      <p:pic>
        <p:nvPicPr>
          <p:cNvPr id="9222" name="Picture 6" descr="흉곽 X-ray에 대한 이미지 검색결과">
            <a:extLst>
              <a:ext uri="{FF2B5EF4-FFF2-40B4-BE49-F238E27FC236}">
                <a16:creationId xmlns:a16="http://schemas.microsoft.com/office/drawing/2014/main" id="{0995CC12-EC5D-468B-B6DB-754E1B9F9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682" y="5261713"/>
            <a:ext cx="1034286" cy="102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306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D90B39-E925-4B5C-A85C-21EBBAB12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사법 인공지능</a:t>
            </a: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40EE29D4-D701-4A99-856E-900C03D5F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276872"/>
            <a:ext cx="4618072" cy="1800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0BF9E4E-A6DF-4BCF-90D2-5B2AEB1D07B1}"/>
              </a:ext>
            </a:extLst>
          </p:cNvPr>
          <p:cNvSpPr txBox="1"/>
          <p:nvPr/>
        </p:nvSpPr>
        <p:spPr>
          <a:xfrm>
            <a:off x="3284542" y="2479802"/>
            <a:ext cx="5325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 b="1" dirty="0">
                <a:latin typeface="+mn-ea"/>
                <a:ea typeface="+mn-ea"/>
              </a:rPr>
              <a:t>?</a:t>
            </a:r>
            <a:endParaRPr lang="ko-KR" altLang="en-US" sz="6000" b="1" dirty="0">
              <a:latin typeface="+mn-ea"/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53110C-7008-4434-98B7-ECDBA4E52A02}"/>
              </a:ext>
            </a:extLst>
          </p:cNvPr>
          <p:cNvSpPr txBox="1"/>
          <p:nvPr/>
        </p:nvSpPr>
        <p:spPr>
          <a:xfrm>
            <a:off x="5907640" y="2477644"/>
            <a:ext cx="5325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 b="1" dirty="0">
                <a:latin typeface="+mn-ea"/>
                <a:ea typeface="+mn-ea"/>
              </a:rPr>
              <a:t>?</a:t>
            </a:r>
            <a:endParaRPr lang="ko-KR" altLang="en-US" sz="6000" b="1" dirty="0">
              <a:latin typeface="+mn-ea"/>
              <a:ea typeface="+mn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E50B7A-437C-42CD-976A-1D97DCD96324}"/>
              </a:ext>
            </a:extLst>
          </p:cNvPr>
          <p:cNvSpPr txBox="1"/>
          <p:nvPr/>
        </p:nvSpPr>
        <p:spPr>
          <a:xfrm>
            <a:off x="2351843" y="3998573"/>
            <a:ext cx="2416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>
                <a:solidFill>
                  <a:srgbClr val="FF0000"/>
                </a:solidFill>
                <a:latin typeface="+mn-ea"/>
                <a:ea typeface="+mn-ea"/>
              </a:rPr>
              <a:t>무엇을 입력 받아서</a:t>
            </a:r>
            <a:endParaRPr lang="ko-KR" altLang="en-US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E78DCEFF-6CA7-4419-83C6-5C97A6BD3A66}"/>
              </a:ext>
            </a:extLst>
          </p:cNvPr>
          <p:cNvCxnSpPr/>
          <p:nvPr/>
        </p:nvCxnSpPr>
        <p:spPr>
          <a:xfrm>
            <a:off x="2839786" y="3847046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3D3596C-7675-4294-8491-89223B5C4B28}"/>
              </a:ext>
            </a:extLst>
          </p:cNvPr>
          <p:cNvSpPr txBox="1"/>
          <p:nvPr/>
        </p:nvSpPr>
        <p:spPr>
          <a:xfrm>
            <a:off x="5076056" y="4000731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>
                <a:solidFill>
                  <a:srgbClr val="FF0000"/>
                </a:solidFill>
                <a:latin typeface="+mn-ea"/>
                <a:ea typeface="+mn-ea"/>
              </a:rPr>
              <a:t>무엇을 출력하지</a:t>
            </a:r>
            <a:r>
              <a:rPr lang="en-US" altLang="ko-KR" sz="2000" b="1" dirty="0">
                <a:solidFill>
                  <a:srgbClr val="FF0000"/>
                </a:solidFill>
                <a:latin typeface="+mn-ea"/>
                <a:ea typeface="+mn-ea"/>
              </a:rPr>
              <a:t>?</a:t>
            </a:r>
            <a:endParaRPr lang="ko-KR" altLang="en-US" sz="2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9729797E-3937-4B37-8577-40D3480305E3}"/>
              </a:ext>
            </a:extLst>
          </p:cNvPr>
          <p:cNvCxnSpPr/>
          <p:nvPr/>
        </p:nvCxnSpPr>
        <p:spPr>
          <a:xfrm>
            <a:off x="5368605" y="3847046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024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A577A9EC-056A-409E-9C93-B126E52CE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사법 인공지능 </a:t>
            </a:r>
            <a:r>
              <a:rPr lang="en-US" altLang="ko-KR" dirty="0"/>
              <a:t>(1) </a:t>
            </a:r>
            <a:r>
              <a:rPr lang="ko-KR" altLang="en-US" dirty="0"/>
              <a:t>통계 기법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CDC3D71-AD5E-4621-B7DF-D9C7B6A7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271094"/>
            <a:ext cx="4618072" cy="1800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B0DB05-AC3D-44C7-B120-6C9560014EFE}"/>
              </a:ext>
            </a:extLst>
          </p:cNvPr>
          <p:cNvSpPr txBox="1"/>
          <p:nvPr/>
        </p:nvSpPr>
        <p:spPr>
          <a:xfrm>
            <a:off x="2771800" y="1700808"/>
            <a:ext cx="1300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latin typeface="+mn-ea"/>
                <a:ea typeface="+mn-ea"/>
              </a:rPr>
              <a:t>사건</a:t>
            </a:r>
            <a:endParaRPr lang="en-US" altLang="ko-KR" sz="2000" dirty="0">
              <a:latin typeface="+mn-ea"/>
              <a:ea typeface="+mn-ea"/>
            </a:endParaRPr>
          </a:p>
          <a:p>
            <a:pPr algn="ctr"/>
            <a:r>
              <a:rPr lang="ko-KR" altLang="en-US" sz="2000" dirty="0">
                <a:latin typeface="+mn-ea"/>
                <a:ea typeface="+mn-ea"/>
              </a:rPr>
              <a:t>통계 정보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B4EC30DD-ABC7-4486-8EBA-4A16ECB23EA7}"/>
              </a:ext>
            </a:extLst>
          </p:cNvPr>
          <p:cNvPicPr/>
          <p:nvPr/>
        </p:nvPicPr>
        <p:blipFill rotWithShape="1">
          <a:blip r:embed="rId3"/>
          <a:srcRect b="43135"/>
          <a:stretch/>
        </p:blipFill>
        <p:spPr>
          <a:xfrm>
            <a:off x="539552" y="4149080"/>
            <a:ext cx="7704856" cy="2016224"/>
          </a:xfrm>
          <a:prstGeom prst="rect">
            <a:avLst/>
          </a:prstGeom>
        </p:spPr>
      </p:pic>
      <p:sp>
        <p:nvSpPr>
          <p:cNvPr id="17" name="내용 개체 틀 2">
            <a:extLst>
              <a:ext uri="{FF2B5EF4-FFF2-40B4-BE49-F238E27FC236}">
                <a16:creationId xmlns:a16="http://schemas.microsoft.com/office/drawing/2014/main" id="{9AEDFA43-1887-4679-938B-0A0E5EF11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3207917"/>
            <a:ext cx="8229600" cy="2664198"/>
          </a:xfrm>
        </p:spPr>
        <p:txBody>
          <a:bodyPr/>
          <a:lstStyle/>
          <a:p>
            <a:r>
              <a:rPr lang="ko-KR" altLang="en-US" sz="1400" dirty="0"/>
              <a:t>미국</a:t>
            </a:r>
            <a:r>
              <a:rPr lang="en-US" altLang="ko-KR" sz="1400" dirty="0"/>
              <a:t> </a:t>
            </a:r>
            <a:r>
              <a:rPr lang="ko-KR" altLang="en-US" sz="1400" dirty="0"/>
              <a:t>연방대법원 판결 데이터베이스</a:t>
            </a:r>
            <a:endParaRPr lang="en-US" altLang="ko-KR" sz="1400" dirty="0"/>
          </a:p>
          <a:p>
            <a:pPr lvl="1"/>
            <a:r>
              <a:rPr lang="ko-KR" altLang="en-US" sz="1200" dirty="0"/>
              <a:t>입력 변수 </a:t>
            </a:r>
            <a:r>
              <a:rPr lang="en-US" altLang="ko-KR" sz="1200" dirty="0"/>
              <a:t>– </a:t>
            </a:r>
            <a:r>
              <a:rPr lang="ko-KR" altLang="ko-KR" sz="1200" dirty="0"/>
              <a:t>원심 법원</a:t>
            </a:r>
            <a:r>
              <a:rPr lang="en-US" altLang="ko-KR" sz="1200" dirty="0"/>
              <a:t>, </a:t>
            </a:r>
            <a:r>
              <a:rPr lang="ko-KR" altLang="en-US" sz="1200" dirty="0"/>
              <a:t>근거 </a:t>
            </a:r>
            <a:r>
              <a:rPr lang="ko-KR" altLang="en-US" sz="1200" dirty="0" err="1"/>
              <a:t>법조항</a:t>
            </a:r>
            <a:r>
              <a:rPr lang="en-US" altLang="ko-KR" sz="1200" dirty="0"/>
              <a:t>, </a:t>
            </a:r>
            <a:r>
              <a:rPr lang="ko-KR" altLang="ko-KR" sz="1200" dirty="0"/>
              <a:t>원심의 정치적 방향</a:t>
            </a:r>
            <a:r>
              <a:rPr lang="en-US" altLang="ko-KR" sz="1200" dirty="0"/>
              <a:t>, </a:t>
            </a:r>
            <a:r>
              <a:rPr lang="ko-KR" altLang="en-US" sz="1200" dirty="0"/>
              <a:t>위헌 주장 여부</a:t>
            </a:r>
            <a:r>
              <a:rPr lang="en-US" altLang="ko-KR" sz="1200" dirty="0"/>
              <a:t>, </a:t>
            </a:r>
            <a:r>
              <a:rPr lang="ko-KR" altLang="en-US" sz="1200" dirty="0"/>
              <a:t>판례 변경 주장 여부 등</a:t>
            </a:r>
            <a:endParaRPr lang="en-US" altLang="ko-KR" sz="1200" dirty="0"/>
          </a:p>
          <a:p>
            <a:pPr lvl="1"/>
            <a:r>
              <a:rPr lang="ko-KR" altLang="en-US" sz="1200" dirty="0"/>
              <a:t>출력 변수 </a:t>
            </a:r>
            <a:r>
              <a:rPr lang="en-US" altLang="ko-KR" sz="1200" dirty="0"/>
              <a:t>– </a:t>
            </a:r>
            <a:r>
              <a:rPr lang="ko-KR" altLang="en-US" sz="1200" dirty="0"/>
              <a:t>개별 대법관의 의견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70EC9B-C99F-49F3-BD95-504188F3C234}"/>
              </a:ext>
            </a:extLst>
          </p:cNvPr>
          <p:cNvSpPr txBox="1"/>
          <p:nvPr/>
        </p:nvSpPr>
        <p:spPr>
          <a:xfrm>
            <a:off x="5624920" y="1971139"/>
            <a:ext cx="1300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>
                <a:latin typeface="+mn-ea"/>
                <a:ea typeface="+mn-ea"/>
              </a:rPr>
              <a:t>판결 결과</a:t>
            </a:r>
            <a:endParaRPr lang="ko-KR" altLang="en-US" sz="2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6915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01D4EF-367E-4DBF-AAB7-3E4F9918C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Supreme Court Forecasting Project (2004)</a:t>
            </a:r>
            <a:endParaRPr lang="ko-KR" altLang="en-US" dirty="0"/>
          </a:p>
        </p:txBody>
      </p:sp>
      <p:pic>
        <p:nvPicPr>
          <p:cNvPr id="4" name="내용 개체 틀 3">
            <a:extLst>
              <a:ext uri="{FF2B5EF4-FFF2-40B4-BE49-F238E27FC236}">
                <a16:creationId xmlns:a16="http://schemas.microsoft.com/office/drawing/2014/main" id="{E301DE47-94E6-46E1-90DA-563C2F90A5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4980" y="2206421"/>
            <a:ext cx="3528392" cy="4376939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1C8F308-BEC7-45C9-B288-9F6D18737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4" y="3403456"/>
            <a:ext cx="4807100" cy="1851182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090E02F0-7026-4813-97CE-48A70D721D77}"/>
              </a:ext>
            </a:extLst>
          </p:cNvPr>
          <p:cNvSpPr/>
          <p:nvPr/>
        </p:nvSpPr>
        <p:spPr>
          <a:xfrm>
            <a:off x="755576" y="1189994"/>
            <a:ext cx="8042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202020"/>
                </a:solidFill>
                <a:latin typeface="Helvetica" panose="020B0604020202020204" pitchFamily="34" charset="0"/>
              </a:rPr>
              <a:t>“The model predicted </a:t>
            </a:r>
            <a:r>
              <a:rPr lang="en-US" altLang="ko-KR" b="1" u="sng" dirty="0">
                <a:solidFill>
                  <a:srgbClr val="202020"/>
                </a:solidFill>
                <a:latin typeface="Helvetica" panose="020B0604020202020204" pitchFamily="34" charset="0"/>
              </a:rPr>
              <a:t>75%</a:t>
            </a:r>
            <a:r>
              <a:rPr lang="en-US" altLang="ko-KR" dirty="0">
                <a:solidFill>
                  <a:srgbClr val="202020"/>
                </a:solidFill>
                <a:latin typeface="Helvetica" panose="020B0604020202020204" pitchFamily="34" charset="0"/>
              </a:rPr>
              <a:t> of the Court’s affirm/reverse results correctly,</a:t>
            </a:r>
          </a:p>
          <a:p>
            <a:r>
              <a:rPr lang="en-US" altLang="ko-KR" dirty="0">
                <a:solidFill>
                  <a:srgbClr val="202020"/>
                </a:solidFill>
                <a:latin typeface="Helvetica" panose="020B0604020202020204" pitchFamily="34" charset="0"/>
              </a:rPr>
              <a:t>while the experts collectively got </a:t>
            </a:r>
            <a:r>
              <a:rPr lang="en-US" altLang="ko-KR" b="1" u="sng" dirty="0">
                <a:solidFill>
                  <a:srgbClr val="202020"/>
                </a:solidFill>
                <a:latin typeface="Helvetica" panose="020B0604020202020204" pitchFamily="34" charset="0"/>
              </a:rPr>
              <a:t>59.1%</a:t>
            </a:r>
            <a:r>
              <a:rPr lang="en-US" altLang="ko-KR" dirty="0">
                <a:solidFill>
                  <a:srgbClr val="202020"/>
                </a:solidFill>
                <a:latin typeface="Helvetica" panose="020B0604020202020204" pitchFamily="34" charset="0"/>
              </a:rPr>
              <a:t> right. These results are notable,</a:t>
            </a:r>
          </a:p>
          <a:p>
            <a:r>
              <a:rPr lang="en-US" altLang="ko-KR" dirty="0">
                <a:solidFill>
                  <a:srgbClr val="202020"/>
                </a:solidFill>
                <a:latin typeface="Helvetica" panose="020B0604020202020204" pitchFamily="34" charset="0"/>
              </a:rPr>
              <a:t>given that </a:t>
            </a:r>
            <a:r>
              <a:rPr lang="en-US" altLang="ko-KR" b="1" u="sng" dirty="0">
                <a:solidFill>
                  <a:srgbClr val="202020"/>
                </a:solidFill>
                <a:latin typeface="Helvetica" panose="020B0604020202020204" pitchFamily="34" charset="0"/>
              </a:rPr>
              <a:t>the statistical model disregards information about the specific</a:t>
            </a:r>
          </a:p>
          <a:p>
            <a:r>
              <a:rPr lang="en-US" altLang="ko-KR" b="1" u="sng" dirty="0">
                <a:solidFill>
                  <a:srgbClr val="202020"/>
                </a:solidFill>
                <a:latin typeface="Helvetica" panose="020B0604020202020204" pitchFamily="34" charset="0"/>
              </a:rPr>
              <a:t>law or facts of the cases</a:t>
            </a:r>
            <a:r>
              <a:rPr lang="en-US" altLang="ko-KR" dirty="0">
                <a:solidFill>
                  <a:srgbClr val="202020"/>
                </a:solidFill>
                <a:latin typeface="Helvetica" panose="020B0604020202020204" pitchFamily="34" charset="0"/>
              </a:rPr>
              <a:t>.”</a:t>
            </a:r>
            <a:endParaRPr lang="ko-KR" altLang="en-US" dirty="0">
              <a:solidFill>
                <a:srgbClr val="202020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BC3890D6-9768-4F12-A35F-DFE769A55B26}"/>
              </a:ext>
            </a:extLst>
          </p:cNvPr>
          <p:cNvSpPr/>
          <p:nvPr/>
        </p:nvSpPr>
        <p:spPr>
          <a:xfrm>
            <a:off x="7603816" y="6313065"/>
            <a:ext cx="1540184" cy="267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430338" algn="l"/>
              </a:tabLst>
            </a:pPr>
            <a:r>
              <a:rPr lang="en-US" altLang="ko-KR" sz="1000" dirty="0">
                <a:solidFill>
                  <a:schemeClr val="tx1"/>
                </a:solidFill>
              </a:rPr>
              <a:t>TW</a:t>
            </a:r>
            <a:r>
              <a:rPr lang="ko-KR" altLang="en-US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>
                <a:solidFill>
                  <a:schemeClr val="tx1"/>
                </a:solidFill>
              </a:rPr>
              <a:t>Ruger</a:t>
            </a:r>
            <a:r>
              <a:rPr lang="ko-KR" altLang="en-US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>
                <a:solidFill>
                  <a:schemeClr val="tx1"/>
                </a:solidFill>
              </a:rPr>
              <a:t>et</a:t>
            </a:r>
            <a:r>
              <a:rPr lang="ko-KR" altLang="en-US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>
                <a:solidFill>
                  <a:schemeClr val="tx1"/>
                </a:solidFill>
              </a:rPr>
              <a:t>al</a:t>
            </a:r>
            <a:r>
              <a:rPr lang="ko-KR" altLang="en-US" sz="1000" dirty="0">
                <a:solidFill>
                  <a:schemeClr val="tx1"/>
                </a:solidFill>
              </a:rPr>
              <a:t> </a:t>
            </a:r>
            <a:r>
              <a:rPr lang="en-US" altLang="ko-KR" sz="1000" dirty="0">
                <a:solidFill>
                  <a:schemeClr val="tx1"/>
                </a:solidFill>
              </a:rPr>
              <a:t>(2004)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90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3D29B2-3BB0-4ACE-81F3-87E3C370C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인공지능 활용 예측 </a:t>
            </a:r>
            <a:r>
              <a:rPr lang="en-US" altLang="ko-KR" dirty="0"/>
              <a:t>(2017)</a:t>
            </a:r>
            <a:endParaRPr lang="ko-KR" alt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E625E6B-E31B-4556-A9BE-3D7B3E110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720822" cy="324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278EE40-449D-4B7D-A4A0-2CDA90A49982}"/>
              </a:ext>
            </a:extLst>
          </p:cNvPr>
          <p:cNvSpPr/>
          <p:nvPr/>
        </p:nvSpPr>
        <p:spPr>
          <a:xfrm>
            <a:off x="2239728" y="5733256"/>
            <a:ext cx="2105526" cy="6276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430338" algn="l"/>
              </a:tabLst>
            </a:pPr>
            <a:r>
              <a:rPr lang="ko-KR" altLang="en-US" sz="1400" b="1" dirty="0">
                <a:solidFill>
                  <a:schemeClr val="tx1"/>
                </a:solidFill>
              </a:rPr>
              <a:t>사건별 예측</a:t>
            </a:r>
            <a:r>
              <a:rPr lang="en-US" altLang="ko-KR" sz="1400" b="1" dirty="0">
                <a:solidFill>
                  <a:schemeClr val="tx1"/>
                </a:solidFill>
              </a:rPr>
              <a:t> </a:t>
            </a:r>
            <a:r>
              <a:rPr lang="ko-KR" altLang="en-US" sz="1400" b="1" dirty="0">
                <a:solidFill>
                  <a:schemeClr val="tx1"/>
                </a:solidFill>
              </a:rPr>
              <a:t>정확도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1890055-6526-408E-AEB9-97F2296E05AF}"/>
              </a:ext>
            </a:extLst>
          </p:cNvPr>
          <p:cNvSpPr/>
          <p:nvPr/>
        </p:nvSpPr>
        <p:spPr>
          <a:xfrm>
            <a:off x="5480088" y="5733256"/>
            <a:ext cx="2105526" cy="6276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430338" algn="l"/>
              </a:tabLst>
            </a:pPr>
            <a:r>
              <a:rPr lang="ko-KR" altLang="en-US" sz="1400" b="1" dirty="0">
                <a:solidFill>
                  <a:schemeClr val="tx1"/>
                </a:solidFill>
              </a:rPr>
              <a:t>대법관별 예측 정확도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BF0EC8D-1689-49A8-976F-19A255928720}"/>
              </a:ext>
            </a:extLst>
          </p:cNvPr>
          <p:cNvSpPr/>
          <p:nvPr/>
        </p:nvSpPr>
        <p:spPr>
          <a:xfrm>
            <a:off x="990353" y="1485767"/>
            <a:ext cx="7163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202020"/>
                </a:solidFill>
                <a:latin typeface="Helvetica" panose="020B0604020202020204" pitchFamily="34" charset="0"/>
              </a:rPr>
              <a:t>“Over nearly two centuries, we achieve 70.2% accuracy at the case outcome level and 71.9% at the justice vote level.” </a:t>
            </a:r>
            <a:endParaRPr lang="ko-KR" altLang="en-US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62F2B3C0-C655-475A-A68F-C5A3CFAABD94}"/>
              </a:ext>
            </a:extLst>
          </p:cNvPr>
          <p:cNvSpPr/>
          <p:nvPr/>
        </p:nvSpPr>
        <p:spPr>
          <a:xfrm>
            <a:off x="7603816" y="6313065"/>
            <a:ext cx="1540184" cy="267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430338" algn="l"/>
              </a:tabLst>
            </a:pPr>
            <a:r>
              <a:rPr lang="en-US" altLang="ko-KR" sz="1000" dirty="0">
                <a:solidFill>
                  <a:schemeClr val="tx1"/>
                </a:solidFill>
              </a:rPr>
              <a:t>Katz et al (2017)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461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A577A9EC-056A-409E-9C93-B126E52CE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사법 인공지능 </a:t>
            </a:r>
            <a:r>
              <a:rPr lang="en-US" altLang="ko-KR" dirty="0"/>
              <a:t>(2) </a:t>
            </a:r>
            <a:r>
              <a:rPr lang="ko-KR" altLang="en-US" dirty="0"/>
              <a:t>자연어 처리 기법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CDC3D71-AD5E-4621-B7DF-D9C7B6A7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271094"/>
            <a:ext cx="4618072" cy="1800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B0DB05-AC3D-44C7-B120-6C9560014EFE}"/>
              </a:ext>
            </a:extLst>
          </p:cNvPr>
          <p:cNvSpPr txBox="1"/>
          <p:nvPr/>
        </p:nvSpPr>
        <p:spPr>
          <a:xfrm>
            <a:off x="2944925" y="170080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dirty="0">
                <a:latin typeface="+mn-ea"/>
                <a:ea typeface="+mn-ea"/>
              </a:rPr>
              <a:t>판결문</a:t>
            </a:r>
            <a:endParaRPr lang="en-US" altLang="ko-KR" sz="2000" dirty="0">
              <a:latin typeface="+mn-ea"/>
              <a:ea typeface="+mn-ea"/>
            </a:endParaRPr>
          </a:p>
          <a:p>
            <a:pPr algn="ctr"/>
            <a:r>
              <a:rPr lang="ko-KR" altLang="en-US" sz="2000" dirty="0">
                <a:latin typeface="+mn-ea"/>
                <a:ea typeface="+mn-ea"/>
              </a:rPr>
              <a:t>텍스트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70EC9B-C99F-49F3-BD95-504188F3C234}"/>
              </a:ext>
            </a:extLst>
          </p:cNvPr>
          <p:cNvSpPr txBox="1"/>
          <p:nvPr/>
        </p:nvSpPr>
        <p:spPr>
          <a:xfrm>
            <a:off x="5624920" y="1971139"/>
            <a:ext cx="1300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>
                <a:latin typeface="+mn-ea"/>
                <a:ea typeface="+mn-ea"/>
              </a:rPr>
              <a:t>판결 결과</a:t>
            </a:r>
            <a:endParaRPr lang="ko-KR" altLang="en-US" sz="2000" dirty="0">
              <a:latin typeface="+mn-ea"/>
              <a:ea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2690D40-3C06-490A-B497-59818E515C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6644"/>
          <a:stretch/>
        </p:blipFill>
        <p:spPr>
          <a:xfrm>
            <a:off x="1475656" y="3201664"/>
            <a:ext cx="5976664" cy="13243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5BFD22AA-DDBC-458D-BA25-5110869876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21" t="55877" r="1205" b="28683"/>
          <a:stretch/>
        </p:blipFill>
        <p:spPr>
          <a:xfrm>
            <a:off x="1200041" y="4725144"/>
            <a:ext cx="6743917" cy="143845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7508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_x475908752" descr="EMB000032186bb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216" y="1997079"/>
            <a:ext cx="3820445" cy="317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_x475910592" descr="EMB000032186bb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35" y="2007985"/>
            <a:ext cx="4896544" cy="317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판결 텍스트를 이용한 예측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3A16AD-2374-4D9F-9F5D-1C64C603F43E}"/>
              </a:ext>
            </a:extLst>
          </p:cNvPr>
          <p:cNvSpPr txBox="1"/>
          <p:nvPr/>
        </p:nvSpPr>
        <p:spPr>
          <a:xfrm>
            <a:off x="2555776" y="562135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ko-KR" altLang="en-US" b="1" dirty="0">
                <a:latin typeface="+mn-ea"/>
                <a:ea typeface="+mn-ea"/>
              </a:rPr>
              <a:t>이런 예측이 어떤 의미가 있을까</a:t>
            </a:r>
            <a:r>
              <a:rPr lang="en-US" altLang="ko-KR" b="1" dirty="0">
                <a:latin typeface="+mn-ea"/>
                <a:ea typeface="+mn-ea"/>
              </a:rPr>
              <a:t>?</a:t>
            </a:r>
            <a:endParaRPr lang="ko-KR" altLang="en-US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9551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13314</TotalTime>
  <Words>564</Words>
  <Application>Microsoft Office PowerPoint</Application>
  <PresentationFormat>화면 슬라이드 쇼(4:3)</PresentationFormat>
  <Paragraphs>108</Paragraphs>
  <Slides>14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23" baseType="lpstr">
      <vt:lpstr>맑은 고딕</vt:lpstr>
      <vt:lpstr>Arial</vt:lpstr>
      <vt:lpstr>Arial Narrow</vt:lpstr>
      <vt:lpstr>Cambria Math</vt:lpstr>
      <vt:lpstr>helvetica</vt:lpstr>
      <vt:lpstr>helvetica</vt:lpstr>
      <vt:lpstr>Wingdings</vt:lpstr>
      <vt:lpstr>Office 테마</vt:lpstr>
      <vt:lpstr>디자인 사용자 지정</vt:lpstr>
      <vt:lpstr>AI를 통한 사법 예측</vt:lpstr>
      <vt:lpstr>인공지능 = 함수</vt:lpstr>
      <vt:lpstr>인공지능의 활용 사례</vt:lpstr>
      <vt:lpstr>사법 인공지능</vt:lpstr>
      <vt:lpstr>사법 인공지능 (1) 통계 기법</vt:lpstr>
      <vt:lpstr>Supreme Court Forecasting Project (2004)</vt:lpstr>
      <vt:lpstr>인공지능 활용 예측 (2017)</vt:lpstr>
      <vt:lpstr>사법 인공지능 (2) 자연어 처리 기법</vt:lpstr>
      <vt:lpstr>판결 텍스트를 이용한 예측</vt:lpstr>
      <vt:lpstr>2017년 프랑스 항소법원 인공지능 활용 실험</vt:lpstr>
      <vt:lpstr>사법 인공지능 (3) 전문가 추출 특성</vt:lpstr>
      <vt:lpstr>활용사례 – Blue J Legal (Canada)</vt:lpstr>
      <vt:lpstr>한계 – 높은 지식공학 비용</vt:lpstr>
      <vt:lpstr>AI를 통한 사법 예측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AI를 통한 사법 예측</dc:title>
  <dc:creator>Byoungpil Kim (BKL)</dc:creator>
  <cp:lastModifiedBy>Kim Byoungpil</cp:lastModifiedBy>
  <cp:revision>380</cp:revision>
  <cp:lastPrinted>2018-09-04T04:48:02Z</cp:lastPrinted>
  <dcterms:created xsi:type="dcterms:W3CDTF">2018-02-17T03:20:55Z</dcterms:created>
  <dcterms:modified xsi:type="dcterms:W3CDTF">2020-10-19T02:22:27Z</dcterms:modified>
</cp:coreProperties>
</file>