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66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20000" autoAdjust="0"/>
    <p:restoredTop sz="90000"/>
  </p:normalViewPr>
  <p:slideViewPr>
    <p:cSldViewPr snapToGrid="0">
      <p:cViewPr>
        <p:scale>
          <a:sx n="122" d="100"/>
          <a:sy n="122" d="100"/>
        </p:scale>
        <p:origin x="114" y="204"/>
      </p:cViewPr>
      <p:guideLst>
        <p:guide orient="horz" pos="16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w="sm" len="sm"/>
            <a:tailEnd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4" tIns="91424" rIns="91424" bIns="91424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pPr>
              <a:defRPr/>
            </a:pPr>
            <a:endParaRPr lang="ko-KR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a3e193ffeb_0_27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a3e193ffe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a3e193ffeb_1_8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a3e193ffeb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3e193ffeb_1_17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3e193ffeb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a3e193ffeb_1_26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a3e193ffeb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a3e193ffeb_0_0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a3e193ff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a3e193ffeb_0_6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a3e193ffe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a3e193ffeb_0_12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a3e193ffe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3e193ffeb_1_40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a3e193ffeb_1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ericanbar.org/groups/professional_responsibility/publications/model_rules_of_professional_conduct/rule_1_1_competen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1097000"/>
            <a:ext cx="8520600" cy="2052600"/>
          </a:xfrm>
          <a:prstGeom prst="rect">
            <a:avLst/>
          </a:prstGeom>
        </p:spPr>
        <p:txBody>
          <a:bodyPr wrap="square" lIns="91424" tIns="91424" rIns="91424" bIns="91424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2800"/>
              <a:t>기술적 숙련도 조항의 변호사윤리장전 도입 필요성</a:t>
            </a:r>
            <a:endParaRPr sz="28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521250" y="3730575"/>
            <a:ext cx="8520600" cy="7926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ko-KR" sz="2000">
                <a:solidFill>
                  <a:srgbClr val="000000"/>
                </a:solidFill>
              </a:rPr>
              <a:t>- </a:t>
            </a:r>
            <a:r>
              <a:rPr lang="en" sz="2000">
                <a:solidFill>
                  <a:srgbClr val="000000"/>
                </a:solidFill>
              </a:rPr>
              <a:t>발표일: 2020. 10. 22.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ko-KR" sz="2000">
                <a:solidFill>
                  <a:srgbClr val="000000"/>
                </a:solidFill>
              </a:rPr>
              <a:t>- </a:t>
            </a:r>
            <a:r>
              <a:rPr lang="en" sz="2000">
                <a:solidFill>
                  <a:srgbClr val="000000"/>
                </a:solidFill>
              </a:rPr>
              <a:t>발표자: 이진{(현)주식회사 리걸텍 대표, (전)김앤장 법률사무소 변호사}</a:t>
            </a:r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785612" y="1218452"/>
            <a:ext cx="3384070" cy="10230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r>
              <a:rPr lang="en-US" altLang="ko-KR">
                <a:solidFill>
                  <a:srgbClr val="000000"/>
                </a:solidFill>
                <a:effectLst/>
              </a:rPr>
              <a:t>ABA Rule 1.1: Competence</a:t>
            </a: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  <a:defRPr/>
            </a:pPr>
            <a:endParaRPr lang="ko-KR" altLang="en-US"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4832400" y="1200100"/>
            <a:ext cx="39999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2400">
                <a:solidFill>
                  <a:schemeClr val="dk1"/>
                </a:solidFill>
              </a:rPr>
              <a:t>미국 변호사협회(ABA)의 </a:t>
            </a:r>
            <a:r>
              <a:rPr lang="en" sz="2200">
                <a:solidFill>
                  <a:schemeClr val="dk1"/>
                </a:solidFill>
              </a:rPr>
              <a:t>Model Rules for Professional Responsibility(이하 “모범규준”)은</a:t>
            </a:r>
            <a:r>
              <a:rPr lang="en-US" altLang="ko-KR" sz="2200">
                <a:solidFill>
                  <a:schemeClr val="dk1"/>
                </a:solidFill>
              </a:rPr>
              <a:t>,</a:t>
            </a:r>
            <a:r>
              <a:rPr lang="en" sz="2200">
                <a:solidFill>
                  <a:schemeClr val="dk1"/>
                </a:solidFill>
              </a:rPr>
              <a:t> </a:t>
            </a: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  <a:defRPr/>
            </a:pPr>
            <a:r>
              <a:rPr lang="en" sz="2200" b="1">
                <a:solidFill>
                  <a:schemeClr val="dk1"/>
                </a:solidFill>
                <a:hlinkClick r:id="rId3"/>
              </a:rPr>
              <a:t>Rule 1.1: Competence</a:t>
            </a:r>
            <a:r>
              <a:rPr lang="en" sz="2200" b="1">
                <a:solidFill>
                  <a:schemeClr val="dk1"/>
                </a:solidFill>
              </a:rPr>
              <a:t>(경쟁력)</a:t>
            </a:r>
            <a:r>
              <a:rPr lang="en" sz="2200">
                <a:solidFill>
                  <a:schemeClr val="dk1"/>
                </a:solidFill>
              </a:rPr>
              <a:t>조항으로 시작함</a:t>
            </a:r>
            <a:endParaRPr lang="en" sz="220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  <a:defRPr/>
            </a:pPr>
            <a:r>
              <a:rPr lang="en" sz="1200">
                <a:solidFill>
                  <a:srgbClr val="333333"/>
                </a:solidFill>
              </a:rPr>
              <a:t>  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2</a:t>
            </a:fld>
            <a:endParaRPr lang="en-US"/>
          </a:p>
        </p:txBody>
      </p:sp>
      <p:pic>
        <p:nvPicPr>
          <p:cNvPr id="64" name="Google Shape;64;p14"/>
          <p:cNvPicPr/>
          <p:nvPr/>
        </p:nvPicPr>
        <p:blipFill rotWithShape="1">
          <a:blip r:embed="rId4">
            <a:alphaModFix/>
          </a:blip>
          <a:stretch>
            <a:fillRect/>
          </a:stretch>
        </p:blipFill>
        <p:spPr>
          <a:xfrm>
            <a:off x="266771" y="1233333"/>
            <a:ext cx="4305229" cy="2861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r>
              <a:rPr lang="en-US" altLang="ko-KR">
                <a:solidFill>
                  <a:srgbClr val="000000"/>
                </a:solidFill>
                <a:effectLst/>
              </a:rPr>
              <a:t>ABA Rule 1.1: Competence</a:t>
            </a:r>
            <a:r>
              <a:rPr lang="en"/>
              <a:t> (계속)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80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endParaRPr lang="en"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>
              <a:buNone/>
              <a:defRPr/>
            </a:pPr>
            <a:endParaRPr kumimoji="0" lang="ko-KR" altLang="en-US" sz="2400" b="0" i="0" u="none" strike="noStrike" kern="0" cap="none" spc="0" normalizeH="0">
              <a:ln/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3</a:t>
            </a:fld>
            <a:endParaRPr lang="en-US"/>
          </a:p>
        </p:txBody>
      </p:sp>
      <p:sp>
        <p:nvSpPr>
          <p:cNvPr id="72" name="Google Shape;72;p15"/>
          <p:cNvSpPr txBox="1"/>
          <p:nvPr/>
        </p:nvSpPr>
        <p:spPr>
          <a:xfrm>
            <a:off x="0" y="1071750"/>
            <a:ext cx="9144000" cy="3000000"/>
          </a:xfrm>
          <a:prstGeom prst="rect">
            <a:avLst/>
          </a:prstGeom>
          <a:noFill/>
          <a:ln>
            <a:noFill/>
          </a:ln>
        </p:spPr>
        <p:txBody>
          <a:bodyPr wrap="square" lIns="91424" tIns="91424" rIns="91424" bIns="91424" anchor="t" anchorCtr="0">
            <a:noAutofit/>
          </a:bodyPr>
          <a:lstStyle/>
          <a:p>
            <a:pPr marL="190500" marR="190500" lvl="0" indent="0" algn="l" rtl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None/>
              <a:defRPr/>
            </a:pPr>
            <a:endParaRPr sz="1900">
              <a:solidFill>
                <a:srgbClr val="333333"/>
              </a:solidFill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493950" y="1152475"/>
            <a:ext cx="8156100" cy="1028700"/>
          </a:xfrm>
          <a:prstGeom prst="rect">
            <a:avLst/>
          </a:prstGeom>
          <a:noFill/>
          <a:ln>
            <a:noFill/>
          </a:ln>
        </p:spPr>
        <p:txBody>
          <a:bodyPr wrap="square" lIns="91424" tIns="91424" rIns="91424" bIns="91424" anchor="t" anchorCtr="0">
            <a:noAutofit/>
          </a:bodyPr>
          <a:lstStyle/>
          <a:p>
            <a:pPr marL="190500" marR="190500" lvl="0" indent="0" algn="l" rtl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None/>
              <a:defRPr/>
            </a:pP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493950" y="3540175"/>
            <a:ext cx="8156100" cy="1028700"/>
          </a:xfrm>
          <a:prstGeom prst="rect">
            <a:avLst/>
          </a:prstGeom>
          <a:noFill/>
          <a:ln>
            <a:noFill/>
          </a:ln>
        </p:spPr>
        <p:txBody>
          <a:bodyPr wrap="square" lIns="91424" tIns="91424" rIns="91424" bIns="91424" anchor="t" anchorCtr="0">
            <a:noAutofit/>
          </a:bodyPr>
          <a:lstStyle/>
          <a:p>
            <a:pPr marL="190500" marR="190500" lvl="0" indent="0" algn="l" rtl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None/>
              <a:defRPr/>
            </a:pPr>
            <a:r>
              <a:rPr lang="en" sz="1900">
                <a:solidFill>
                  <a:schemeClr val="dk1"/>
                </a:solidFill>
              </a:rPr>
              <a:t>“변호사는 의뢰인에게 경쟁력 있는 서비스를 제공해야 한다. 경쟁력 있는 서비스는 이를 제공하기 위해 합리적으로 필요한 법률지식, 기술, 완결성 및 사전 준비를 요구한다.”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5" name="Google Shape;75;p15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278289" y="1173680"/>
            <a:ext cx="6996924" cy="20871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r>
              <a:rPr lang="en"/>
              <a:t>Technology competence(기술적 숙련도)</a:t>
            </a: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160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190500" marR="19050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r>
              <a:rPr lang="en" sz="1700"/>
              <a:t>[8] To maintain the requisite knowledge and skill, a lawyer should keep abreast of changes in the law and its practice, </a:t>
            </a:r>
            <a:r>
              <a:rPr lang="en" sz="1700" b="1" u="sng"/>
              <a:t>including the benefits and risks associated with relevant technology</a:t>
            </a:r>
            <a:r>
              <a:rPr lang="en" sz="1700"/>
              <a:t>, engage in continuing study and education and comply with all continuing legal education requirements to which the lawyer is subject.</a:t>
            </a:r>
          </a:p>
          <a:p>
            <a:pPr marL="0" lvl="0" indent="0" algn="l" rtl="0">
              <a:spcBef>
                <a:spcPts val="1500"/>
              </a:spcBef>
              <a:spcAft>
                <a:spcPts val="1600"/>
              </a:spcAft>
              <a:buNone/>
              <a:defRPr/>
            </a:pP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2400"/>
              <a:t>ABA는 Rule 1.1에 대한 제8차 코멘트(2012)를 통해, 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  <a:defRPr/>
            </a:pPr>
            <a:r>
              <a:rPr lang="en" sz="2400"/>
              <a:t>당해 조항은 변호사들이 기술적 숙련도를 갖춰야한다는 의미</a:t>
            </a:r>
            <a:r>
              <a:rPr lang="ko-KR" altLang="en-US" sz="2400"/>
              <a:t>를 포함한다</a:t>
            </a:r>
            <a:r>
              <a:rPr lang="en" sz="2400"/>
              <a:t>고 밝힘 </a:t>
            </a:r>
            <a:r>
              <a:rPr lang="en" sz="1200">
                <a:solidFill>
                  <a:srgbClr val="333333"/>
                </a:solidFill>
              </a:rPr>
              <a:t>  </a:t>
            </a:r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ko-KR" altLang="en-US"/>
              <a:t>현재까지 </a:t>
            </a:r>
            <a:r>
              <a:rPr lang="en"/>
              <a:t>총 38개 주(州)에서 채택</a:t>
            </a:r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190500" marR="190500" lvl="0" indent="0" algn="just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500"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1500"/>
              </a:spcBef>
              <a:spcAft>
                <a:spcPts val="1600"/>
              </a:spcAft>
              <a:buNone/>
              <a:defRPr/>
            </a:pPr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2400"/>
              <a:t>현재까지 총 38개 주에서 기술적 숙련도를 규정한 제8차 코멘트를 채택했고,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pPr>
            <a:r>
              <a:rPr lang="en" sz="2400"/>
              <a:t>일부 주는 더 나아가 소속 변호사에게 기술적 교육을 이수할 의무를 부여하기 시작 </a:t>
            </a:r>
            <a:r>
              <a:rPr lang="en" sz="1200">
                <a:solidFill>
                  <a:srgbClr val="333333"/>
                </a:solidFill>
              </a:rPr>
              <a:t>  </a:t>
            </a:r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5</a:t>
            </a:fld>
            <a:endParaRPr lang="en-US"/>
          </a:p>
        </p:txBody>
      </p:sp>
      <p:pic>
        <p:nvPicPr>
          <p:cNvPr id="92" name="Google Shape;92;p17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311699" y="1280800"/>
            <a:ext cx="4249451" cy="243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대한변협의 변호사윤리장전</a:t>
            </a: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7914836" cy="386947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837650" y="4364625"/>
            <a:ext cx="7024500" cy="2985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  <a:defRPr/>
            </a:pPr>
            <a:r>
              <a:rPr lang="en"/>
              <a:t>대한변협의 변호사윤리장전(계속)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  <a:defRPr/>
            </a:pPr>
            <a:endParaRPr lang="ko-KR" altLang="en-US"/>
          </a:p>
        </p:txBody>
      </p:sp>
      <p:pic>
        <p:nvPicPr>
          <p:cNvPr id="108" name="Google Shape;108;p19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8520601" cy="269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7</a:t>
            </a:fld>
            <a:endParaRPr lang="en-US"/>
          </a:p>
        </p:txBody>
      </p:sp>
      <p:sp>
        <p:nvSpPr>
          <p:cNvPr id="111" name="Google Shape;101;p18"/>
          <p:cNvSpPr txBox="1"/>
          <p:nvPr/>
        </p:nvSpPr>
        <p:spPr>
          <a:xfrm>
            <a:off x="783735" y="3106606"/>
            <a:ext cx="7698439" cy="666919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w="sm" len="sm"/>
            <a:tailEnd w="sm" len="sm"/>
          </a:ln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/>
              <a:t>결론</a:t>
            </a:r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4" tIns="91424" rIns="91424" bIns="91424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ct val="25000"/>
              <a:buFont typeface="Wingdings"/>
              <a:buChar char="l"/>
              <a:defRPr/>
            </a:pPr>
            <a:r>
              <a:rPr lang="en"/>
              <a:t>현재 변호사윤리장전은 기술에 능숙할 것을 요하는 기술 숙련도에 관한 명시적인 규정이 없음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ct val="25000"/>
              <a:buFont typeface="Wingdings"/>
              <a:buChar char="l"/>
              <a:defRPr/>
            </a:pPr>
            <a:r>
              <a:rPr lang="en"/>
              <a:t>2007년 아이폰이 출시되었고, 넷플릭스가 스트리밍 서비스를 시작했음. 십년이 지난 지금 스마트폰, OTT는 우리 삶의 일부가 되었음. 이처럼 </a:t>
            </a:r>
            <a:r>
              <a:rPr lang="ko-KR" altLang="en-US"/>
              <a:t>전례</a:t>
            </a:r>
            <a:r>
              <a:rPr lang="en"/>
              <a:t>없이 빠른 기술 혁신의 </a:t>
            </a:r>
            <a:r>
              <a:rPr lang="ko-KR" altLang="en-US"/>
              <a:t>시대가 열렸음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ct val="25000"/>
              <a:buFont typeface="Wingdings"/>
              <a:buChar char="l"/>
              <a:defRPr/>
            </a:pPr>
            <a:r>
              <a:rPr lang="en"/>
              <a:t>변호사윤리장전이 변화하는 시대상을 선도적으로 반영하여 우리나라 변호사들이 세계적인 수준의 경쟁력을 유지, 강화할 수 있도록 도와줄 필요 있음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ct val="25000"/>
              <a:buFont typeface="Wingdings"/>
              <a:buChar char="l"/>
              <a:defRPr/>
            </a:pPr>
            <a:r>
              <a:rPr lang="en"/>
              <a:t>미국 ABA의 duty of tech competence 조항은 향후 변호사윤리장전 개정시 많은 참고 가치가 있을 것으로 보임 </a:t>
            </a:r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/>
              <a:t>감사합니다.</a:t>
            </a:r>
            <a:endParaRPr/>
          </a:p>
        </p:txBody>
      </p:sp>
      <p:sp>
        <p:nvSpPr>
          <p:cNvPr id="123" name="Google Shape;12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4" tIns="91424" rIns="91424" bIns="91424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t>9</a:t>
            </a:fld>
            <a:endParaRPr lang="en-US"/>
          </a:p>
        </p:txBody>
      </p:sp>
      <p:pic>
        <p:nvPicPr>
          <p:cNvPr id="126" name="그림 12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785612" y="1218452"/>
            <a:ext cx="3384070" cy="1023091"/>
          </a:xfrm>
          <a:prstGeom prst="rect">
            <a:avLst/>
          </a:prstGeom>
        </p:spPr>
      </p:pic>
      <p:sp>
        <p:nvSpPr>
          <p:cNvPr id="127" name="Google Shape;55;p13"/>
          <p:cNvSpPr txBox="1"/>
          <p:nvPr/>
        </p:nvSpPr>
        <p:spPr>
          <a:xfrm>
            <a:off x="521250" y="37305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4" tIns="91424" rIns="91424" bIns="91424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  <a:defRPr/>
            </a:pPr>
            <a:r>
              <a:rPr kumimoji="0" lang="en-US" altLang="ko-KR" sz="2000" b="0" i="0" u="none" strike="noStrike" kern="0" cap="none" spc="0" normalizeH="0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kumimoji="0" lang="en" sz="2000" b="0" i="0" u="none" strike="noStrike" kern="0" cap="none" spc="0" normalizeH="0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발표일: 2020. 10. 22.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  <a:defRPr/>
            </a:pPr>
            <a:r>
              <a:rPr kumimoji="0" lang="en-US" altLang="ko-KR" sz="2000" b="0" i="0" u="none" strike="noStrike" kern="0" cap="none" spc="0" normalizeH="0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kumimoji="0" lang="en" sz="2000" b="0" i="0" u="none" strike="noStrike" kern="0" cap="none" spc="0" normalizeH="0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발표자: 이진{(현)주식회사 리걸텍 대표, (전)김앤장 법률사무소 변호사}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화면 슬라이드 쇼(16:9)</PresentationFormat>
  <Paragraphs>35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Arial</vt:lpstr>
      <vt:lpstr>Wingdings</vt:lpstr>
      <vt:lpstr>Simple Light</vt:lpstr>
      <vt:lpstr> 기술적 숙련도 조항의 변호사윤리장전 도입 필요성</vt:lpstr>
      <vt:lpstr>ABA Rule 1.1: Competence</vt:lpstr>
      <vt:lpstr>ABA Rule 1.1: Competence (계속) </vt:lpstr>
      <vt:lpstr>Technology competence(기술적 숙련도) </vt:lpstr>
      <vt:lpstr>현재까지 총 38개 주(州)에서 채택</vt:lpstr>
      <vt:lpstr>대한변협의 변호사윤리장전</vt:lpstr>
      <vt:lpstr>대한변협의 변호사윤리장전(계속) </vt:lpstr>
      <vt:lpstr>결론</vt:lpstr>
      <vt:lpstr>감사합니다.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기술적 숙련도 조항의 변호사윤리장전 도입 필요성</dc:title>
  <dc:creator>user</dc:creator>
  <cp:lastModifiedBy>user</cp:lastModifiedBy>
  <cp:revision>9</cp:revision>
  <dcterms:modified xsi:type="dcterms:W3CDTF">2020-10-21T01:33:17Z</dcterms:modified>
  <cp:version>1000.0000.01</cp:version>
</cp:coreProperties>
</file>