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40288" cy="41616313"/>
  <p:notesSz cx="9210675" cy="6980238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657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5314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2972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30629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8286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6pPr>
    <a:lvl7pPr marL="2745943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7pPr>
    <a:lvl8pPr marL="3203600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8pPr>
    <a:lvl9pPr marL="3661258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09" userDrawn="1">
          <p15:clr>
            <a:srgbClr val="A4A3A4"/>
          </p15:clr>
        </p15:guide>
        <p15:guide id="2" pos="21883" userDrawn="1">
          <p15:clr>
            <a:srgbClr val="A4A3A4"/>
          </p15:clr>
        </p15:guide>
        <p15:guide id="3" pos="9353" userDrawn="1">
          <p15:clr>
            <a:srgbClr val="A4A3A4"/>
          </p15:clr>
        </p15:guide>
        <p15:guide id="4" pos="-2911" userDrawn="1">
          <p15:clr>
            <a:srgbClr val="A4A3A4"/>
          </p15:clr>
        </p15:guide>
        <p15:guide id="5" pos="3078" userDrawn="1">
          <p15:clr>
            <a:srgbClr val="A4A3A4"/>
          </p15:clr>
        </p15:guide>
        <p15:guide id="6" pos="3412" userDrawn="1">
          <p15:clr>
            <a:srgbClr val="A4A3A4"/>
          </p15:clr>
        </p15:guide>
        <p15:guide id="7" pos="9686" userDrawn="1">
          <p15:clr>
            <a:srgbClr val="A4A3A4"/>
          </p15:clr>
        </p15:guide>
        <p15:guide id="8" pos="15648" userDrawn="1">
          <p15:clr>
            <a:srgbClr val="A4A3A4"/>
          </p15:clr>
        </p15:guide>
        <p15:guide id="9" pos="159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3" clrIdx="0">
    <p:extLst>
      <p:ext uri="{19B8F6BF-5375-455C-9EA6-DF929625EA0E}">
        <p15:presenceInfo xmlns:p15="http://schemas.microsoft.com/office/powerpoint/2012/main" userId="998336b4a787e7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EFB"/>
    <a:srgbClr val="FF9900"/>
    <a:srgbClr val="FFCC00"/>
    <a:srgbClr val="F8F200"/>
    <a:srgbClr val="F8F8F8"/>
    <a:srgbClr val="3333CC"/>
    <a:srgbClr val="3292FC"/>
    <a:srgbClr val="333399"/>
    <a:srgbClr val="0000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6270" autoAdjust="0"/>
  </p:normalViewPr>
  <p:slideViewPr>
    <p:cSldViewPr>
      <p:cViewPr>
        <p:scale>
          <a:sx n="33" d="100"/>
          <a:sy n="33" d="100"/>
        </p:scale>
        <p:origin x="-1332" y="-3606"/>
      </p:cViewPr>
      <p:guideLst>
        <p:guide orient="horz" pos="13109"/>
        <p:guide pos="21883"/>
        <p:guide pos="9353"/>
        <p:guide pos="-2911"/>
        <p:guide pos="3078"/>
        <p:guide pos="3412"/>
        <p:guide pos="9686"/>
        <p:guide pos="15648"/>
        <p:guide pos="15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970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970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fld id="{8F581238-4ED5-439F-A36B-8AAAFF91FE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16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16525" y="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E46B431-1E3F-461B-AF29-904BCF929B45}" type="datetimeFigureOut">
              <a:rPr lang="en-US"/>
              <a:pPr>
                <a:defRPr/>
              </a:pPr>
              <a:t>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54425" y="523875"/>
            <a:ext cx="19018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0750" y="3316288"/>
            <a:ext cx="7369175" cy="314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2940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16525" y="662940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B06848-011E-4E55-9684-490EB5A2B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83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457657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915314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1372972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830629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2288286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5943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3600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61258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54425" y="523875"/>
            <a:ext cx="1901825" cy="26177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F1A315-2C0A-4A11-ADDE-BE25D8249BCF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6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838" y="12927691"/>
            <a:ext cx="25704621" cy="89212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5671" y="23582928"/>
            <a:ext cx="21168951" cy="10634591"/>
          </a:xfrm>
        </p:spPr>
        <p:txBody>
          <a:bodyPr/>
          <a:lstStyle>
            <a:lvl1pPr marL="0" indent="0" algn="ctr">
              <a:buNone/>
              <a:defRPr/>
            </a:lvl1pPr>
            <a:lvl2pPr marL="303387" indent="0" algn="ctr">
              <a:buNone/>
              <a:defRPr/>
            </a:lvl2pPr>
            <a:lvl3pPr marL="606773" indent="0" algn="ctr">
              <a:buNone/>
              <a:defRPr/>
            </a:lvl3pPr>
            <a:lvl4pPr marL="910158" indent="0" algn="ctr">
              <a:buNone/>
              <a:defRPr/>
            </a:lvl4pPr>
            <a:lvl5pPr marL="1213545" indent="0" algn="ctr">
              <a:buNone/>
              <a:defRPr/>
            </a:lvl5pPr>
            <a:lvl6pPr marL="1516932" indent="0" algn="ctr">
              <a:buNone/>
              <a:defRPr/>
            </a:lvl6pPr>
            <a:lvl7pPr marL="1820318" indent="0" algn="ctr">
              <a:buNone/>
              <a:defRPr/>
            </a:lvl7pPr>
            <a:lvl8pPr marL="2123705" indent="0" algn="ctr">
              <a:buNone/>
              <a:defRPr/>
            </a:lvl8pPr>
            <a:lvl9pPr marL="24270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15CD-0FD1-47B7-A41A-2B32331D3C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41DFC-E5E7-4ABB-8E89-59DD0113FB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47705" y="3693383"/>
            <a:ext cx="6426624" cy="332988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5962" y="3693383"/>
            <a:ext cx="19191745" cy="332988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28CB-4DD2-4E28-9AEE-4C75D41FA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A0E22-56DB-4BDB-B327-0251D3E510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778" y="26743028"/>
            <a:ext cx="25704621" cy="8264086"/>
          </a:xfrm>
        </p:spPr>
        <p:txBody>
          <a:bodyPr anchor="t"/>
          <a:lstStyle>
            <a:lvl1pPr algn="l">
              <a:defRPr sz="26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778" y="17639458"/>
            <a:ext cx="25704621" cy="9103568"/>
          </a:xfrm>
        </p:spPr>
        <p:txBody>
          <a:bodyPr anchor="b"/>
          <a:lstStyle>
            <a:lvl1pPr marL="0" indent="0">
              <a:buNone/>
              <a:defRPr sz="1327"/>
            </a:lvl1pPr>
            <a:lvl2pPr marL="303387" indent="0">
              <a:buNone/>
              <a:defRPr sz="1195"/>
            </a:lvl2pPr>
            <a:lvl3pPr marL="606773" indent="0">
              <a:buNone/>
              <a:defRPr sz="1062"/>
            </a:lvl3pPr>
            <a:lvl4pPr marL="910158" indent="0">
              <a:buNone/>
              <a:defRPr sz="930"/>
            </a:lvl4pPr>
            <a:lvl5pPr marL="1213545" indent="0">
              <a:buNone/>
              <a:defRPr sz="930"/>
            </a:lvl5pPr>
            <a:lvl6pPr marL="1516932" indent="0">
              <a:buNone/>
              <a:defRPr sz="930"/>
            </a:lvl6pPr>
            <a:lvl7pPr marL="1820318" indent="0">
              <a:buNone/>
              <a:defRPr sz="930"/>
            </a:lvl7pPr>
            <a:lvl8pPr marL="2123705" indent="0">
              <a:buNone/>
              <a:defRPr sz="930"/>
            </a:lvl8pPr>
            <a:lvl9pPr marL="2427091" indent="0">
              <a:buNone/>
              <a:defRPr sz="9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383E1-B2CA-46FF-ADF0-2EC8ADFC86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5960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65146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7365-0985-4720-8C6A-C674F096B6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5" y="1666927"/>
            <a:ext cx="27215883" cy="69360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04" y="9315162"/>
            <a:ext cx="13361377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04" y="13197768"/>
            <a:ext cx="13361377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2025" y="9315162"/>
            <a:ext cx="13366065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2025" y="13197768"/>
            <a:ext cx="13366065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42056-D97C-45B9-B1DE-6E2AF6AA76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5E66-B519-4030-A106-CD22BEB845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26AE0-3154-4E5E-AF29-1C9B07B703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6" y="1656604"/>
            <a:ext cx="9948844" cy="7051309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2927" y="1656603"/>
            <a:ext cx="16905161" cy="35518023"/>
          </a:xfrm>
        </p:spPr>
        <p:txBody>
          <a:bodyPr/>
          <a:lstStyle>
            <a:lvl1pPr>
              <a:defRPr sz="2123"/>
            </a:lvl1pPr>
            <a:lvl2pPr>
              <a:defRPr sz="1858"/>
            </a:lvl2pPr>
            <a:lvl3pPr>
              <a:defRPr sz="1592"/>
            </a:lvl3pPr>
            <a:lvl4pPr>
              <a:defRPr sz="1327"/>
            </a:lvl4pPr>
            <a:lvl5pPr>
              <a:defRPr sz="1327"/>
            </a:lvl5pPr>
            <a:lvl6pPr>
              <a:defRPr sz="1327"/>
            </a:lvl6pPr>
            <a:lvl7pPr>
              <a:defRPr sz="1327"/>
            </a:lvl7pPr>
            <a:lvl8pPr>
              <a:defRPr sz="1327"/>
            </a:lvl8pPr>
            <a:lvl9pPr>
              <a:defRPr sz="13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06" y="8707913"/>
            <a:ext cx="9948844" cy="28466715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A0A0-8C2D-4D96-BB15-850129D82F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6935" y="29130735"/>
            <a:ext cx="18144548" cy="3440504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6935" y="3719187"/>
            <a:ext cx="18144548" cy="24969444"/>
          </a:xfrm>
        </p:spPr>
        <p:txBody>
          <a:bodyPr/>
          <a:lstStyle>
            <a:lvl1pPr marL="0" indent="0">
              <a:buNone/>
              <a:defRPr sz="2123"/>
            </a:lvl1pPr>
            <a:lvl2pPr marL="303387" indent="0">
              <a:buNone/>
              <a:defRPr sz="1858"/>
            </a:lvl2pPr>
            <a:lvl3pPr marL="606773" indent="0">
              <a:buNone/>
              <a:defRPr sz="1592"/>
            </a:lvl3pPr>
            <a:lvl4pPr marL="910158" indent="0">
              <a:buNone/>
              <a:defRPr sz="1327"/>
            </a:lvl4pPr>
            <a:lvl5pPr marL="1213545" indent="0">
              <a:buNone/>
              <a:defRPr sz="1327"/>
            </a:lvl5pPr>
            <a:lvl6pPr marL="1516932" indent="0">
              <a:buNone/>
              <a:defRPr sz="1327"/>
            </a:lvl6pPr>
            <a:lvl7pPr marL="1820318" indent="0">
              <a:buNone/>
              <a:defRPr sz="1327"/>
            </a:lvl7pPr>
            <a:lvl8pPr marL="2123705" indent="0">
              <a:buNone/>
              <a:defRPr sz="1327"/>
            </a:lvl8pPr>
            <a:lvl9pPr marL="2427091" indent="0">
              <a:buNone/>
              <a:defRPr sz="132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6935" y="32571237"/>
            <a:ext cx="18144548" cy="4883793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304AC-B8CE-449B-8792-52FC2C2598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5962" y="3693384"/>
            <a:ext cx="25708370" cy="693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5962" y="12021115"/>
            <a:ext cx="25708370" cy="2497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5964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1350" y="37922935"/>
            <a:ext cx="9577592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2399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fld id="{5AC7DE41-0553-49C7-86DA-C66ECE687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2pPr>
      <a:lvl3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3pPr>
      <a:lvl4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4pPr>
      <a:lvl5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5pPr>
      <a:lvl6pPr marL="303387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6pPr>
      <a:lvl7pPr marL="606773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7pPr>
      <a:lvl8pPr marL="910158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8pPr>
      <a:lvl9pPr marL="1213545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9pPr>
    </p:titleStyle>
    <p:bodyStyle>
      <a:lvl1pPr marL="1266216" indent="-1266216" algn="l" defTabSz="3373065" rtl="0" eaLnBrk="0" fontAlgn="base" hangingPunct="0">
        <a:spcBef>
          <a:spcPct val="20000"/>
        </a:spcBef>
        <a:spcAft>
          <a:spcPct val="0"/>
        </a:spcAft>
        <a:buChar char="•"/>
        <a:defRPr sz="11878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743117" indent="-105658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10485">
          <a:solidFill>
            <a:schemeClr val="tx1"/>
          </a:solidFill>
          <a:latin typeface="+mn-lt"/>
          <a:ea typeface="ＭＳ Ｐゴシック" pitchFamily="-107" charset="-128"/>
        </a:defRPr>
      </a:lvl2pPr>
      <a:lvl3pPr marL="4220018" indent="-846955" algn="l" defTabSz="3373065" rtl="0" eaLnBrk="0" fontAlgn="base" hangingPunct="0">
        <a:spcBef>
          <a:spcPct val="20000"/>
        </a:spcBef>
        <a:spcAft>
          <a:spcPct val="0"/>
        </a:spcAft>
        <a:buChar char="•"/>
        <a:defRPr sz="8693">
          <a:solidFill>
            <a:schemeClr val="tx1"/>
          </a:solidFill>
          <a:latin typeface="+mn-lt"/>
          <a:ea typeface="ＭＳ Ｐゴシック" pitchFamily="-107" charset="-128"/>
        </a:defRPr>
      </a:lvl3pPr>
      <a:lvl4pPr marL="5906552" indent="-84695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7300">
          <a:solidFill>
            <a:schemeClr val="tx1"/>
          </a:solidFill>
          <a:latin typeface="+mn-lt"/>
          <a:ea typeface="ＭＳ Ｐゴシック" pitchFamily="-107" charset="-128"/>
        </a:defRPr>
      </a:lvl4pPr>
      <a:lvl5pPr marL="759308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5pPr>
      <a:lvl6pPr marL="7896471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6pPr>
      <a:lvl7pPr marL="8199858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7pPr>
      <a:lvl8pPr marL="850324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8pPr>
      <a:lvl9pPr marL="8806630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1pPr>
      <a:lvl2pPr marL="303387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2pPr>
      <a:lvl3pPr marL="606773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3pPr>
      <a:lvl4pPr marL="91015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4pPr>
      <a:lvl5pPr marL="121354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5pPr>
      <a:lvl6pPr marL="1516932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6pPr>
      <a:lvl7pPr marL="182031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7pPr>
      <a:lvl8pPr marL="212370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8pPr>
      <a:lvl9pPr marL="2427091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13"/>
          <p:cNvSpPr>
            <a:spLocks noChangeShapeType="1"/>
          </p:cNvSpPr>
          <p:nvPr/>
        </p:nvSpPr>
        <p:spPr bwMode="auto">
          <a:xfrm>
            <a:off x="6355545" y="4626086"/>
            <a:ext cx="0" cy="424763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3074" name="AutoShape 2" descr="Inline image 1"/>
          <p:cNvSpPr>
            <a:spLocks noChangeAspect="1" noChangeArrowheads="1"/>
          </p:cNvSpPr>
          <p:nvPr/>
        </p:nvSpPr>
        <p:spPr bwMode="auto">
          <a:xfrm>
            <a:off x="-1936377" y="108831"/>
            <a:ext cx="202268" cy="202269"/>
          </a:xfrm>
          <a:prstGeom prst="rect">
            <a:avLst/>
          </a:prstGeom>
          <a:noFill/>
        </p:spPr>
        <p:txBody>
          <a:bodyPr vert="horz" wrap="square" lIns="60679" tIns="30340" rIns="60679" bIns="30340" numCol="1" anchor="t" anchorCtr="0" compatLnSpc="1">
            <a:prstTxWarp prst="textNoShape">
              <a:avLst/>
            </a:prstTxWarp>
          </a:bodyPr>
          <a:lstStyle/>
          <a:p>
            <a:endParaRPr lang="en-US" sz="5242"/>
          </a:p>
        </p:txBody>
      </p:sp>
      <p:sp>
        <p:nvSpPr>
          <p:cNvPr id="96" name="Rectangle 830">
            <a:extLst>
              <a:ext uri="{FF2B5EF4-FFF2-40B4-BE49-F238E27FC236}">
                <a16:creationId xmlns:a16="http://schemas.microsoft.com/office/drawing/2014/main" id="{6F65E566-D69A-43B7-B66E-C2A74C7E4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2992" y="5466555"/>
            <a:ext cx="9982961" cy="26466801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5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58" y="5454287"/>
            <a:ext cx="9842680" cy="13724401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6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76" y="6477820"/>
            <a:ext cx="9677862" cy="1286175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선수들에게 가장 중요한 경기력과 경기상황에서의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심리기술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혹은 심리적 요인이 아닌 선수가 경기에 임하기까지의 정신적인 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준비상태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혹은 총체적인 심리상태를 살펴보는 것은 중요한 가치가 있다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이는 정신적인 준비상태 혹은 총체적인 심리상태를 내포하고 있는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그릿과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절실함이 선수들의 경기력과의 어떠한 관계가 있는지 살펴보는 과정이 필요하다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하지만 아직까지 스포츠 분야에서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그릿과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절실함은 경기력과 관련해서는 연구가 부족한 실정이다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이에 본 연구는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그릿과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절실함이 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인지된 경기력에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미치는 영향을 알아보고자 한다</a:t>
            </a:r>
            <a:r>
              <a:rPr lang="en-US" altLang="ko-KR" sz="290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</a:p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본 연구의 목적은 청소년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투기종목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선수들의 인지된 경기력과 관련이 있을 것이라고 예상되는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절실함과 인지된 경기력의 관계를 직접적으로 검증하고 청소년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투기종목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선수들의 </a:t>
            </a:r>
            <a:r>
              <a:rPr lang="ko-KR" altLang="en-US" sz="29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절실함은 인지된 경기력에 어떠한 영향을 미치는지 규명하는 데 그 목적이 있다</a:t>
            </a:r>
            <a:r>
              <a:rPr lang="en-US" altLang="ko-KR" sz="29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40" name="Rectangle 830">
            <a:extLst>
              <a:ext uri="{FF2B5EF4-FFF2-40B4-BE49-F238E27FC236}">
                <a16:creationId xmlns:a16="http://schemas.microsoft.com/office/drawing/2014/main" id="{96FAFB52-5057-48D9-AAA6-7D5AE4EAC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1551" y="5454287"/>
            <a:ext cx="9842680" cy="35089668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23FFD51-1CA3-4F28-B212-69F1412EB415}"/>
              </a:ext>
            </a:extLst>
          </p:cNvPr>
          <p:cNvSpPr txBox="1"/>
          <p:nvPr/>
        </p:nvSpPr>
        <p:spPr>
          <a:xfrm>
            <a:off x="1662836" y="5794556"/>
            <a:ext cx="6786000" cy="640175"/>
          </a:xfrm>
          <a:prstGeom prst="rect">
            <a:avLst/>
          </a:prstGeom>
          <a:solidFill>
            <a:srgbClr val="4B8EFB"/>
          </a:solidFill>
          <a:ln w="19050" cap="rnd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ea typeface="휴먼명조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4" name="직사각형 3"/>
          <p:cNvSpPr/>
          <p:nvPr/>
        </p:nvSpPr>
        <p:spPr bwMode="auto">
          <a:xfrm>
            <a:off x="0" y="0"/>
            <a:ext cx="30240288" cy="2520156"/>
          </a:xfrm>
          <a:prstGeom prst="rect">
            <a:avLst/>
          </a:prstGeom>
          <a:gradFill flip="none" rotWithShape="1">
            <a:gsLst>
              <a:gs pos="7000">
                <a:srgbClr val="00CCFF">
                  <a:tint val="66000"/>
                  <a:satMod val="160000"/>
                  <a:lumMod val="94000"/>
                </a:srgbClr>
              </a:gs>
              <a:gs pos="50000">
                <a:srgbClr val="00CCFF">
                  <a:tint val="44500"/>
                  <a:satMod val="160000"/>
                </a:srgbClr>
              </a:gs>
              <a:gs pos="100000">
                <a:srgbClr val="00CCFF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15" name="직선 연결선 14"/>
          <p:cNvCxnSpPr/>
          <p:nvPr/>
        </p:nvCxnSpPr>
        <p:spPr bwMode="auto">
          <a:xfrm>
            <a:off x="22184234" y="-170280"/>
            <a:ext cx="2819400" cy="2520156"/>
          </a:xfrm>
          <a:prstGeom prst="line">
            <a:avLst/>
          </a:prstGeom>
          <a:solidFill>
            <a:schemeClr val="accent1"/>
          </a:solidFill>
          <a:ln w="254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직선 연결선 49"/>
          <p:cNvCxnSpPr/>
          <p:nvPr/>
        </p:nvCxnSpPr>
        <p:spPr bwMode="auto">
          <a:xfrm flipH="1">
            <a:off x="25521288" y="209965"/>
            <a:ext cx="4782024" cy="250512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3399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직각 삼각형 22"/>
          <p:cNvSpPr/>
          <p:nvPr/>
        </p:nvSpPr>
        <p:spPr bwMode="auto">
          <a:xfrm flipH="1">
            <a:off x="26186448" y="1260078"/>
            <a:ext cx="4114800" cy="1260078"/>
          </a:xfrm>
          <a:prstGeom prst="rtTriangle">
            <a:avLst/>
          </a:prstGeom>
          <a:solidFill>
            <a:srgbClr val="3399FF">
              <a:alpha val="6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5" name="이등변 삼각형 24"/>
          <p:cNvSpPr/>
          <p:nvPr/>
        </p:nvSpPr>
        <p:spPr bwMode="auto">
          <a:xfrm rot="14771553">
            <a:off x="27688522" y="-892611"/>
            <a:ext cx="944220" cy="5353045"/>
          </a:xfrm>
          <a:prstGeom prst="triangle">
            <a:avLst/>
          </a:prstGeom>
          <a:solidFill>
            <a:srgbClr val="33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67" name="직선 연결선 66"/>
          <p:cNvCxnSpPr/>
          <p:nvPr/>
        </p:nvCxnSpPr>
        <p:spPr bwMode="auto">
          <a:xfrm>
            <a:off x="22851064" y="-170280"/>
            <a:ext cx="2819400" cy="2520156"/>
          </a:xfrm>
          <a:prstGeom prst="line">
            <a:avLst/>
          </a:prstGeom>
          <a:solidFill>
            <a:schemeClr val="accent1"/>
          </a:solidFill>
          <a:ln w="254000" cap="flat" cmpd="sng" algn="ctr">
            <a:solidFill>
              <a:schemeClr val="bg1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직선 연결선 67"/>
          <p:cNvCxnSpPr/>
          <p:nvPr/>
        </p:nvCxnSpPr>
        <p:spPr bwMode="auto">
          <a:xfrm flipH="1">
            <a:off x="24683848" y="0"/>
            <a:ext cx="5556440" cy="271508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2">
                <a:lumMod val="20000"/>
                <a:lumOff val="8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모서리가 둥근 직사각형 27"/>
          <p:cNvSpPr/>
          <p:nvPr/>
        </p:nvSpPr>
        <p:spPr bwMode="auto">
          <a:xfrm>
            <a:off x="1236489" y="851408"/>
            <a:ext cx="27902997" cy="3774678"/>
          </a:xfrm>
          <a:prstGeom prst="roundRect">
            <a:avLst/>
          </a:prstGeom>
          <a:solidFill>
            <a:srgbClr val="4B8EF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latinLnBrk="0">
              <a:spcBef>
                <a:spcPts val="600"/>
              </a:spcBef>
            </a:pPr>
            <a:r>
              <a:rPr lang="ko-KR" altLang="en-US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청소년 </a:t>
            </a:r>
            <a:r>
              <a:rPr lang="ko-KR" altLang="en-US" sz="6300" b="0" dirty="0" err="1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투기종목</a:t>
            </a:r>
            <a:r>
              <a:rPr lang="ko-KR" altLang="en-US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 선수들의</a:t>
            </a:r>
            <a:endParaRPr lang="en-US" altLang="ko-KR" sz="6300" b="0" dirty="0" smtClean="0">
              <a:solidFill>
                <a:srgbClr val="FFFF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  <a:p>
            <a:pPr algn="ctr" latinLnBrk="0">
              <a:spcBef>
                <a:spcPts val="600"/>
              </a:spcBef>
            </a:pPr>
            <a:r>
              <a:rPr lang="ko-KR" altLang="en-US" sz="6300" b="0" dirty="0" err="1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그릿</a:t>
            </a:r>
            <a:r>
              <a:rPr lang="en-US" altLang="ko-KR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절실함과 인지된 경기력의 관계</a:t>
            </a:r>
            <a:endParaRPr lang="en-US" altLang="ko-KR" sz="6300" b="0" dirty="0">
              <a:solidFill>
                <a:srgbClr val="FFFF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  <a:p>
            <a:pPr algn="ctr" latinLnBrk="0">
              <a:spcBef>
                <a:spcPts val="600"/>
              </a:spcBef>
            </a:pPr>
            <a:endParaRPr lang="en-US" altLang="ko-KR" sz="1400" b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  <a:cs typeface="Arial" panose="020B0604020202020204" pitchFamily="34" charset="0"/>
            </a:endParaRPr>
          </a:p>
          <a:p>
            <a:pPr algn="ctr" defTabSz="803764">
              <a:spcBef>
                <a:spcPts val="664"/>
              </a:spcBef>
            </a:pPr>
            <a:r>
              <a:rPr lang="ko-KR" altLang="en-US" sz="5000" b="0" dirty="0" err="1" smtClean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천강인</a:t>
            </a:r>
            <a:r>
              <a:rPr lang="en-US" altLang="ko-KR" sz="5000" b="0" dirty="0" smtClean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·</a:t>
            </a:r>
            <a:r>
              <a:rPr lang="ko-KR" altLang="en-US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정구인</a:t>
            </a:r>
            <a:r>
              <a:rPr lang="en-US" altLang="ko-KR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한국교원대학교</a:t>
            </a:r>
            <a:r>
              <a:rPr lang="en-US" altLang="ko-KR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6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06AB3B7-F3BD-48E4-8EFB-11DA7C3AAC54}"/>
              </a:ext>
            </a:extLst>
          </p:cNvPr>
          <p:cNvSpPr txBox="1"/>
          <p:nvPr/>
        </p:nvSpPr>
        <p:spPr>
          <a:xfrm>
            <a:off x="21609715" y="32937822"/>
            <a:ext cx="6787837" cy="640175"/>
          </a:xfrm>
          <a:prstGeom prst="rect">
            <a:avLst/>
          </a:prstGeom>
          <a:solidFill>
            <a:srgbClr val="4B8EFB"/>
          </a:solidFill>
          <a:ln w="889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endParaRPr lang="ko-KR" altLang="en-US" sz="3560" dirty="0">
              <a:solidFill>
                <a:srgbClr val="F8F8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06AB3B7-F3BD-48E4-8EFB-11DA7C3AAC54}"/>
              </a:ext>
            </a:extLst>
          </p:cNvPr>
          <p:cNvSpPr txBox="1"/>
          <p:nvPr/>
        </p:nvSpPr>
        <p:spPr>
          <a:xfrm>
            <a:off x="1749642" y="20117959"/>
            <a:ext cx="6787837" cy="640175"/>
          </a:xfrm>
          <a:prstGeom prst="rect">
            <a:avLst/>
          </a:prstGeom>
          <a:solidFill>
            <a:srgbClr val="4B8EFB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ko-KR" altLang="en-US" sz="3560" dirty="0">
              <a:solidFill>
                <a:srgbClr val="F8F8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 Box 831">
            <a:extLst>
              <a:ext uri="{FF2B5EF4-FFF2-40B4-BE49-F238E27FC236}">
                <a16:creationId xmlns:a16="http://schemas.microsoft.com/office/drawing/2014/main" id="{4014E688-76F7-4C56-83EA-360425F27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20" y="21092202"/>
            <a:ext cx="9704370" cy="1873516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310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연구대상</a:t>
            </a:r>
            <a:endParaRPr lang="en-US" altLang="ko-KR" sz="310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표본추출방법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중 편의 표본 추출법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(convenience sampling)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을 이용하여 충청북도 지역 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소재의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중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·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고등학교에 재학 중이며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2020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년 대한체육회 산하기관에 등록된 청소년 </a:t>
            </a:r>
            <a:r>
              <a:rPr lang="ko-KR" altLang="en-US" sz="310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투기종목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선수 총 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278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명을 연구 참여자로 선정하였다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이들을 대상으로 비대면 온라인 설문 조사를 실시한 결과 </a:t>
            </a:r>
            <a:r>
              <a:rPr lang="ko-KR" altLang="en-US" sz="310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결측치가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나타나지 않았고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최종 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278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명의 자료 모두를 분석에 사용하였다</a:t>
            </a:r>
            <a:r>
              <a:rPr lang="en-US" altLang="ko-KR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3100" b="0" dirty="0" smtClean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310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연구도구</a:t>
            </a:r>
            <a:endParaRPr lang="en-US" altLang="ko-KR" sz="310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310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그릿</a:t>
            </a:r>
            <a:r>
              <a:rPr lang="ko-KR" altLang="en-US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설문지 </a:t>
            </a:r>
            <a:r>
              <a:rPr lang="en-US" altLang="ko-KR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Duckworth et al.(2007)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가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개발하고 이수란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(2015)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번안한 설문지를 사용하였으며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Cronbach’s α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=.71~73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으로 나타났다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310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운동선수 절실함 설문지 </a:t>
            </a:r>
            <a:r>
              <a:rPr lang="en-US" altLang="ko-KR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권성호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31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문민권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안효연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(2015)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개발한 설문지를 사용하였으며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Cronbach’s α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=.80~.85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로 나타났다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310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인지된 경기력 설문지 </a:t>
            </a:r>
            <a:r>
              <a:rPr lang="en-US" altLang="ko-KR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en-US" altLang="ko-KR" sz="31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Mamassis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와 </a:t>
            </a:r>
            <a:r>
              <a:rPr lang="en-US" altLang="ko-KR" sz="31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Doganis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(2004)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가 개발하고 신정택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31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육동원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31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고의석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(2006)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번안한 설문지를 사용하였으며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Cronbach’s α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= .84</a:t>
            </a:r>
            <a:r>
              <a:rPr lang="ko-KR" altLang="en-US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로 나타났다</a:t>
            </a:r>
            <a:r>
              <a:rPr lang="en-US" altLang="ko-KR" sz="31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310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310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자료처리</a:t>
            </a:r>
            <a:endParaRPr lang="en-US" altLang="ko-KR" sz="310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spcBef>
                <a:spcPts val="795"/>
              </a:spcBef>
            </a:pP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수집한 자료는 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SPSS 21.0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통계 프로그램을 사용하여 신뢰도 분석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(reliability analysis), </a:t>
            </a:r>
            <a:r>
              <a:rPr lang="ko-KR" altLang="en-US" sz="310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독립표본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t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검정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(independent t-test),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일원변량분석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(One way-ANOVA), </a:t>
            </a:r>
            <a:r>
              <a:rPr lang="ko-KR" altLang="en-US" sz="310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기술통계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분석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(descriptive statistics analysis),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상관관계 분석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(correlation analysis), 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다중회귀분석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(multiple regression analysis)</a:t>
            </a:r>
            <a:r>
              <a:rPr lang="ko-KR" altLang="en-US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을 실시하였다</a:t>
            </a:r>
            <a:r>
              <a:rPr lang="en-US" altLang="ko-KR" sz="31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</a:p>
        </p:txBody>
      </p:sp>
      <p:sp>
        <p:nvSpPr>
          <p:cNvPr id="77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779" y="19512756"/>
            <a:ext cx="9842680" cy="21031198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37" name="Rectangle 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Rectangle 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7" name="Rectangle 1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5" name="Rectangle 2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2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31541" y="32284351"/>
            <a:ext cx="9941107" cy="8267269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444933" y="33990756"/>
            <a:ext cx="9296400" cy="6255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 hangingPunct="1">
              <a:lnSpc>
                <a:spcPct val="150000"/>
              </a:lnSpc>
            </a:pP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이상의 결과를 토대로 본 연구에서 도출한 결론은 다음과 같다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.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청소년 </a:t>
            </a:r>
            <a:r>
              <a:rPr lang="ko-KR" altLang="en-US" sz="2670" b="0" dirty="0" err="1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투기종목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 선수들이 </a:t>
            </a:r>
            <a:r>
              <a:rPr lang="ko-KR" altLang="en-US" sz="2670" b="0" dirty="0" err="1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최상수행을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 통해 경기에 임하기까지의 총체적인 심리상태라고 말할 수 있는 </a:t>
            </a:r>
            <a:r>
              <a:rPr lang="ko-KR" altLang="en-US" sz="2670" b="0" dirty="0" err="1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그릿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,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절실함은 선수들 자신이 인지하고 있는 경기력 즉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,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인지된 경기력에 긍정적인 영향을 미치는 것으로 나타났다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.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이러한 결과는 선수들이 자신이 설정한 장기적인 목표를 달성하기 위해 꾸준히 노력하고 절실할수록 실력은 향상된다는 의미가 있으며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,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이러한 결과를 바탕으로 현장에서 지도자들이 선수들을 지도함에 있어 </a:t>
            </a:r>
            <a:r>
              <a:rPr lang="ko-KR" altLang="en-US" sz="2670" b="0" dirty="0" err="1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그릿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, </a:t>
            </a:r>
            <a:r>
              <a:rPr lang="ko-KR" altLang="en-US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절실함을 향상시키기 위한 계획과 노력이 필요하다는 것을 시사한다</a:t>
            </a:r>
            <a:r>
              <a:rPr lang="en-US" altLang="ko-KR" sz="2670" b="0" dirty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.</a:t>
            </a:r>
            <a:endParaRPr lang="ko-KR" altLang="en-US" sz="2670" b="0" dirty="0">
              <a:latin typeface="함초롬돋움" pitchFamily="50" charset="-127"/>
              <a:ea typeface="함초롬돋움" pitchFamily="50" charset="-127"/>
              <a:cs typeface="함초롬돋움" pitchFamily="50" charset="-127"/>
            </a:endParaRPr>
          </a:p>
        </p:txBody>
      </p:sp>
      <p:pic>
        <p:nvPicPr>
          <p:cNvPr id="127" name="그림 12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1000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835" y="1260078"/>
            <a:ext cx="3438437" cy="3065301"/>
          </a:xfrm>
          <a:prstGeom prst="rect">
            <a:avLst/>
          </a:prstGeom>
        </p:spPr>
      </p:pic>
      <p:pic>
        <p:nvPicPr>
          <p:cNvPr id="63" name="_x548551520" descr="EMB00002b705b4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8524" y="1265634"/>
            <a:ext cx="3438437" cy="29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723FFD51-1CA3-4F28-B212-69F1412EB415}"/>
              </a:ext>
            </a:extLst>
          </p:cNvPr>
          <p:cNvSpPr txBox="1"/>
          <p:nvPr/>
        </p:nvSpPr>
        <p:spPr>
          <a:xfrm>
            <a:off x="11614944" y="5794555"/>
            <a:ext cx="6786000" cy="640175"/>
          </a:xfrm>
          <a:prstGeom prst="rect">
            <a:avLst/>
          </a:prstGeom>
          <a:solidFill>
            <a:srgbClr val="4B8EFB"/>
          </a:solidFill>
          <a:ln w="88900" cap="sq" cmpd="sng">
            <a:solidFill>
              <a:srgbClr val="FF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ea typeface="휴먼명조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70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3960" y="7410189"/>
            <a:ext cx="9677862" cy="125858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1&gt; 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청소년 </a:t>
            </a:r>
            <a:r>
              <a:rPr lang="ko-KR" altLang="en-US" sz="2900" b="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투기종목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선수들의 각 변인의 </a:t>
            </a:r>
            <a:r>
              <a:rPr lang="ko-KR" altLang="en-US" sz="2900" b="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기술통계량</a:t>
            </a: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71" name="표 70">
            <a:extLst>
              <a:ext uri="{FF2B5EF4-FFF2-40B4-BE49-F238E27FC236}">
                <a16:creationId xmlns:a16="http://schemas.microsoft.com/office/drawing/2014/main" id="{67CD7DA6-1A20-4429-9B92-41885CED2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21959"/>
              </p:ext>
            </p:extLst>
          </p:nvPr>
        </p:nvGraphicFramePr>
        <p:xfrm>
          <a:off x="10194285" y="8405525"/>
          <a:ext cx="9627318" cy="3603498"/>
        </p:xfrm>
        <a:graphic>
          <a:graphicData uri="http://schemas.openxmlformats.org/drawingml/2006/table">
            <a:tbl>
              <a:tblPr/>
              <a:tblGrid>
                <a:gridCol w="2106459">
                  <a:extLst>
                    <a:ext uri="{9D8B030D-6E8A-4147-A177-3AD203B41FA5}">
                      <a16:colId xmlns:a16="http://schemas.microsoft.com/office/drawing/2014/main" val="3105161358"/>
                    </a:ext>
                  </a:extLst>
                </a:gridCol>
                <a:gridCol w="2054487">
                  <a:extLst>
                    <a:ext uri="{9D8B030D-6E8A-4147-A177-3AD203B41FA5}">
                      <a16:colId xmlns:a16="http://schemas.microsoft.com/office/drawing/2014/main" val="1419865344"/>
                    </a:ext>
                  </a:extLst>
                </a:gridCol>
                <a:gridCol w="2167261">
                  <a:extLst>
                    <a:ext uri="{9D8B030D-6E8A-4147-A177-3AD203B41FA5}">
                      <a16:colId xmlns:a16="http://schemas.microsoft.com/office/drawing/2014/main" val="2032976754"/>
                    </a:ext>
                  </a:extLst>
                </a:gridCol>
                <a:gridCol w="1721852">
                  <a:extLst>
                    <a:ext uri="{9D8B030D-6E8A-4147-A177-3AD203B41FA5}">
                      <a16:colId xmlns:a16="http://schemas.microsoft.com/office/drawing/2014/main" val="2996629862"/>
                    </a:ext>
                  </a:extLst>
                </a:gridCol>
                <a:gridCol w="1577259">
                  <a:extLst>
                    <a:ext uri="{9D8B030D-6E8A-4147-A177-3AD203B41FA5}">
                      <a16:colId xmlns:a16="http://schemas.microsoft.com/office/drawing/2014/main" val="3086799233"/>
                    </a:ext>
                  </a:extLst>
                </a:gridCol>
              </a:tblGrid>
              <a:tr h="22219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-60" dirty="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en-US" sz="2400" kern="0" spc="-10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0" spc="-10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-60" dirty="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M±SD</a:t>
                      </a:r>
                      <a:endParaRPr lang="en-US" sz="24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-6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왜도</a:t>
                      </a:r>
                      <a:endParaRPr lang="en-US" sz="24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-6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첨도</a:t>
                      </a:r>
                      <a:endParaRPr lang="en-US" sz="2400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26126"/>
                  </a:ext>
                </a:extLst>
              </a:tr>
              <a:tr h="24353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err="1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그릿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3683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  <a:endParaRPr lang="ko-KR" alt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2.91±.64</a:t>
                      </a:r>
                      <a:endParaRPr lang="en-US" sz="2800" kern="0" spc="-60" dirty="0">
                        <a:solidFill>
                          <a:schemeClr val="tx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.279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1.083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859388"/>
                  </a:ext>
                </a:extLst>
              </a:tr>
              <a:tr h="2435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3683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3.48</a:t>
                      </a: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.179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.831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7103793"/>
                  </a:ext>
                </a:extLst>
              </a:tr>
              <a:tr h="243530"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절실함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3683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err="1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  <a:endParaRPr lang="ko-KR" alt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4.23</a:t>
                      </a: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±.98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-.128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-.562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448395"/>
                  </a:ext>
                </a:extLst>
              </a:tr>
              <a:tr h="2435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  <a:endParaRPr lang="en-US" altLang="ko-KR" sz="2800" dirty="0" smtClean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4.17</a:t>
                      </a: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±.96</a:t>
                      </a:r>
                      <a:endParaRPr lang="ko-KR" altLang="en-US" sz="28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-.215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-.314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406616"/>
                  </a:ext>
                </a:extLst>
              </a:tr>
              <a:tr h="2435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 극복</a:t>
                      </a:r>
                      <a:endParaRPr lang="ko-KR" altLang="en-US" sz="28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4.00</a:t>
                      </a: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±.05</a:t>
                      </a:r>
                      <a:endParaRPr lang="ko-KR" altLang="en-US" sz="28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-.009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-.518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31855"/>
                  </a:ext>
                </a:extLst>
              </a:tr>
              <a:tr h="76022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</a:t>
                      </a:r>
                      <a:endParaRPr lang="en-US" altLang="ko-KR" sz="2800" kern="0" spc="-60" dirty="0" smtClean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경기력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3683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err="1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단일요인</a:t>
                      </a:r>
                      <a:endParaRPr lang="ko-KR" alt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3.48</a:t>
                      </a:r>
                      <a:r>
                        <a:rPr lang="en-US" altLang="ko-KR" sz="2800" kern="0" spc="-60" dirty="0" smtClean="0">
                          <a:solidFill>
                            <a:schemeClr val="tx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±.63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.391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.166</a:t>
                      </a:r>
                      <a:endParaRPr lang="ko-KR" alt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371171"/>
                  </a:ext>
                </a:extLst>
              </a:tr>
            </a:tbl>
          </a:graphicData>
        </a:graphic>
      </p:graphicFrame>
      <p:sp>
        <p:nvSpPr>
          <p:cNvPr id="72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9013" y="11910725"/>
            <a:ext cx="9677862" cy="379203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dirty="0" err="1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왜도는</a:t>
            </a:r>
            <a:r>
              <a:rPr lang="ko-KR" altLang="en-US" sz="290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3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점 이상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90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첨도는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7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점 이상인 경우 정규성 가정에 어긋난 것으로 볼 수 있는데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본 연구에서는 사용된 요인들의 왜도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첨도 값을 산출한 결과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정규성 가정을 충족하는 것으로 나타났다</a:t>
            </a:r>
            <a:r>
              <a:rPr lang="en-US" altLang="ko-KR" sz="29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73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3960" y="16536017"/>
            <a:ext cx="9677862" cy="122780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2-1&gt;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소속에 따른 각 변인의 차이</a:t>
            </a:r>
            <a:endParaRPr lang="en-US" altLang="ko-KR" sz="28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784021"/>
              </p:ext>
            </p:extLst>
          </p:nvPr>
        </p:nvGraphicFramePr>
        <p:xfrm>
          <a:off x="10193960" y="17526617"/>
          <a:ext cx="9627643" cy="474592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3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4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0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2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9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0341">
                <a:tc rowSpan="2" grid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000" b="1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</a:t>
                      </a:r>
                      <a:r>
                        <a:rPr lang="en-US" altLang="ko-KR" sz="2000" b="0" i="0" u="none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SD</a:t>
                      </a:r>
                      <a:endParaRPr lang="en-US" altLang="ko-KR" sz="2000" b="1" kern="120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2000" b="1" i="0" u="none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ko-KR" altLang="ko-KR" sz="2000" b="0" i="0" u="none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ko-KR" sz="2000" b="0" i="0" u="none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412">
                <a:tc gridSpan="2"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중학교</a:t>
                      </a:r>
                    </a:p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(n=123)</a:t>
                      </a:r>
                      <a:endParaRPr lang="ko-KR" altLang="ko-KR" sz="20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고등학교</a:t>
                      </a:r>
                    </a:p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(n=155)</a:t>
                      </a:r>
                      <a:endParaRPr lang="ko-KR" altLang="ko-KR" sz="20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109"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 err="1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그릿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2.78±.66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3.02±.60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-3.171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002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109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3.50±.58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3.47±.60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.421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.674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428">
                <a:tc row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절실함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4.57±.95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3.97±.93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5.307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000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428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4.43±.95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3.97±.93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4.056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000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428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 극복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4.24±.05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3.80±.01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3.525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000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983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단일요인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3.59±.65</a:t>
                      </a:r>
                      <a:endParaRPr lang="en-US" sz="2000" kern="0" spc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3.38±.60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2.771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006</a:t>
                      </a:r>
                      <a:endParaRPr lang="en-US" altLang="ko-KR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9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3960" y="22348740"/>
            <a:ext cx="9677862" cy="122780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2-2&gt;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종목에 따른 각 변인의 차이</a:t>
            </a:r>
            <a:endParaRPr lang="en-US" altLang="ko-KR" sz="28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80" name="표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89572"/>
              </p:ext>
            </p:extLst>
          </p:nvPr>
        </p:nvGraphicFramePr>
        <p:xfrm>
          <a:off x="10193960" y="23339340"/>
          <a:ext cx="9627643" cy="474592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3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4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0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2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9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0341">
                <a:tc rowSpan="2" grid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000" b="1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</a:t>
                      </a:r>
                      <a:r>
                        <a:rPr lang="en-US" altLang="ko-KR" sz="2000" b="0" i="0" u="none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SD</a:t>
                      </a:r>
                      <a:endParaRPr lang="en-US" altLang="ko-KR" sz="2000" b="1" kern="120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2000" b="1" i="0" u="none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ko-KR" altLang="ko-KR" sz="2000" b="0" i="0" u="none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ko-KR" sz="2000" b="0" i="0" u="none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중학교</a:t>
                      </a:r>
                    </a:p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(n=123)</a:t>
                      </a:r>
                      <a:endParaRPr lang="ko-KR" altLang="ko-KR" sz="20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고등학교</a:t>
                      </a:r>
                    </a:p>
                    <a:p>
                      <a:pPr algn="ctr">
                        <a:defRPr lang="ko-KR" altLang="en-US"/>
                      </a:pPr>
                      <a:r>
                        <a:rPr lang="en-US" altLang="ko-KR" sz="20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(n=155)</a:t>
                      </a:r>
                      <a:endParaRPr lang="ko-KR" altLang="ko-KR" sz="20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109"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 err="1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그릿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2.93±.67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2.90±.62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.681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109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3.43±.62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3.52±.57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-1.22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.223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428">
                <a:tc row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절실함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4.23±1.03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4.23±.96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.018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.985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428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  <a:endParaRPr lang="ko-KR" altLang="ko-KR" sz="20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4.27±.98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4.12±.95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1.287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.199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428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 극복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4.10±1.04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3.95±1.06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1.225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2000" kern="0" spc="-5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.222</a:t>
                      </a:r>
                      <a:endParaRPr lang="en-US" altLang="ko-KR" sz="2000" kern="0" spc="-5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983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 b="0" i="0" u="none" dirty="0" err="1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단일요인</a:t>
                      </a:r>
                      <a:endParaRPr lang="ko-KR" altLang="ko-KR" sz="20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3.48±.67</a:t>
                      </a:r>
                      <a:endParaRPr lang="en-US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3.47±.61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.109</a:t>
                      </a:r>
                      <a:endParaRPr lang="en-US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.914</a:t>
                      </a:r>
                      <a:endParaRPr lang="en-US" altLang="ko-KR" sz="2000" kern="0" spc="0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4183" y="15566940"/>
            <a:ext cx="9677862" cy="11143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■ </a:t>
            </a:r>
            <a:r>
              <a:rPr lang="ko-KR" altLang="en-US" sz="290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일반적 특성에 따른 각 변인의 차이</a:t>
            </a:r>
            <a:endParaRPr lang="ko-KR" altLang="en-US" sz="2900" kern="0" spc="-80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2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4668" y="6581988"/>
            <a:ext cx="9677862" cy="11143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■ </a:t>
            </a:r>
            <a:r>
              <a:rPr lang="ko-KR" altLang="en-US" sz="290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각 변인의 </a:t>
            </a:r>
            <a:r>
              <a:rPr lang="ko-KR" altLang="en-US" sz="290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기술통계량</a:t>
            </a:r>
            <a:endParaRPr lang="ko-KR" altLang="en-US" sz="2900" kern="0" spc="-80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83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3960" y="28139940"/>
            <a:ext cx="9677862" cy="125858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2-3&gt; </a:t>
            </a:r>
            <a:r>
              <a:rPr lang="ko-KR" altLang="en-US" sz="2900" b="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운동경력에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따른 각 변인의 차이</a:t>
            </a: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87" name="표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278830"/>
              </p:ext>
            </p:extLst>
          </p:nvPr>
        </p:nvGraphicFramePr>
        <p:xfrm>
          <a:off x="10193960" y="29310974"/>
          <a:ext cx="9652914" cy="4589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42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9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7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8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5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132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59987">
                <a:tc rowSpan="2" grid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ko-KR" altLang="ko-KR" sz="16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문항 수</a:t>
                      </a:r>
                      <a:endParaRPr lang="ko-KR" altLang="ko-KR" sz="16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600" b="1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F</a:t>
                      </a:r>
                      <a:endParaRPr lang="ko-KR" altLang="ko-KR" sz="16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6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ko-KR" sz="16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1-3</a:t>
                      </a:r>
                      <a:r>
                        <a:rPr lang="ko-KR" altLang="en-US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년 이하</a:t>
                      </a: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en-US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n=108)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4-6</a:t>
                      </a:r>
                      <a:r>
                        <a:rPr lang="ko-KR" altLang="en-US" sz="14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년</a:t>
                      </a:r>
                      <a:r>
                        <a:rPr lang="ko-KR" altLang="en-US" sz="1400" kern="0" spc="0" baseline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 </a:t>
                      </a:r>
                      <a:r>
                        <a:rPr lang="ko-KR" altLang="en-US" sz="14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이하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en-US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n=91)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7</a:t>
                      </a:r>
                      <a:r>
                        <a:rPr lang="ko-KR" altLang="en-US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년 이상</a:t>
                      </a: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en-US" sz="1400" kern="0" spc="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n=79)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019"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그릿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2.87±.63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2.94±.73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2.95±.52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.489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.614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019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3.44±.62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3.52±.62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3.49±.50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.459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.633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160">
                <a:tc row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절실함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4.37±.99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4.24±.96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4.04±.98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2.488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.085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7160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4.24±1.2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4.20±.82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4.05±1.04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.998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.370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160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 극복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4.03±1.08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4.10±.67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3.83±1.09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1.490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.227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0594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16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6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단일요인</a:t>
                      </a:r>
                      <a:endParaRPr lang="ko-KR" altLang="ko-KR" sz="16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3.51±.66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3.52±.65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3.39±.56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1.002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.369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8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3569" y="33931140"/>
            <a:ext cx="9677862" cy="125858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2-3&gt; </a:t>
            </a:r>
            <a:r>
              <a:rPr lang="ko-KR" altLang="en-US" sz="2900" b="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입상실적에</a:t>
            </a: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따른 각 변인의 차이</a:t>
            </a: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89" name="표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211646"/>
              </p:ext>
            </p:extLst>
          </p:nvPr>
        </p:nvGraphicFramePr>
        <p:xfrm>
          <a:off x="10203569" y="35102174"/>
          <a:ext cx="9652914" cy="467978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42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9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7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8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5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132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59987">
                <a:tc rowSpan="2" grid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ko-KR" altLang="ko-KR" sz="18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문항 수</a:t>
                      </a:r>
                      <a:endParaRPr lang="ko-KR" altLang="ko-KR" sz="18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800" b="1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F</a:t>
                      </a:r>
                      <a:endParaRPr lang="ko-KR" altLang="ko-KR" sz="18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8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ko-KR" sz="18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없음</a:t>
                      </a:r>
                      <a:endParaRPr lang="en-US" altLang="ko-KR" sz="1600" kern="0" spc="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en-US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n=</a:t>
                      </a: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97</a:t>
                      </a:r>
                      <a:r>
                        <a:rPr lang="en-US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)</a:t>
                      </a:r>
                      <a:endParaRPr lang="en-US" sz="1600" kern="0" spc="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1-3</a:t>
                      </a:r>
                      <a:r>
                        <a:rPr lang="ko-KR" altLang="en-US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회</a:t>
                      </a:r>
                      <a:endParaRPr lang="en-US" altLang="ko-KR" sz="1600" kern="0" spc="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(n=104)</a:t>
                      </a:r>
                      <a:endParaRPr lang="en-US" sz="1600" kern="0" spc="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</a:t>
                      </a:r>
                      <a:r>
                        <a:rPr lang="ko-KR" altLang="en-US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회 이상</a:t>
                      </a:r>
                      <a:endParaRPr lang="en-US" altLang="ko-KR" sz="1600" kern="0" spc="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(n=77)</a:t>
                      </a:r>
                      <a:endParaRPr lang="en-US" sz="1600" kern="0" spc="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019"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그릿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  <a:endParaRPr lang="ko-KR" altLang="ko-KR" sz="18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2.91±.65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2.95±.64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2.87±.62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.370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.691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019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  <a:endParaRPr lang="ko-KR" altLang="ko-KR" sz="18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3.47±.62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3.44±.55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3.55±.59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.791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.455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160">
                <a:tc row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절실함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4.20±.95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4.25±1.07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4.25±.90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.095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.909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7160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4.13±.92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4.20±.94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4.20±1.02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.171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.843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160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 극복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3.93±.101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4.04±1.09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4.01±1.06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.307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.736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0594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18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단일요인</a:t>
                      </a:r>
                      <a:endParaRPr lang="ko-KR" altLang="ko-KR" sz="18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3.39±.66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3.51±.62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3.54±.61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1.342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.263</a:t>
                      </a: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0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4202" y="5512129"/>
            <a:ext cx="9677862" cy="1255282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첫째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소속에 따른 각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변인의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차이을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비교한 결과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모든 요인에서 통계적으로 유의한 차이가 있었다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또한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그릿은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중학교보다 고등학교에서 더 높은 것으로 나타났으며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이를 제외한 모든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변인에서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고등학교보다 중학교가 높게 나타났다</a:t>
            </a:r>
            <a:r>
              <a:rPr lang="en-US" altLang="ko-KR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둘째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종목에 따른 각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변인의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차이을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비교한 결과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모든 요인에서 통계적으로 유의한 차이가 나타나지 않았다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전체적인 경향성을 살펴보았을 때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그릿의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하위요인인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꾸준한 노력을 제외한 모든 요인에서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제압형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종목이 높은 것으로 나타났다</a:t>
            </a:r>
            <a:r>
              <a:rPr lang="en-US" altLang="ko-KR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셋째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운동경력에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따른 각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변인의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차이을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비교한 결과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모든 요인에서 통계적으로 유의한 차이가 나타나지 않았다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전체적인 경향성을 살펴보았을 때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그릿은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4-6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 이하 집단이 가장 높은 것으로 나타났고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절실함은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1-3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 이하 집단이 가장 높은 것으로 나타났으며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인지된 경기력은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4-6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 이하 집단이 가장 높은 것으로 나타났다</a:t>
            </a:r>
            <a:r>
              <a:rPr lang="en-US" altLang="ko-KR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넷째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입상실적에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따른 각 </a:t>
            </a:r>
            <a:r>
              <a:rPr lang="ko-KR" altLang="en-US" sz="25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변인의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차이을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비교한 결과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모든 요인에서 통계적으로 유의한 차이가 나타나지 않았다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전체적인 경향성을 살펴보았을 때 </a:t>
            </a:r>
            <a:r>
              <a:rPr lang="ko-KR" altLang="en-US" sz="25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그릿은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회 이상 집단이 가장 높은 것으로 나타났고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절실함은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1-3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회 집단이 가장 높은 것으로 나타났으며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인지된 경기력은 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</a:t>
            </a:r>
            <a:r>
              <a:rPr lang="ko-KR" altLang="en-US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회 이상 집단이 가장 높은 것으로 나타났다</a:t>
            </a:r>
            <a:r>
              <a:rPr lang="en-US" altLang="ko-KR" sz="25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  <a:endParaRPr lang="en-US" altLang="ko-KR" sz="25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91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5541" y="18488699"/>
            <a:ext cx="9677862" cy="11143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9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■ </a:t>
            </a:r>
            <a:r>
              <a:rPr lang="ko-KR" altLang="en-US" sz="290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각 변인 간에 미치는 영향 분석</a:t>
            </a:r>
            <a:endParaRPr lang="ko-KR" altLang="en-US" sz="2900" kern="0" spc="-80" dirty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92" name="표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793483"/>
              </p:ext>
            </p:extLst>
          </p:nvPr>
        </p:nvGraphicFramePr>
        <p:xfrm>
          <a:off x="20254202" y="20186435"/>
          <a:ext cx="9699202" cy="249326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47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3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5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74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06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0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82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ko-KR" altLang="en-US" sz="1700" dirty="0" err="1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종속변인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 dirty="0" err="1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독립변인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ko-KR" altLang="en-US" sz="1700" b="1" kern="120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비표준화계수</a:t>
                      </a:r>
                      <a:endParaRPr lang="en-US" altLang="ko-KR" sz="1700" b="1" kern="120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ko-KR" altLang="en-US" sz="1700" b="1" kern="120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표준화계수</a:t>
                      </a:r>
                      <a:endParaRPr lang="en-US" altLang="ko-KR" sz="1700" b="1" kern="120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7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공차</a:t>
                      </a:r>
                      <a:endParaRPr lang="ko-KR" altLang="ko-KR" sz="17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VIF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7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B</a:t>
                      </a:r>
                      <a:endParaRPr lang="ko-KR" altLang="ko-KR" sz="17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S.E.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l-GR" altLang="ko-KR" sz="1700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β</a:t>
                      </a:r>
                      <a:endParaRPr lang="el-GR" altLang="ko-KR" sz="1700" kern="12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757">
                <a:tc rowSpan="3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700" b="0" i="0" u="none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1700" b="0" i="0" u="none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상수</a:t>
                      </a:r>
                      <a:r>
                        <a:rPr lang="en-US" altLang="ko-KR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)</a:t>
                      </a: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1.5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62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220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7.099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000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7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700" kern="0" spc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302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지속적 관심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69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.044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-.148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-</a:t>
                      </a: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3.843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9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92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1.0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08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302"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꾸준한 노력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69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.047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.644</a:t>
                      </a: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14.568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000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.992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1.008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035">
                <a:tc gridSpan="9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pt-BR" altLang="ko-KR" sz="1700" kern="0" spc="-6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F = 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119.525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(p</a:t>
                      </a:r>
                      <a:r>
                        <a:rPr lang="pt-BR" altLang="ko-KR" sz="1700" kern="0" spc="-6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01)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, </a:t>
                      </a:r>
                      <a:r>
                        <a:rPr lang="pt-BR" altLang="ko-KR" sz="1700" kern="0" spc="-6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R²= .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65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, </a:t>
                      </a:r>
                      <a:r>
                        <a:rPr lang="pt-BR" altLang="ko-KR" sz="1700" kern="0" spc="-6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adj R²= .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61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, </a:t>
                      </a:r>
                      <a:r>
                        <a:rPr lang="pt-BR" altLang="ko-KR" sz="1700" kern="0" spc="-6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D-W = 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1.749</a:t>
                      </a:r>
                      <a:endParaRPr lang="pt-BR" altLang="ko-KR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3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5082" y="19164670"/>
            <a:ext cx="9677862" cy="122780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3-1&gt; </a:t>
            </a:r>
            <a:r>
              <a:rPr lang="ko-KR" altLang="en-US" sz="2800" b="0" kern="0" spc="-80" dirty="0" err="1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그릿이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인지된 경기력에 미치는 영향</a:t>
            </a:r>
            <a:endParaRPr lang="en-US" altLang="ko-KR" sz="28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99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5082" y="22416792"/>
            <a:ext cx="9677862" cy="122780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표</a:t>
            </a:r>
            <a:r>
              <a:rPr lang="en-US" altLang="ko-KR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3-2&gt;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절실함이 인지된 경기력에 미치는 영향</a:t>
            </a:r>
            <a:endParaRPr lang="en-US" altLang="ko-KR" sz="28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aphicFrame>
        <p:nvGraphicFramePr>
          <p:cNvPr id="101" name="표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251156"/>
              </p:ext>
            </p:extLst>
          </p:nvPr>
        </p:nvGraphicFramePr>
        <p:xfrm>
          <a:off x="20298927" y="23487094"/>
          <a:ext cx="9699202" cy="288366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47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3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5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74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06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0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82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ko-KR" altLang="en-US" sz="1700" dirty="0" err="1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종속변인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 dirty="0" err="1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독립변인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ko-KR" altLang="en-US" sz="1700" b="1" kern="120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비표준화계수</a:t>
                      </a:r>
                      <a:endParaRPr lang="en-US" altLang="ko-KR" sz="1700" b="1" kern="120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 lang="ko-KR" altLang="en-US"/>
                      </a:pPr>
                      <a:r>
                        <a:rPr lang="ko-KR" altLang="en-US" sz="1700" b="1" kern="120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표준화계수</a:t>
                      </a:r>
                      <a:endParaRPr lang="en-US" altLang="ko-KR" sz="1700" b="1" kern="120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7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공차</a:t>
                      </a:r>
                      <a:endParaRPr lang="ko-KR" altLang="ko-KR" sz="17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VIF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solidFill>
                      <a:srgbClr val="4B8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4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en-US" altLang="ko-KR" sz="1700" b="0" i="0" u="none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B</a:t>
                      </a:r>
                      <a:endParaRPr lang="ko-KR" altLang="ko-KR" sz="1700" b="0" i="0" u="none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S.E.</a:t>
                      </a:r>
                      <a:endParaRPr lang="ko-KR" altLang="en-US" sz="17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l-GR" altLang="ko-KR" sz="1700" kern="1200" dirty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β</a:t>
                      </a:r>
                      <a:endParaRPr lang="el-GR" altLang="ko-KR" sz="1700" kern="1200" dirty="0">
                        <a:solidFill>
                          <a:schemeClr val="bg1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rgbClr val="4B8EFB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757">
                <a:tc rowSpan="4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700" b="0" i="0" u="none" dirty="0">
                          <a:solidFill>
                            <a:srgbClr val="000000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인지된 경기력</a:t>
                      </a:r>
                      <a:endParaRPr lang="ko-KR" altLang="ko-KR" sz="17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</a:t>
                      </a:r>
                      <a:r>
                        <a:rPr lang="ko-KR" altLang="en-US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상수</a:t>
                      </a: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)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1.758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137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12.834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.000***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302">
                <a:tc v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성공기대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.143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068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.222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2.091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37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*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9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5.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126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302"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800" b="0" i="0" u="non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자기절제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.072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.208</a:t>
                      </a: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1.903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58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*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5.433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302">
                <a:tc vMerge="1"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endParaRPr lang="ko-KR" altLang="ko-KR" sz="1700" b="0" i="0" u="none" dirty="0">
                        <a:solidFill>
                          <a:srgbClr val="000000"/>
                        </a:solidFill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ko-KR" altLang="en-US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인내와극복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.137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062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.227</a:t>
                      </a:r>
                      <a:endParaRPr lang="ko-KR" altLang="en-US" sz="170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defRPr/>
                      </a:pPr>
                      <a:r>
                        <a:rPr lang="en-US" altLang="ko-KR" sz="170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2.097</a:t>
                      </a:r>
                      <a:endParaRPr lang="ko-KR" altLang="en-US" sz="1700" dirty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03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7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*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18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8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5.3</a:t>
                      </a:r>
                      <a:r>
                        <a:rPr lang="en-US" altLang="ko-KR" sz="1700" kern="0" spc="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29</a:t>
                      </a:r>
                      <a:endParaRPr lang="en-US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426901"/>
                  </a:ext>
                </a:extLst>
              </a:tr>
              <a:tr h="163035">
                <a:tc gridSpan="9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F = 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59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815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(p&lt;.0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01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), R²= .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396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, adj R²= .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389</a:t>
                      </a:r>
                      <a:r>
                        <a:rPr lang="pt-BR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, D-W = </a:t>
                      </a:r>
                      <a:r>
                        <a:rPr lang="en-US" altLang="ko-KR" sz="17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1.676</a:t>
                      </a:r>
                      <a:endParaRPr lang="pt-BR" altLang="ko-KR" sz="1700" kern="0" spc="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2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8927" y="26492672"/>
            <a:ext cx="9677862" cy="539747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첫째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청소년 </a:t>
            </a:r>
            <a:r>
              <a:rPr lang="ko-KR" altLang="en-US" sz="28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투기종목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선수들의 </a:t>
            </a:r>
            <a:r>
              <a:rPr lang="ko-KR" altLang="en-US" sz="28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그릿이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인지된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경기력에 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미치는 영향을 알아보기 위해 분석한 결과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그릿은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인지된 경기력에 유의한 정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(+)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적 영향을 미치는 것으로 나타났다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둘째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청소년 </a:t>
            </a:r>
            <a:r>
              <a:rPr lang="ko-KR" altLang="en-US" sz="2800" b="0" kern="0" spc="-80" dirty="0" err="1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투기종목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선수들의 절실함이 인지된 </a:t>
            </a:r>
            <a:r>
              <a:rPr lang="ko-KR" altLang="en-US" sz="2800" b="0" kern="0" spc="-80" dirty="0" smtClean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경기력에 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미치는 영향을 알아보기 위해 분석한 결과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절실함은 인지된 경기력에 유의한 정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(+)</a:t>
            </a:r>
            <a:r>
              <a:rPr lang="ko-KR" altLang="en-US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적 영향을 미치는 것으로 나타났다</a:t>
            </a:r>
            <a:r>
              <a:rPr lang="en-US" altLang="ko-KR" sz="2800" b="0" kern="0" spc="-80" dirty="0">
                <a:solidFill>
                  <a:srgbClr val="00000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  <a:endParaRPr lang="en-US" altLang="ko-KR" sz="28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4390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E9"/>
    </a:lt1>
    <a:dk2>
      <a:srgbClr val="808000"/>
    </a:dk2>
    <a:lt2>
      <a:srgbClr val="666633"/>
    </a:lt2>
    <a:accent1>
      <a:srgbClr val="339933"/>
    </a:accent1>
    <a:accent2>
      <a:srgbClr val="800000"/>
    </a:accent2>
    <a:accent3>
      <a:srgbClr val="FFFFF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30696</TotalTime>
  <Words>1328</Words>
  <Application>Microsoft Office PowerPoint</Application>
  <PresentationFormat>사용자 지정</PresentationFormat>
  <Paragraphs>321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2" baseType="lpstr">
      <vt:lpstr>HY견고딕</vt:lpstr>
      <vt:lpstr>HY견명조</vt:lpstr>
      <vt:lpstr>ＭＳ Ｐゴシック</vt:lpstr>
      <vt:lpstr>宋体</vt:lpstr>
      <vt:lpstr>함초롬돋움</vt:lpstr>
      <vt:lpstr>휴먼명조</vt:lpstr>
      <vt:lpstr>Arial</vt:lpstr>
      <vt:lpstr>Calibri</vt:lpstr>
      <vt:lpstr>Times New Roman</vt:lpstr>
      <vt:lpstr>Wingdings</vt:lpstr>
      <vt:lpstr>Blank Presentation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john</dc:creator>
  <cp:lastModifiedBy>user</cp:lastModifiedBy>
  <cp:revision>970</cp:revision>
  <cp:lastPrinted>2014-10-14T07:35:38Z</cp:lastPrinted>
  <dcterms:created xsi:type="dcterms:W3CDTF">2009-02-06T19:58:43Z</dcterms:created>
  <dcterms:modified xsi:type="dcterms:W3CDTF">2021-01-15T14:19:03Z</dcterms:modified>
</cp:coreProperties>
</file>