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40" r:id="rId1"/>
    <p:sldMasterId id="2147484641" r:id="rId2"/>
    <p:sldMasterId id="2147484642" r:id="rId3"/>
    <p:sldMasterId id="2147484643" r:id="rId4"/>
    <p:sldMasterId id="2147484644" r:id="rId5"/>
    <p:sldMasterId id="2147484645" r:id="rId6"/>
  </p:sldMasterIdLst>
  <p:notesMasterIdLst>
    <p:notesMasterId r:id="rId50"/>
  </p:notesMasterIdLst>
  <p:handoutMasterIdLst>
    <p:handoutMasterId r:id="rId51"/>
  </p:handoutMasterIdLst>
  <p:sldIdLst>
    <p:sldId id="567" r:id="rId7"/>
    <p:sldId id="469" r:id="rId8"/>
    <p:sldId id="467" r:id="rId9"/>
    <p:sldId id="462" r:id="rId10"/>
    <p:sldId id="475" r:id="rId11"/>
    <p:sldId id="580" r:id="rId12"/>
    <p:sldId id="474" r:id="rId13"/>
    <p:sldId id="523" r:id="rId14"/>
    <p:sldId id="561" r:id="rId15"/>
    <p:sldId id="558" r:id="rId16"/>
    <p:sldId id="556" r:id="rId17"/>
    <p:sldId id="524" r:id="rId18"/>
    <p:sldId id="394" r:id="rId19"/>
    <p:sldId id="501" r:id="rId20"/>
    <p:sldId id="522" r:id="rId21"/>
    <p:sldId id="587" r:id="rId22"/>
    <p:sldId id="564" r:id="rId23"/>
    <p:sldId id="566" r:id="rId24"/>
    <p:sldId id="541" r:id="rId25"/>
    <p:sldId id="546" r:id="rId26"/>
    <p:sldId id="554" r:id="rId27"/>
    <p:sldId id="553" r:id="rId28"/>
    <p:sldId id="583" r:id="rId29"/>
    <p:sldId id="584" r:id="rId30"/>
    <p:sldId id="582" r:id="rId31"/>
    <p:sldId id="511" r:id="rId32"/>
    <p:sldId id="507" r:id="rId33"/>
    <p:sldId id="478" r:id="rId34"/>
    <p:sldId id="490" r:id="rId35"/>
    <p:sldId id="413" r:id="rId36"/>
    <p:sldId id="505" r:id="rId37"/>
    <p:sldId id="486" r:id="rId38"/>
    <p:sldId id="571" r:id="rId39"/>
    <p:sldId id="570" r:id="rId40"/>
    <p:sldId id="579" r:id="rId41"/>
    <p:sldId id="573" r:id="rId42"/>
    <p:sldId id="574" r:id="rId43"/>
    <p:sldId id="575" r:id="rId44"/>
    <p:sldId id="576" r:id="rId45"/>
    <p:sldId id="577" r:id="rId46"/>
    <p:sldId id="578" r:id="rId47"/>
    <p:sldId id="461" r:id="rId48"/>
    <p:sldId id="588" r:id="rId49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596762D4-1208-40BD-9F6F-89907E02A741}">
          <p14:sldIdLst>
            <p14:sldId id="567"/>
            <p14:sldId id="469"/>
            <p14:sldId id="467"/>
            <p14:sldId id="462"/>
            <p14:sldId id="475"/>
            <p14:sldId id="580"/>
            <p14:sldId id="474"/>
            <p14:sldId id="523"/>
            <p14:sldId id="561"/>
            <p14:sldId id="558"/>
            <p14:sldId id="556"/>
            <p14:sldId id="524"/>
            <p14:sldId id="394"/>
            <p14:sldId id="501"/>
            <p14:sldId id="522"/>
          </p14:sldIdLst>
        </p14:section>
        <p14:section name="제목 없는 구역" id="{DFF0BE42-F3B9-472F-A697-450E3B8BAAE9}">
          <p14:sldIdLst>
            <p14:sldId id="587"/>
            <p14:sldId id="564"/>
            <p14:sldId id="566"/>
            <p14:sldId id="541"/>
            <p14:sldId id="546"/>
            <p14:sldId id="554"/>
            <p14:sldId id="553"/>
            <p14:sldId id="583"/>
            <p14:sldId id="584"/>
            <p14:sldId id="582"/>
            <p14:sldId id="511"/>
            <p14:sldId id="507"/>
            <p14:sldId id="478"/>
            <p14:sldId id="490"/>
            <p14:sldId id="413"/>
            <p14:sldId id="505"/>
            <p14:sldId id="486"/>
            <p14:sldId id="571"/>
            <p14:sldId id="570"/>
            <p14:sldId id="579"/>
            <p14:sldId id="573"/>
            <p14:sldId id="574"/>
            <p14:sldId id="575"/>
            <p14:sldId id="576"/>
            <p14:sldId id="577"/>
            <p14:sldId id="578"/>
            <p14:sldId id="461"/>
            <p14:sldId id="58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nina1995@gmail.com" initials="u" lastIdx="1" clrIdx="0">
    <p:extLst>
      <p:ext uri="{19B8F6BF-5375-455C-9EA6-DF929625EA0E}">
        <p15:presenceInfo xmlns:p15="http://schemas.microsoft.com/office/powerpoint/2012/main" userId="d73d9b4477e66b8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162"/>
    <a:srgbClr val="9DADD8"/>
    <a:srgbClr val="539E80"/>
    <a:srgbClr val="05B1F1"/>
    <a:srgbClr val="4472C4"/>
    <a:srgbClr val="E8E9E8"/>
    <a:srgbClr val="F7FBF5"/>
    <a:srgbClr val="EEEEEE"/>
    <a:srgbClr val="EBAC2A"/>
    <a:srgbClr val="3B3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밝은 스타일 2 - 강조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보통 스타일 3 - 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4" autoAdjust="0"/>
    <p:restoredTop sz="94000" autoAdjust="0"/>
  </p:normalViewPr>
  <p:slideViewPr>
    <p:cSldViewPr snapToObjects="1">
      <p:cViewPr varScale="1">
        <p:scale>
          <a:sx n="114" d="100"/>
          <a:sy n="114" d="100"/>
        </p:scale>
        <p:origin x="12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tableStyles" Target="tableStyles.xml"/><Relationship Id="rId8" Type="http://schemas.openxmlformats.org/officeDocument/2006/relationships/slide" Target="slides/slide2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B036B07D-8158-4908-8598-AE5947AE52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1627C0-A0D3-4A9C-A75D-E46D0123DFD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E0D0B-2BF0-4725-A475-A07B467092D4}" type="datetimeFigureOut">
              <a:rPr lang="ko-KR" altLang="en-US" smtClean="0"/>
              <a:t>2019-11-10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2DA5D26-491B-492F-AFCD-151BED7043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E7B8AE9-F28F-4A44-A362-9E28E9F1BD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98029-8BF3-4C7B-BEBA-ACCCB7AC3E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023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2E19B-BF89-4AE0-BD42-EC2D42D06CA7}" type="datetimeFigureOut">
              <a:rPr lang="ko-KR" altLang="en-US" smtClean="0"/>
              <a:t>2019-11-10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40E91-BC29-4338-8EF4-88F063B81B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579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mc:AlternateContent xmlns:mc="http://schemas.openxmlformats.org/markup-compatibility/2006" xmlns:p14="http://schemas.microsoft.com/office/powerpoint/2010/main">
  <mc:Choice Requires="p14">
    <p:notes xmlns:a="http://schemas.openxmlformats.org/drawingml/2006/main" xmlns:r="http://schemas.openxmlformats.org/officeDocument/2006/relationships" xmlns:p="http://schemas.openxmlformats.org/presentationml/2006/main">
      <p:cSld>
        <p:spTree>
          <p:nvGrpSpPr>
            <p:cNvPr id="1" name=""/>
            <p:cNvGrpSpPr/>
            <p:nvPr/>
          </p:nvGrpSpPr>
          <p:grpSpPr>
            <a:xfrm>
              <a:off x="0" y="0"/>
              <a:ext cx="0" cy="0"/>
              <a:chOff x="0" y="0"/>
              <a:chExt cx="0" cy="0"/>
            </a:xfrm>
          </p:grpSpPr>
          <p:sp>
            <p:nvSpPr>
              <p:cNvPr id="2" name="온라인 이미지 개체 틀 1"/>
              <p:cNvSpPr>
                <a:spLocks noGrp="1" noRot="1" noChangeAspect="1"/>
              </p:cNvSpPr>
              <p:nvPr>
                <p:ph type="sldImg"/>
              </p:nvPr>
            </p:nvSpPr>
            <p:spPr>
              <a:xfrm>
                <a:off x="3433763" y="849313"/>
                <a:ext cx="3059112" cy="2293937"/>
              </a:xfrm>
              <a:prstGeom prst="rect">
                <a:avLst/>
              </a:prstGeom>
              <a:noFill/>
              <a:ln w="12700" cap="flat" cmpd="sng">
                <a:solidFill>
                  <a:srgbClr val="000000">
                    <a:alpha val="100000"/>
                  </a:srgbClr>
                </a:solidFill>
                <a:prstDash val="solid"/>
              </a:ln>
            </p:spPr>
            <p:txBody>
              <a:bodyPr vert="horz" wrap="square" lIns="0" tIns="0" rIns="0" bIns="0" anchor="t">
                <a:noAutofit/>
              </a:bodyPr>
              <a:lstStyle/>
              <a:p>
                <a:pPr marL="0" indent="0" algn="just" defTabSz="5080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endParaRPr/>
              </a:p>
            </p:txBody>
          </p:sp>
          <p:sp>
            <p:nvSpPr>
              <p:cNvPr id="3" name="텍스트 개체 틀 2"/>
              <p:cNvSpPr txBox="1">
                <a:spLocks noGrp="1"/>
              </p:cNvSpPr>
              <p:nvPr>
                <p:ph type="body"/>
              </p:nvPr>
            </p:nvSpPr>
            <p:spPr>
              <a:xfrm>
                <a:off x="992505" y="3272155"/>
                <a:ext cx="7942580" cy="2677160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Autofit/>
              </a:bodyPr>
              <a:lstStyle/>
              <a:p>
                <a:pPr marL="0" indent="0" algn="l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endParaRPr/>
              </a:p>
            </p:txBody>
          </p:sp>
          <p:sp>
            <p:nvSpPr>
              <p:cNvPr id="4" name="슬라이드 번호 개체 틀 3"/>
              <p:cNvSpPr txBox="1">
                <a:spLocks noGrp="1"/>
              </p:cNvSpPr>
              <p:nvPr>
                <p:ph type="sldNum"/>
              </p:nvPr>
            </p:nvSpPr>
            <p:spPr>
              <a:xfrm>
                <a:off x="5622925" y="6456680"/>
                <a:ext cx="4302760" cy="341630"/>
              </a:xfrm>
              <a:prstGeom prst="rect">
                <a:avLst/>
              </a:prstGeom>
            </p:spPr>
            <p:txBody>
              <a:bodyPr vert="horz" wrap="square" lIns="91440" tIns="45720" rIns="91440" bIns="45720" anchor="b">
                <a:noAutofit/>
              </a:bodyPr>
              <a:lstStyle/>
              <a:p>
                <a:pPr marL="0" indent="0" algn="r" defTabSz="9144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fld id="{B9320F77-B9A0-41C5-862A-B4B631284C64}" type="slidenum">
                  <a:rPr lang="en-US" altLang="ko-KR" sz="1200" b="0" strike="noStrike" cap="none" dirty="0" smtClean="0">
                    <a:solidFill>
                      <a:schemeClr val="tx1"/>
                    </a:solidFill>
                    <a:latin typeface="맑은 고딕" charset="0"/>
                    <a:ea typeface="맑은 고딕" charset="0"/>
                  </a:rPr>
                  <a:t>1</a:t>
                </a:fld>
                <a:endParaRPr lang="en-US" altLang="ko-KR" sz="12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endParaRPr>
              </a:p>
            </p:txBody>
          </p:sp>
        </p:spTree>
      </p:cSld>
      <p:clrMapOvr>
        <a:masterClrMapping/>
      </p:clrMapOvr>
    </p:notes>
  </mc:Choice>
  <mc:Fallback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xmlns="" xmlns:p14="http://schemas.microsoft.com/office/powerpoint/2010/main">
    <p:transition spd="slow"/>
  </mc:Fallback>
</mc:AlternateContent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440E91-BC29-4338-8EF4-88F063B81B6E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673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440E91-BC29-4338-8EF4-88F063B81B6E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1931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B74360-2380-43E9-9657-23FBDDB1EB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ADC39D3-F8EB-4451-92ED-241187441A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6AE94F0-69B7-498D-83FC-76F4297AB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7FB147F-715D-4B34-8D12-C88BC7D71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4C08AE3-975C-4F62-9241-D9C8BC718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435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9885B4-B709-4931-B8F7-6FA40FBE9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28283E-077F-416F-AAE8-CC2C4948F5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8864D1-917D-421F-8DA1-B768737F2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FD1D2E2-AAEA-4870-916B-C2345F3E0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8E12B2-6D0D-4AEA-92ED-650A9F0C6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8556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8BA1C3F-629D-4429-9789-21E7FCFC24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8237FD2-BD9F-43BA-881A-FDDB474225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D2014B9-B701-4735-8B37-9C518D8DA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49F74EE-88DB-43E9-A1D2-3F710FBCF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7F81C6-D87C-47A5-A8EC-C935C87A2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5977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ctrTitle"/>
          </p:nvPr>
        </p:nvSpPr>
        <p:spPr>
          <a:xfrm>
            <a:off x="457200" y="228600"/>
            <a:ext cx="7773035" cy="4572635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마스터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제목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스타일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부제목 2"/>
          <p:cNvSpPr txBox="1">
            <a:spLocks noGrp="1"/>
          </p:cNvSpPr>
          <p:nvPr>
            <p:ph type="subTitle"/>
          </p:nvPr>
        </p:nvSpPr>
        <p:spPr>
          <a:xfrm>
            <a:off x="457200" y="4800600"/>
            <a:ext cx="6858635" cy="9150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마스터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부제목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스타일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편집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9" name="도형 8"/>
          <p:cNvSpPr>
            <a:spLocks/>
          </p:cNvSpPr>
          <p:nvPr/>
        </p:nvSpPr>
        <p:spPr>
          <a:xfrm>
            <a:off x="9001125" y="4846320"/>
            <a:ext cx="143510" cy="2012315"/>
          </a:xfrm>
          <a:prstGeom prst="rect">
            <a:avLst/>
          </a:prstGeom>
          <a:solidFill>
            <a:schemeClr val="tx2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Arial" charset="0"/>
              <a:ea typeface="Arial" charset="0"/>
            </a:endParaRPr>
          </a:p>
        </p:txBody>
      </p:sp>
      <p:sp>
        <p:nvSpPr>
          <p:cNvPr id="10" name="도형 9"/>
          <p:cNvSpPr>
            <a:spLocks/>
          </p:cNvSpPr>
          <p:nvPr/>
        </p:nvSpPr>
        <p:spPr>
          <a:xfrm>
            <a:off x="9001125" y="0"/>
            <a:ext cx="143510" cy="4846955"/>
          </a:xfrm>
          <a:prstGeom prst="rect">
            <a:avLst/>
          </a:prstGeom>
          <a:solidFill>
            <a:schemeClr val="tx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Arial" charset="0"/>
              <a:ea typeface="Arial" charset="0"/>
            </a:endParaRPr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457200" y="1752600"/>
            <a:ext cx="7620635" cy="43745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447800"/>
            <a:ext cx="7773035" cy="432181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마스터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제목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스타일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457200" y="228600"/>
            <a:ext cx="7773035" cy="10674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마스터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텍스트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스타일을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편집합니다</a:t>
            </a:r>
          </a:p>
        </p:txBody>
      </p:sp>
      <p:sp>
        <p:nvSpPr>
          <p:cNvPr id="7" name="날짜 개체 틀 6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8" name="슬라이드 번호 개체 틀 7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  <p:sp>
        <p:nvSpPr>
          <p:cNvPr id="9" name="바닥글 개체 틀 8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1630680" y="1574800"/>
            <a:ext cx="329247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600"/>
              </a:spcAft>
              <a:buFontTx/>
              <a:buNone/>
            </a:pP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4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내용 개체 틀 3"/>
          <p:cNvSpPr txBox="1">
            <a:spLocks noGrp="1"/>
          </p:cNvSpPr>
          <p:nvPr>
            <p:ph/>
          </p:nvPr>
        </p:nvSpPr>
        <p:spPr>
          <a:xfrm>
            <a:off x="5090160" y="1574800"/>
            <a:ext cx="329247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600"/>
              </a:spcAft>
              <a:buFontTx/>
              <a:buNone/>
            </a:pP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4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1627505" y="1572895"/>
            <a:ext cx="3292475" cy="640080"/>
          </a:xfrm>
          <a:prstGeom prst="rect">
            <a:avLst/>
          </a:prstGeom>
        </p:spPr>
        <p:txBody>
          <a:bodyPr vert="horz" wrap="square" lIns="91440" tIns="45720" rIns="91440" bIns="45720" anchor="b">
            <a:no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마스터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텍스트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스타일을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편집합니다</a:t>
            </a:r>
          </a:p>
        </p:txBody>
      </p:sp>
      <p:sp>
        <p:nvSpPr>
          <p:cNvPr id="4" name="내용 개체 틀 3"/>
          <p:cNvSpPr txBox="1">
            <a:spLocks noGrp="1"/>
          </p:cNvSpPr>
          <p:nvPr>
            <p:ph/>
          </p:nvPr>
        </p:nvSpPr>
        <p:spPr>
          <a:xfrm>
            <a:off x="1627505" y="2259330"/>
            <a:ext cx="3292475" cy="38411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6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6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5" name="텍스트 개체 틀 4"/>
          <p:cNvSpPr txBox="1">
            <a:spLocks noGrp="1"/>
          </p:cNvSpPr>
          <p:nvPr>
            <p:ph type="body"/>
          </p:nvPr>
        </p:nvSpPr>
        <p:spPr>
          <a:xfrm>
            <a:off x="5093335" y="1572895"/>
            <a:ext cx="3292475" cy="640080"/>
          </a:xfrm>
          <a:prstGeom prst="rect">
            <a:avLst/>
          </a:prstGeom>
        </p:spPr>
        <p:txBody>
          <a:bodyPr vert="horz" wrap="square" lIns="91440" tIns="45720" rIns="91440" bIns="45720" anchor="b">
            <a:no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마스터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텍스트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스타일을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편집합니다</a:t>
            </a:r>
          </a:p>
        </p:txBody>
      </p:sp>
      <p:sp>
        <p:nvSpPr>
          <p:cNvPr id="6" name="내용 개체 틀 5"/>
          <p:cNvSpPr txBox="1">
            <a:spLocks noGrp="1"/>
          </p:cNvSpPr>
          <p:nvPr>
            <p:ph/>
          </p:nvPr>
        </p:nvSpPr>
        <p:spPr>
          <a:xfrm>
            <a:off x="5093335" y="2259330"/>
            <a:ext cx="3292475" cy="38411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6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6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7" name="날짜 개체 틀 6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8" name="바닥글 개체 틀 7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9" name="슬라이드 번호 개체 틀 8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날짜 개체 틀 2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4" name="바닥글 개체 틀 3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5" name="슬라이드 번호 개체 틀 4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3" name="바닥글 개체 틀 2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4" name="슬라이드 번호 개체 틀 3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3575050" y="1600200"/>
            <a:ext cx="5112385" cy="448119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FontTx/>
              <a:buNone/>
            </a:pPr>
            <a:r>
              <a:rPr lang="en-US" altLang="ko-KR" sz="32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32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32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32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32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32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32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8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24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텍스트 개체 틀 3"/>
          <p:cNvSpPr txBox="1">
            <a:spLocks noGrp="1"/>
          </p:cNvSpPr>
          <p:nvPr>
            <p:ph type="body"/>
          </p:nvPr>
        </p:nvSpPr>
        <p:spPr>
          <a:xfrm>
            <a:off x="457200" y="1600200"/>
            <a:ext cx="3009265" cy="448119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편집합니다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  <p:sp>
        <p:nvSpPr>
          <p:cNvPr id="8" name="텍스트 개체 틀 7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22150C-BB0F-4757-BD3C-ACDB44A8A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4E826D5-5351-4F21-BD1D-2CA3C15DF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2D04884-4CD9-498E-9614-0E2191CF3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8474EEA-FF46-4D0C-985B-DBC263313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7C3AC9-D33F-42A4-8B34-818A33950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161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도형 8"/>
          <p:cNvSpPr>
            <a:spLocks/>
          </p:cNvSpPr>
          <p:nvPr/>
        </p:nvSpPr>
        <p:spPr>
          <a:xfrm>
            <a:off x="9001125" y="4846320"/>
            <a:ext cx="143510" cy="2012315"/>
          </a:xfrm>
          <a:prstGeom prst="rect">
            <a:avLst/>
          </a:prstGeom>
          <a:solidFill>
            <a:schemeClr val="tx2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3" name="그림 개체 틀 2"/>
          <p:cNvSpPr txBox="1">
            <a:spLocks noGrp="1"/>
          </p:cNvSpPr>
          <p:nvPr>
            <p:ph type="pic"/>
          </p:nvPr>
        </p:nvSpPr>
        <p:spPr>
          <a:xfrm>
            <a:off x="-635" y="0"/>
            <a:ext cx="9001760" cy="48469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그림을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추가하려면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아이콘을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클릭하십시오</a:t>
            </a:r>
          </a:p>
        </p:txBody>
      </p:sp>
      <p:sp>
        <p:nvSpPr>
          <p:cNvPr id="4" name="텍스트 개체 틀 3"/>
          <p:cNvSpPr txBox="1">
            <a:spLocks noGrp="1"/>
          </p:cNvSpPr>
          <p:nvPr>
            <p:ph type="body"/>
          </p:nvPr>
        </p:nvSpPr>
        <p:spPr>
          <a:xfrm>
            <a:off x="457200" y="5715000"/>
            <a:ext cx="8154035" cy="4578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편집합니다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8" name="텍스트 개체 틀 7"/>
          <p:cNvSpPr txBox="1">
            <a:spLocks noGrp="1"/>
          </p:cNvSpPr>
          <p:nvPr>
            <p:ph type="title"/>
          </p:nvPr>
        </p:nvSpPr>
        <p:spPr>
          <a:xfrm>
            <a:off x="457200" y="4953000"/>
            <a:ext cx="8154035" cy="7626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2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2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2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2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2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2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10" name="도형 9"/>
          <p:cNvSpPr>
            <a:spLocks/>
          </p:cNvSpPr>
          <p:nvPr/>
        </p:nvSpPr>
        <p:spPr>
          <a:xfrm>
            <a:off x="9001125" y="0"/>
            <a:ext cx="143510" cy="4846955"/>
          </a:xfrm>
          <a:prstGeom prst="rect">
            <a:avLst/>
          </a:prstGeom>
          <a:solidFill>
            <a:schemeClr val="tx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세로 텍스트 개체 틀 2"/>
          <p:cNvSpPr txBox="1">
            <a:spLocks noGrp="1"/>
          </p:cNvSpPr>
          <p:nvPr>
            <p:ph type="body" orient="vert"/>
          </p:nvPr>
        </p:nvSpPr>
        <p:spPr>
          <a:xfrm>
            <a:off x="457200" y="1752600"/>
            <a:ext cx="7620635" cy="4374515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 txBox="1">
            <a:spLocks noGrp="1"/>
          </p:cNvSpPr>
          <p:nvPr>
            <p:ph type="title" orient="vert"/>
          </p:nvPr>
        </p:nvSpPr>
        <p:spPr>
          <a:xfrm>
            <a:off x="6629400" y="274955"/>
            <a:ext cx="2058035" cy="5852160"/>
          </a:xfrm>
          <a:prstGeom prst="rect">
            <a:avLst/>
          </a:prstGeom>
        </p:spPr>
        <p:txBody>
          <a:bodyPr vert="eaVert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세로 텍스트 개체 틀 2"/>
          <p:cNvSpPr txBox="1">
            <a:spLocks noGrp="1"/>
          </p:cNvSpPr>
          <p:nvPr>
            <p:ph type="body" orient="vert"/>
          </p:nvPr>
        </p:nvSpPr>
        <p:spPr>
          <a:xfrm>
            <a:off x="457200" y="274955"/>
            <a:ext cx="6020435" cy="5852160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ctrTitle"/>
          </p:nvPr>
        </p:nvSpPr>
        <p:spPr>
          <a:xfrm>
            <a:off x="457200" y="228600"/>
            <a:ext cx="7773035" cy="4572635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마스터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제목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스타일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부제목 2"/>
          <p:cNvSpPr txBox="1">
            <a:spLocks noGrp="1"/>
          </p:cNvSpPr>
          <p:nvPr>
            <p:ph type="subTitle"/>
          </p:nvPr>
        </p:nvSpPr>
        <p:spPr>
          <a:xfrm>
            <a:off x="457200" y="4800600"/>
            <a:ext cx="6858635" cy="9150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마스터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부제목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스타일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편집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9" name="도형 8"/>
          <p:cNvSpPr>
            <a:spLocks/>
          </p:cNvSpPr>
          <p:nvPr/>
        </p:nvSpPr>
        <p:spPr>
          <a:xfrm>
            <a:off x="9001125" y="4846320"/>
            <a:ext cx="143510" cy="2012315"/>
          </a:xfrm>
          <a:prstGeom prst="rect">
            <a:avLst/>
          </a:prstGeom>
          <a:solidFill>
            <a:schemeClr val="tx2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Arial" charset="0"/>
              <a:ea typeface="Arial" charset="0"/>
            </a:endParaRPr>
          </a:p>
        </p:txBody>
      </p:sp>
      <p:sp>
        <p:nvSpPr>
          <p:cNvPr id="10" name="도형 9"/>
          <p:cNvSpPr>
            <a:spLocks/>
          </p:cNvSpPr>
          <p:nvPr/>
        </p:nvSpPr>
        <p:spPr>
          <a:xfrm>
            <a:off x="9001125" y="0"/>
            <a:ext cx="143510" cy="4846955"/>
          </a:xfrm>
          <a:prstGeom prst="rect">
            <a:avLst/>
          </a:prstGeom>
          <a:solidFill>
            <a:schemeClr val="tx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Arial" charset="0"/>
              <a:ea typeface="Arial" charset="0"/>
            </a:endParaRPr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457200" y="1752600"/>
            <a:ext cx="7620635" cy="43745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447800"/>
            <a:ext cx="7773035" cy="432181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마스터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제목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스타일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8800" b="0" strike="noStrike" cap="all" spc="-80" dirty="0">
                <a:solidFill>
                  <a:schemeClr val="tx1"/>
                </a:solidFill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457200" y="228600"/>
            <a:ext cx="7773035" cy="10674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마스터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텍스트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스타일을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2000" b="0" strike="noStrike" cap="all" spc="120" dirty="0">
                <a:solidFill>
                  <a:schemeClr val="tx2"/>
                </a:solidFill>
                <a:latin typeface="돋움" charset="0"/>
                <a:ea typeface="돋움" charset="0"/>
              </a:rPr>
              <a:t>편집합니다</a:t>
            </a:r>
          </a:p>
        </p:txBody>
      </p:sp>
      <p:sp>
        <p:nvSpPr>
          <p:cNvPr id="7" name="날짜 개체 틀 6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8" name="슬라이드 번호 개체 틀 7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  <p:sp>
        <p:nvSpPr>
          <p:cNvPr id="9" name="바닥글 개체 틀 8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1630680" y="1574800"/>
            <a:ext cx="329247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600"/>
              </a:spcAft>
              <a:buFontTx/>
              <a:buNone/>
            </a:pP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4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내용 개체 틀 3"/>
          <p:cNvSpPr txBox="1">
            <a:spLocks noGrp="1"/>
          </p:cNvSpPr>
          <p:nvPr>
            <p:ph/>
          </p:nvPr>
        </p:nvSpPr>
        <p:spPr>
          <a:xfrm>
            <a:off x="5090160" y="1574800"/>
            <a:ext cx="329247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600"/>
              </a:spcAft>
              <a:buFontTx/>
              <a:buNone/>
            </a:pP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8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4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1627505" y="1572895"/>
            <a:ext cx="3292475" cy="640080"/>
          </a:xfrm>
          <a:prstGeom prst="rect">
            <a:avLst/>
          </a:prstGeom>
        </p:spPr>
        <p:txBody>
          <a:bodyPr vert="horz" wrap="square" lIns="91440" tIns="45720" rIns="91440" bIns="45720" anchor="b">
            <a:no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마스터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텍스트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스타일을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편집합니다</a:t>
            </a:r>
          </a:p>
        </p:txBody>
      </p:sp>
      <p:sp>
        <p:nvSpPr>
          <p:cNvPr id="4" name="내용 개체 틀 3"/>
          <p:cNvSpPr txBox="1">
            <a:spLocks noGrp="1"/>
          </p:cNvSpPr>
          <p:nvPr>
            <p:ph/>
          </p:nvPr>
        </p:nvSpPr>
        <p:spPr>
          <a:xfrm>
            <a:off x="1627505" y="2259330"/>
            <a:ext cx="3292475" cy="38411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6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6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5" name="텍스트 개체 틀 4"/>
          <p:cNvSpPr txBox="1">
            <a:spLocks noGrp="1"/>
          </p:cNvSpPr>
          <p:nvPr>
            <p:ph type="body"/>
          </p:nvPr>
        </p:nvSpPr>
        <p:spPr>
          <a:xfrm>
            <a:off x="5093335" y="1572895"/>
            <a:ext cx="3292475" cy="640080"/>
          </a:xfrm>
          <a:prstGeom prst="rect">
            <a:avLst/>
          </a:prstGeom>
        </p:spPr>
        <p:txBody>
          <a:bodyPr vert="horz" wrap="square" lIns="91440" tIns="45720" rIns="91440" bIns="45720" anchor="b">
            <a:no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마스터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텍스트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스타일을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Arial Black" charset="0"/>
                <a:ea typeface="Arial Black" charset="0"/>
              </a:rPr>
              <a:t> </a:t>
            </a:r>
            <a:r>
              <a:rPr lang="en-US" altLang="ko-KR" sz="1800" b="0" strike="noStrike" cap="all" spc="100" dirty="0">
                <a:solidFill>
                  <a:schemeClr val="tx1"/>
                </a:solidFill>
                <a:latin typeface="돋움" charset="0"/>
                <a:ea typeface="돋움" charset="0"/>
              </a:rPr>
              <a:t>편집합니다</a:t>
            </a:r>
          </a:p>
        </p:txBody>
      </p:sp>
      <p:sp>
        <p:nvSpPr>
          <p:cNvPr id="6" name="내용 개체 틀 5"/>
          <p:cNvSpPr txBox="1">
            <a:spLocks noGrp="1"/>
          </p:cNvSpPr>
          <p:nvPr>
            <p:ph/>
          </p:nvPr>
        </p:nvSpPr>
        <p:spPr>
          <a:xfrm>
            <a:off x="5093335" y="2259330"/>
            <a:ext cx="3292475" cy="38411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4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6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6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7" name="날짜 개체 틀 6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8" name="바닥글 개체 틀 7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9" name="슬라이드 번호 개체 틀 8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날짜 개체 틀 2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4" name="바닥글 개체 틀 3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5" name="슬라이드 번호 개체 틀 4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3" name="바닥글 개체 틀 2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4" name="슬라이드 번호 개체 틀 3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DAFC09-9463-4A95-AF9D-62698AC6C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9CD7206-511E-4F09-8964-E58C0EC28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B719A2A-D0A1-4B69-B03C-DD4918099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4CF8AF3-42A0-4F6E-9B09-1BA6A4B9D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6BA3B55-FB65-4CB4-9458-B3182334F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92093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3575050" y="1600200"/>
            <a:ext cx="5112385" cy="448119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FontTx/>
              <a:buNone/>
            </a:pPr>
            <a:r>
              <a:rPr lang="en-US" altLang="ko-KR" sz="32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32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32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32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32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32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32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8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24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4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텍스트 개체 틀 3"/>
          <p:cNvSpPr txBox="1">
            <a:spLocks noGrp="1"/>
          </p:cNvSpPr>
          <p:nvPr>
            <p:ph type="body"/>
          </p:nvPr>
        </p:nvSpPr>
        <p:spPr>
          <a:xfrm>
            <a:off x="457200" y="1600200"/>
            <a:ext cx="3009265" cy="448119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편집합니다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  <p:sp>
        <p:nvSpPr>
          <p:cNvPr id="8" name="텍스트 개체 틀 7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도형 8"/>
          <p:cNvSpPr>
            <a:spLocks/>
          </p:cNvSpPr>
          <p:nvPr/>
        </p:nvSpPr>
        <p:spPr>
          <a:xfrm>
            <a:off x="9001125" y="4846320"/>
            <a:ext cx="143510" cy="2012315"/>
          </a:xfrm>
          <a:prstGeom prst="rect">
            <a:avLst/>
          </a:prstGeom>
          <a:solidFill>
            <a:schemeClr val="tx2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3" name="그림 개체 틀 2"/>
          <p:cNvSpPr txBox="1">
            <a:spLocks noGrp="1"/>
          </p:cNvSpPr>
          <p:nvPr>
            <p:ph type="pic"/>
          </p:nvPr>
        </p:nvSpPr>
        <p:spPr>
          <a:xfrm>
            <a:off x="-635" y="0"/>
            <a:ext cx="9001760" cy="48469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그림을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추가하려면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아이콘을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클릭하십시오</a:t>
            </a:r>
          </a:p>
        </p:txBody>
      </p:sp>
      <p:sp>
        <p:nvSpPr>
          <p:cNvPr id="4" name="텍스트 개체 틀 3"/>
          <p:cNvSpPr txBox="1">
            <a:spLocks noGrp="1"/>
          </p:cNvSpPr>
          <p:nvPr>
            <p:ph type="body"/>
          </p:nvPr>
        </p:nvSpPr>
        <p:spPr>
          <a:xfrm>
            <a:off x="457200" y="5715000"/>
            <a:ext cx="8154035" cy="4578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16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600" b="1" strike="noStrike" cap="none" dirty="0">
                <a:latin typeface="돋움" charset="0"/>
                <a:ea typeface="돋움" charset="0"/>
              </a:rPr>
              <a:t>편집합니다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8" name="텍스트 개체 틀 7"/>
          <p:cNvSpPr txBox="1">
            <a:spLocks noGrp="1"/>
          </p:cNvSpPr>
          <p:nvPr>
            <p:ph type="title"/>
          </p:nvPr>
        </p:nvSpPr>
        <p:spPr>
          <a:xfrm>
            <a:off x="457200" y="4953000"/>
            <a:ext cx="8154035" cy="7626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2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2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2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2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2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2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10" name="도형 9"/>
          <p:cNvSpPr>
            <a:spLocks/>
          </p:cNvSpPr>
          <p:nvPr/>
        </p:nvSpPr>
        <p:spPr>
          <a:xfrm>
            <a:off x="9001125" y="0"/>
            <a:ext cx="143510" cy="4846955"/>
          </a:xfrm>
          <a:prstGeom prst="rect">
            <a:avLst/>
          </a:prstGeom>
          <a:solidFill>
            <a:schemeClr val="tx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세로 텍스트 개체 틀 2"/>
          <p:cNvSpPr txBox="1">
            <a:spLocks noGrp="1"/>
          </p:cNvSpPr>
          <p:nvPr>
            <p:ph type="body" orient="vert"/>
          </p:nvPr>
        </p:nvSpPr>
        <p:spPr>
          <a:xfrm>
            <a:off x="457200" y="1752600"/>
            <a:ext cx="7620635" cy="4374515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 txBox="1">
            <a:spLocks noGrp="1"/>
          </p:cNvSpPr>
          <p:nvPr>
            <p:ph type="title" orient="vert"/>
          </p:nvPr>
        </p:nvSpPr>
        <p:spPr>
          <a:xfrm>
            <a:off x="6629400" y="274955"/>
            <a:ext cx="2058035" cy="5852160"/>
          </a:xfrm>
          <a:prstGeom prst="rect">
            <a:avLst/>
          </a:prstGeom>
        </p:spPr>
        <p:txBody>
          <a:bodyPr vert="eaVert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세로 텍스트 개체 틀 2"/>
          <p:cNvSpPr txBox="1">
            <a:spLocks noGrp="1"/>
          </p:cNvSpPr>
          <p:nvPr>
            <p:ph type="body" orient="vert"/>
          </p:nvPr>
        </p:nvSpPr>
        <p:spPr>
          <a:xfrm>
            <a:off x="457200" y="274955"/>
            <a:ext cx="6020435" cy="5852160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0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0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도형 6"/>
          <p:cNvSpPr>
            <a:spLocks/>
          </p:cNvSpPr>
          <p:nvPr/>
        </p:nvSpPr>
        <p:spPr>
          <a:xfrm>
            <a:off x="8211185" y="2788920"/>
            <a:ext cx="933450" cy="1006475"/>
          </a:xfrm>
          <a:prstGeom prst="rect">
            <a:avLst/>
          </a:prstGeom>
          <a:solidFill>
            <a:schemeClr val="accent5">
              <a:lumMod val="60000"/>
              <a:lumOff val="40000"/>
              <a:alpha val="40035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8" name="도형 7"/>
          <p:cNvSpPr>
            <a:spLocks/>
          </p:cNvSpPr>
          <p:nvPr/>
        </p:nvSpPr>
        <p:spPr>
          <a:xfrm>
            <a:off x="0" y="2130425"/>
            <a:ext cx="8458835" cy="915035"/>
          </a:xfrm>
          <a:prstGeom prst="rect">
            <a:avLst/>
          </a:prstGeom>
          <a:solidFill>
            <a:schemeClr val="tx2">
              <a:lumMod val="40000"/>
              <a:lumOff val="60000"/>
              <a:alpha val="29830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9" name="도형 8"/>
          <p:cNvSpPr>
            <a:spLocks/>
          </p:cNvSpPr>
          <p:nvPr/>
        </p:nvSpPr>
        <p:spPr>
          <a:xfrm>
            <a:off x="2496185" y="0"/>
            <a:ext cx="1710690" cy="2359660"/>
          </a:xfrm>
          <a:prstGeom prst="rect">
            <a:avLst/>
          </a:prstGeom>
          <a:solidFill>
            <a:schemeClr val="accent6">
              <a:lumMod val="60000"/>
              <a:lumOff val="40000"/>
              <a:alpha val="60052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10" name="도형 9"/>
          <p:cNvSpPr>
            <a:spLocks/>
          </p:cNvSpPr>
          <p:nvPr/>
        </p:nvSpPr>
        <p:spPr>
          <a:xfrm>
            <a:off x="0" y="0"/>
            <a:ext cx="2789555" cy="2359660"/>
          </a:xfrm>
          <a:prstGeom prst="rect">
            <a:avLst/>
          </a:prstGeom>
          <a:solidFill>
            <a:schemeClr val="accent2">
              <a:alpha val="49847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2" name="텍스트 개체 틀 1"/>
          <p:cNvSpPr txBox="1">
            <a:spLocks noGrp="1"/>
          </p:cNvSpPr>
          <p:nvPr>
            <p:ph type="ctrTitle"/>
          </p:nvPr>
        </p:nvSpPr>
        <p:spPr>
          <a:xfrm>
            <a:off x="420370" y="3117850"/>
            <a:ext cx="7781925" cy="147066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8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마스터</a:t>
            </a:r>
            <a:r>
              <a:rPr lang="en-US" altLang="ko-KR" sz="4800" b="1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48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제목</a:t>
            </a:r>
            <a:r>
              <a:rPr lang="en-US" altLang="ko-KR" sz="4800" b="1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48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스타일</a:t>
            </a:r>
            <a:r>
              <a:rPr lang="en-US" altLang="ko-KR" sz="4800" b="1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48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편집</a:t>
            </a:r>
          </a:p>
        </p:txBody>
      </p:sp>
      <p:sp>
        <p:nvSpPr>
          <p:cNvPr id="3" name="부제목 2"/>
          <p:cNvSpPr txBox="1">
            <a:spLocks noGrp="1"/>
          </p:cNvSpPr>
          <p:nvPr>
            <p:ph type="subTitle"/>
          </p:nvPr>
        </p:nvSpPr>
        <p:spPr>
          <a:xfrm>
            <a:off x="0" y="2359025"/>
            <a:ext cx="8211820" cy="6864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r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Tx/>
              <a:buNone/>
            </a:pPr>
            <a:r>
              <a:rPr lang="en-US" altLang="ko-KR" sz="20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마스터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부제목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스타일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편집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539750"/>
            <a:ext cx="8230235" cy="960754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제목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스타일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편집</a:t>
            </a:r>
          </a:p>
        </p:txBody>
      </p:sp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457200" y="1600200"/>
            <a:ext cx="823023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BA2DF"/>
              </a:buClr>
              <a:buSzPct val="90000"/>
              <a:buFont typeface="Wingdings 3"/>
              <a:buChar char=""/>
            </a:pP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텍스트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스타일을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편집합니다</a:t>
            </a:r>
          </a:p>
          <a:p>
            <a:pPr marL="742950" indent="-28575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둘째</a:t>
            </a:r>
            <a:r>
              <a:rPr lang="en-US" altLang="ko-KR" sz="2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BBB59"/>
              </a:buClr>
              <a:buSzPct val="90000"/>
              <a:buFont typeface="Wingdings 3"/>
              <a:buChar char=""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셋째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064A2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넷째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A5E74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다섯째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3511550" y="3044825"/>
            <a:ext cx="4691380" cy="74104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</a:pPr>
            <a:r>
              <a:rPr lang="en-US" altLang="ko-KR" sz="2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마스터</a:t>
            </a:r>
            <a:r>
              <a:rPr lang="en-US" altLang="ko-KR" sz="24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텍스트</a:t>
            </a:r>
            <a:r>
              <a:rPr lang="en-US" altLang="ko-KR" sz="24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스타일을</a:t>
            </a:r>
            <a:r>
              <a:rPr lang="en-US" altLang="ko-KR" sz="24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편집합니다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7" name="도형 6"/>
          <p:cNvSpPr>
            <a:spLocks/>
          </p:cNvSpPr>
          <p:nvPr/>
        </p:nvSpPr>
        <p:spPr>
          <a:xfrm>
            <a:off x="8211185" y="2788920"/>
            <a:ext cx="933450" cy="1006475"/>
          </a:xfrm>
          <a:prstGeom prst="rect">
            <a:avLst/>
          </a:prstGeom>
          <a:solidFill>
            <a:schemeClr val="accent5">
              <a:lumMod val="60000"/>
              <a:lumOff val="40000"/>
              <a:alpha val="40035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8" name="도형 7"/>
          <p:cNvSpPr>
            <a:spLocks/>
          </p:cNvSpPr>
          <p:nvPr/>
        </p:nvSpPr>
        <p:spPr>
          <a:xfrm>
            <a:off x="0" y="2130425"/>
            <a:ext cx="8458835" cy="915035"/>
          </a:xfrm>
          <a:prstGeom prst="rect">
            <a:avLst/>
          </a:prstGeom>
          <a:solidFill>
            <a:schemeClr val="tx2">
              <a:lumMod val="40000"/>
              <a:lumOff val="60000"/>
              <a:alpha val="29830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9" name="도형 8"/>
          <p:cNvSpPr>
            <a:spLocks/>
          </p:cNvSpPr>
          <p:nvPr/>
        </p:nvSpPr>
        <p:spPr>
          <a:xfrm>
            <a:off x="2496185" y="0"/>
            <a:ext cx="1710690" cy="2359660"/>
          </a:xfrm>
          <a:prstGeom prst="rect">
            <a:avLst/>
          </a:prstGeom>
          <a:solidFill>
            <a:schemeClr val="accent6">
              <a:lumMod val="60000"/>
              <a:lumOff val="40000"/>
              <a:alpha val="60052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10" name="도형 9"/>
          <p:cNvSpPr>
            <a:spLocks/>
          </p:cNvSpPr>
          <p:nvPr/>
        </p:nvSpPr>
        <p:spPr>
          <a:xfrm>
            <a:off x="0" y="0"/>
            <a:ext cx="2789555" cy="2670810"/>
          </a:xfrm>
          <a:prstGeom prst="rect">
            <a:avLst/>
          </a:prstGeom>
          <a:solidFill>
            <a:schemeClr val="accent2">
              <a:alpha val="49847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11" name="텍스트 개체 틀 10"/>
          <p:cNvSpPr txBox="1">
            <a:spLocks noGrp="1"/>
          </p:cNvSpPr>
          <p:nvPr>
            <p:ph type="title"/>
          </p:nvPr>
        </p:nvSpPr>
        <p:spPr>
          <a:xfrm>
            <a:off x="457200" y="3813175"/>
            <a:ext cx="7773035" cy="114363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b="0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마스터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제목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스타일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편집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539750"/>
            <a:ext cx="8230235" cy="960754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제목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스타일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편집</a:t>
            </a:r>
          </a:p>
        </p:txBody>
      </p:sp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457200" y="1678305"/>
            <a:ext cx="403923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342900" indent="-34290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6BA2DF"/>
              </a:buClr>
              <a:buSzPct val="90000"/>
              <a:buFont typeface="Wingdings 3"/>
              <a:buChar char=""/>
            </a:pP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2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텍스트</a:t>
            </a:r>
            <a:r>
              <a:rPr lang="en-US" altLang="ko-KR" sz="2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스타일을</a:t>
            </a:r>
            <a:r>
              <a:rPr lang="en-US" altLang="ko-KR" sz="2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편집합니다</a:t>
            </a:r>
          </a:p>
          <a:p>
            <a:pPr marL="742950" indent="-28575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둘째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BBB59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셋째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064A2"/>
              </a:buClr>
              <a:buSzPct val="90000"/>
              <a:buFont typeface="Wingdings 3"/>
              <a:buChar char="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넷째</a:t>
            </a:r>
            <a:r>
              <a:rPr lang="en-US" altLang="ko-KR" sz="1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A5E74"/>
              </a:buClr>
              <a:buSzPct val="90000"/>
              <a:buFont typeface="Wingdings 3"/>
              <a:buChar char="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다섯째</a:t>
            </a:r>
            <a:r>
              <a:rPr lang="en-US" altLang="ko-KR" sz="1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수준</a:t>
            </a:r>
          </a:p>
        </p:txBody>
      </p:sp>
      <p:sp>
        <p:nvSpPr>
          <p:cNvPr id="4" name="내용 개체 틀 3"/>
          <p:cNvSpPr txBox="1">
            <a:spLocks noGrp="1"/>
          </p:cNvSpPr>
          <p:nvPr>
            <p:ph/>
          </p:nvPr>
        </p:nvSpPr>
        <p:spPr>
          <a:xfrm>
            <a:off x="4648200" y="1678305"/>
            <a:ext cx="403923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342900" indent="-34290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6BA2DF"/>
              </a:buClr>
              <a:buSzPct val="90000"/>
              <a:buFont typeface="Wingdings 3"/>
              <a:buChar char=""/>
            </a:pP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2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텍스트</a:t>
            </a:r>
            <a:r>
              <a:rPr lang="en-US" altLang="ko-KR" sz="2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스타일을</a:t>
            </a:r>
            <a:r>
              <a:rPr lang="en-US" altLang="ko-KR" sz="2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편집합니다</a:t>
            </a:r>
          </a:p>
          <a:p>
            <a:pPr marL="742950" indent="-28575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둘째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BBB59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셋째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064A2"/>
              </a:buClr>
              <a:buSzPct val="90000"/>
              <a:buFont typeface="Wingdings 3"/>
              <a:buChar char="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넷째</a:t>
            </a:r>
            <a:r>
              <a:rPr lang="en-US" altLang="ko-KR" sz="1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A5E74"/>
              </a:buClr>
              <a:buSzPct val="90000"/>
              <a:buFont typeface="Wingdings 3"/>
              <a:buChar char="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다섯째</a:t>
            </a:r>
            <a:r>
              <a:rPr lang="en-US" altLang="ko-KR" sz="1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수준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539750"/>
            <a:ext cx="8230235" cy="960754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제목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스타일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457200" y="1627505"/>
            <a:ext cx="4041140" cy="64008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</a:pP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맑은 고딕" charset="0"/>
                <a:ea typeface="맑은 고딕" charset="0"/>
              </a:rPr>
              <a:t>마스터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w Cen MT" charset="0"/>
                <a:ea typeface="Tw Cen MT" charset="0"/>
              </a:rPr>
              <a:t> 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맑은 고딕" charset="0"/>
                <a:ea typeface="맑은 고딕" charset="0"/>
              </a:rPr>
              <a:t>텍스트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w Cen MT" charset="0"/>
                <a:ea typeface="Tw Cen MT" charset="0"/>
              </a:rPr>
              <a:t> 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맑은 고딕" charset="0"/>
                <a:ea typeface="맑은 고딕" charset="0"/>
              </a:rPr>
              <a:t>스타일을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w Cen MT" charset="0"/>
                <a:ea typeface="Tw Cen MT" charset="0"/>
              </a:rPr>
              <a:t> 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맑은 고딕" charset="0"/>
                <a:ea typeface="맑은 고딕" charset="0"/>
              </a:rPr>
              <a:t>편집합니다</a:t>
            </a:r>
          </a:p>
        </p:txBody>
      </p:sp>
      <p:sp>
        <p:nvSpPr>
          <p:cNvPr id="4" name="내용 개체 틀 3"/>
          <p:cNvSpPr txBox="1">
            <a:spLocks noGrp="1"/>
          </p:cNvSpPr>
          <p:nvPr>
            <p:ph/>
          </p:nvPr>
        </p:nvSpPr>
        <p:spPr>
          <a:xfrm>
            <a:off x="457200" y="2286000"/>
            <a:ext cx="4041140" cy="3952239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342900" indent="-34290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BA2DF"/>
              </a:buClr>
              <a:buSzPct val="90000"/>
              <a:buFont typeface="Wingdings 3"/>
              <a:buChar char=""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텍스트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스타일을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편집합니다</a:t>
            </a:r>
          </a:p>
          <a:p>
            <a:pPr marL="742950" indent="-28575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둘째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BBB59"/>
              </a:buClr>
              <a:buSzPct val="90000"/>
              <a:buFont typeface="Wingdings 3"/>
              <a:buChar char="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셋째</a:t>
            </a:r>
            <a:r>
              <a:rPr lang="en-US" altLang="ko-KR" sz="1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064A2"/>
              </a:buClr>
              <a:buSzPct val="90000"/>
              <a:buFont typeface="Wingdings 3"/>
              <a:buChar char="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넷째</a:t>
            </a:r>
            <a:r>
              <a:rPr lang="en-US" altLang="ko-KR" sz="16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A5E74"/>
              </a:buClr>
              <a:buSzPct val="90000"/>
              <a:buFont typeface="Wingdings 3"/>
              <a:buChar char="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다섯째</a:t>
            </a:r>
            <a:r>
              <a:rPr lang="en-US" altLang="ko-KR" sz="16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수준</a:t>
            </a:r>
          </a:p>
        </p:txBody>
      </p:sp>
      <p:sp>
        <p:nvSpPr>
          <p:cNvPr id="5" name="텍스트 개체 틀 4"/>
          <p:cNvSpPr txBox="1">
            <a:spLocks noGrp="1"/>
          </p:cNvSpPr>
          <p:nvPr>
            <p:ph type="body"/>
          </p:nvPr>
        </p:nvSpPr>
        <p:spPr>
          <a:xfrm>
            <a:off x="4645025" y="1627505"/>
            <a:ext cx="4042410" cy="64008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</a:pP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맑은 고딕" charset="0"/>
                <a:ea typeface="맑은 고딕" charset="0"/>
              </a:rPr>
              <a:t>마스터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w Cen MT" charset="0"/>
                <a:ea typeface="Tw Cen MT" charset="0"/>
              </a:rPr>
              <a:t> 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맑은 고딕" charset="0"/>
                <a:ea typeface="맑은 고딕" charset="0"/>
              </a:rPr>
              <a:t>텍스트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w Cen MT" charset="0"/>
                <a:ea typeface="Tw Cen MT" charset="0"/>
              </a:rPr>
              <a:t> 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맑은 고딕" charset="0"/>
                <a:ea typeface="맑은 고딕" charset="0"/>
              </a:rPr>
              <a:t>스타일을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w Cen MT" charset="0"/>
                <a:ea typeface="Tw Cen MT" charset="0"/>
              </a:rPr>
              <a:t> </a:t>
            </a:r>
            <a:r>
              <a:rPr lang="en-US" altLang="ko-KR" sz="2400" b="1" strike="noStrike" cap="none" dirty="0">
                <a:ln w="12700" cap="flat" cmpd="sng">
                  <a:solidFill>
                    <a:schemeClr val="tx2">
                      <a:satMod val="155000"/>
                      <a:alpha val="10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맑은 고딕" charset="0"/>
                <a:ea typeface="맑은 고딕" charset="0"/>
              </a:rPr>
              <a:t>편집합니다</a:t>
            </a:r>
          </a:p>
        </p:txBody>
      </p:sp>
      <p:sp>
        <p:nvSpPr>
          <p:cNvPr id="6" name="내용 개체 틀 5"/>
          <p:cNvSpPr txBox="1">
            <a:spLocks noGrp="1"/>
          </p:cNvSpPr>
          <p:nvPr>
            <p:ph/>
          </p:nvPr>
        </p:nvSpPr>
        <p:spPr>
          <a:xfrm>
            <a:off x="4645025" y="2286000"/>
            <a:ext cx="4042410" cy="3952239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342900" indent="-34290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BA2DF"/>
              </a:buClr>
              <a:buSzPct val="90000"/>
              <a:buFont typeface="Wingdings 3"/>
              <a:buChar char=""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텍스트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스타일을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편집합니다</a:t>
            </a:r>
          </a:p>
          <a:p>
            <a:pPr marL="742950" indent="-28575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둘째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BBB59"/>
              </a:buClr>
              <a:buSzPct val="90000"/>
              <a:buFont typeface="Wingdings 3"/>
              <a:buChar char="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셋째</a:t>
            </a:r>
            <a:r>
              <a:rPr lang="en-US" altLang="ko-KR" sz="1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064A2"/>
              </a:buClr>
              <a:buSzPct val="90000"/>
              <a:buFont typeface="Wingdings 3"/>
              <a:buChar char="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넷째</a:t>
            </a:r>
            <a:r>
              <a:rPr lang="en-US" altLang="ko-KR" sz="16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A5E74"/>
              </a:buClr>
              <a:buSzPct val="90000"/>
              <a:buFont typeface="Wingdings 3"/>
              <a:buChar char="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다섯째</a:t>
            </a:r>
            <a:r>
              <a:rPr lang="en-US" altLang="ko-KR" sz="16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수준</a:t>
            </a:r>
          </a:p>
        </p:txBody>
      </p:sp>
      <p:sp>
        <p:nvSpPr>
          <p:cNvPr id="7" name="날짜 개체 틀 6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8" name="바닥글 개체 틀 7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9" name="슬라이드 번호 개체 틀 8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도형 5"/>
          <p:cNvSpPr>
            <a:spLocks/>
          </p:cNvSpPr>
          <p:nvPr/>
        </p:nvSpPr>
        <p:spPr>
          <a:xfrm>
            <a:off x="0" y="6501130"/>
            <a:ext cx="9144635" cy="357505"/>
          </a:xfrm>
          <a:prstGeom prst="rect">
            <a:avLst/>
          </a:prstGeom>
          <a:solidFill>
            <a:schemeClr val="accent6">
              <a:lumMod val="60000"/>
              <a:lumOff val="40000"/>
              <a:alpha val="49847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7" name="도형 6"/>
          <p:cNvSpPr>
            <a:spLocks/>
          </p:cNvSpPr>
          <p:nvPr/>
        </p:nvSpPr>
        <p:spPr>
          <a:xfrm>
            <a:off x="0" y="0"/>
            <a:ext cx="9144635" cy="302260"/>
          </a:xfrm>
          <a:prstGeom prst="rect">
            <a:avLst/>
          </a:prstGeom>
          <a:solidFill>
            <a:schemeClr val="accent5">
              <a:lumMod val="60000"/>
              <a:lumOff val="40000"/>
              <a:alpha val="49847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8" name="도형 7"/>
          <p:cNvSpPr>
            <a:spLocks/>
          </p:cNvSpPr>
          <p:nvPr/>
        </p:nvSpPr>
        <p:spPr>
          <a:xfrm>
            <a:off x="0" y="0"/>
            <a:ext cx="2432685" cy="530860"/>
          </a:xfrm>
          <a:prstGeom prst="rect">
            <a:avLst/>
          </a:prstGeom>
          <a:solidFill>
            <a:schemeClr val="accent2">
              <a:alpha val="49847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9" name="도형 8"/>
          <p:cNvSpPr>
            <a:spLocks/>
          </p:cNvSpPr>
          <p:nvPr/>
        </p:nvSpPr>
        <p:spPr>
          <a:xfrm>
            <a:off x="1426210" y="0"/>
            <a:ext cx="1573530" cy="439420"/>
          </a:xfrm>
          <a:prstGeom prst="rect">
            <a:avLst/>
          </a:prstGeom>
          <a:solidFill>
            <a:schemeClr val="accent6">
              <a:lumMod val="60000"/>
              <a:lumOff val="40000"/>
              <a:alpha val="60052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539750"/>
            <a:ext cx="8230235" cy="960754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b="0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마스터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제목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스타일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편집</a:t>
            </a:r>
          </a:p>
        </p:txBody>
      </p:sp>
      <p:sp>
        <p:nvSpPr>
          <p:cNvPr id="3" name="날짜 개체 틀 2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4" name="바닥글 개체 틀 3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5" name="슬라이드 번호 개체 틀 4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56BD33-AA24-4A16-B0A6-B0829BF8E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528B0C7-4075-4BBD-BD7D-EA00E5C683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CD80110-050C-439F-800A-3E7A033C5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6A8E003-EA32-42FA-B56F-4912E2EB5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D4FD2E5-FAAF-4FFA-B61C-86CC3BFF8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97E8F5D-8108-47E8-9D10-326474628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8963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도형 10"/>
          <p:cNvSpPr>
            <a:spLocks/>
          </p:cNvSpPr>
          <p:nvPr/>
        </p:nvSpPr>
        <p:spPr>
          <a:xfrm>
            <a:off x="0" y="6501130"/>
            <a:ext cx="9144635" cy="357505"/>
          </a:xfrm>
          <a:prstGeom prst="rect">
            <a:avLst/>
          </a:prstGeom>
          <a:solidFill>
            <a:schemeClr val="accent6">
              <a:lumMod val="60000"/>
              <a:lumOff val="40000"/>
              <a:alpha val="49847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12" name="도형 11"/>
          <p:cNvSpPr>
            <a:spLocks/>
          </p:cNvSpPr>
          <p:nvPr/>
        </p:nvSpPr>
        <p:spPr>
          <a:xfrm>
            <a:off x="0" y="0"/>
            <a:ext cx="9144635" cy="302260"/>
          </a:xfrm>
          <a:prstGeom prst="rect">
            <a:avLst/>
          </a:prstGeom>
          <a:solidFill>
            <a:schemeClr val="accent5">
              <a:lumMod val="60000"/>
              <a:lumOff val="40000"/>
              <a:alpha val="49847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13" name="도형 12"/>
          <p:cNvSpPr>
            <a:spLocks/>
          </p:cNvSpPr>
          <p:nvPr/>
        </p:nvSpPr>
        <p:spPr>
          <a:xfrm>
            <a:off x="0" y="0"/>
            <a:ext cx="302260" cy="6858635"/>
          </a:xfrm>
          <a:prstGeom prst="rect">
            <a:avLst/>
          </a:prstGeom>
          <a:solidFill>
            <a:srgbClr val="9BBB59">
              <a:alpha val="20017"/>
            </a:srgb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14" name="도형 13"/>
          <p:cNvSpPr>
            <a:spLocks/>
          </p:cNvSpPr>
          <p:nvPr/>
        </p:nvSpPr>
        <p:spPr>
          <a:xfrm>
            <a:off x="0" y="0"/>
            <a:ext cx="2432685" cy="530860"/>
          </a:xfrm>
          <a:prstGeom prst="rect">
            <a:avLst/>
          </a:prstGeom>
          <a:solidFill>
            <a:schemeClr val="accent2">
              <a:alpha val="49847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15" name="도형 14"/>
          <p:cNvSpPr>
            <a:spLocks/>
          </p:cNvSpPr>
          <p:nvPr/>
        </p:nvSpPr>
        <p:spPr>
          <a:xfrm>
            <a:off x="1426210" y="0"/>
            <a:ext cx="1573530" cy="439420"/>
          </a:xfrm>
          <a:prstGeom prst="rect">
            <a:avLst/>
          </a:prstGeom>
          <a:solidFill>
            <a:schemeClr val="accent6">
              <a:lumMod val="60000"/>
              <a:lumOff val="40000"/>
              <a:alpha val="60052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16" name="도형 15"/>
          <p:cNvSpPr>
            <a:spLocks/>
          </p:cNvSpPr>
          <p:nvPr/>
        </p:nvSpPr>
        <p:spPr>
          <a:xfrm>
            <a:off x="8842375" y="0"/>
            <a:ext cx="302260" cy="6858635"/>
          </a:xfrm>
          <a:prstGeom prst="rect">
            <a:avLst/>
          </a:prstGeom>
          <a:solidFill>
            <a:srgbClr val="9BBB59">
              <a:alpha val="20017"/>
            </a:srgb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2" name="날짜 개체 틀 1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3" name="바닥글 개체 틀 2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4" name="슬라이드 번호 개체 틀 3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548640"/>
            <a:ext cx="7700010" cy="933450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마스터</a:t>
            </a:r>
            <a:r>
              <a:rPr lang="en-US" altLang="ko-KR" sz="3200" b="1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32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제목</a:t>
            </a:r>
            <a:r>
              <a:rPr lang="en-US" altLang="ko-KR" sz="3200" b="1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32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스타일</a:t>
            </a:r>
            <a:r>
              <a:rPr lang="en-US" altLang="ko-KR" sz="3200" b="1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32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편집</a:t>
            </a:r>
          </a:p>
        </p:txBody>
      </p:sp>
      <p:sp>
        <p:nvSpPr>
          <p:cNvPr id="4" name="텍스트 개체 틀 3"/>
          <p:cNvSpPr txBox="1">
            <a:spLocks noGrp="1"/>
          </p:cNvSpPr>
          <p:nvPr>
            <p:ph type="body"/>
          </p:nvPr>
        </p:nvSpPr>
        <p:spPr>
          <a:xfrm>
            <a:off x="5330825" y="1645920"/>
            <a:ext cx="2816860" cy="448119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</a:pPr>
            <a:r>
              <a:rPr lang="en-US" altLang="ko-KR" sz="1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마스터</a:t>
            </a:r>
            <a:r>
              <a:rPr lang="en-US" altLang="ko-KR" sz="14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1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텍스트</a:t>
            </a:r>
            <a:r>
              <a:rPr lang="en-US" altLang="ko-KR" sz="14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1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스타일을</a:t>
            </a:r>
            <a:r>
              <a:rPr lang="en-US" altLang="ko-KR" sz="14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1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편집합니다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9" name="내용 개체 틀 8"/>
          <p:cNvSpPr txBox="1">
            <a:spLocks noGrp="1"/>
          </p:cNvSpPr>
          <p:nvPr>
            <p:ph/>
          </p:nvPr>
        </p:nvSpPr>
        <p:spPr>
          <a:xfrm>
            <a:off x="457200" y="1645920"/>
            <a:ext cx="4801235" cy="448119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BA2DF"/>
              </a:buClr>
              <a:buSzPct val="90000"/>
              <a:buFont typeface="Wingdings 3"/>
              <a:buChar char=""/>
            </a:pP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텍스트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스타일을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편집합니다</a:t>
            </a:r>
          </a:p>
          <a:p>
            <a:pPr marL="742950" indent="-28575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둘째</a:t>
            </a:r>
            <a:r>
              <a:rPr lang="en-US" altLang="ko-KR" sz="2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BBB59"/>
              </a:buClr>
              <a:buSzPct val="90000"/>
              <a:buFont typeface="Wingdings 3"/>
              <a:buChar char=""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셋째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064A2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넷째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A5E74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다섯째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1801495" y="658495"/>
            <a:ext cx="5487035" cy="82359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8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마스터</a:t>
            </a:r>
            <a:r>
              <a:rPr lang="en-US" altLang="ko-KR" sz="2800" b="1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8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제목</a:t>
            </a:r>
            <a:r>
              <a:rPr lang="en-US" altLang="ko-KR" sz="2800" b="1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8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스타일</a:t>
            </a:r>
            <a:r>
              <a:rPr lang="en-US" altLang="ko-KR" sz="2800" b="1" strike="noStrike" cap="none" dirty="0">
                <a:solidFill>
                  <a:schemeClr val="tx2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800" b="1" strike="noStrike" cap="none" dirty="0">
                <a:solidFill>
                  <a:schemeClr val="tx2"/>
                </a:solidFill>
                <a:latin typeface="맑은 고딕" charset="0"/>
                <a:ea typeface="맑은 고딕" charset="0"/>
              </a:rPr>
              <a:t>편집</a:t>
            </a:r>
          </a:p>
        </p:txBody>
      </p:sp>
      <p:sp>
        <p:nvSpPr>
          <p:cNvPr id="3" name="그림 개체 틀 2"/>
          <p:cNvSpPr txBox="1">
            <a:spLocks noGrp="1"/>
          </p:cNvSpPr>
          <p:nvPr>
            <p:ph type="pic"/>
          </p:nvPr>
        </p:nvSpPr>
        <p:spPr>
          <a:xfrm>
            <a:off x="1791970" y="1618615"/>
            <a:ext cx="5487035" cy="3639820"/>
          </a:xfrm>
          <a:prstGeom prst="rect">
            <a:avLst/>
          </a:prstGeom>
          <a:solidFill>
            <a:srgbClr val="F8F8F8"/>
          </a:solidFill>
          <a:ln w="76200" cap="flat" cmpd="sng">
            <a:solidFill>
              <a:srgbClr val="FFFFFF">
                <a:alpha val="100000"/>
              </a:srgbClr>
            </a:solidFill>
            <a:prstDash val="solid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20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그림을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추가하려면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아이콘을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클릭하십시오</a:t>
            </a:r>
          </a:p>
        </p:txBody>
      </p:sp>
      <p:sp>
        <p:nvSpPr>
          <p:cNvPr id="4" name="텍스트 개체 틀 3"/>
          <p:cNvSpPr txBox="1">
            <a:spLocks noGrp="1"/>
          </p:cNvSpPr>
          <p:nvPr>
            <p:ph type="body"/>
          </p:nvPr>
        </p:nvSpPr>
        <p:spPr>
          <a:xfrm>
            <a:off x="1791970" y="5413375"/>
            <a:ext cx="5487035" cy="988059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</a:pPr>
            <a:r>
              <a:rPr lang="en-US" altLang="ko-KR" sz="14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1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400" b="0" strike="noStrike" cap="none" dirty="0">
                <a:latin typeface="맑은 고딕" charset="0"/>
                <a:ea typeface="맑은 고딕" charset="0"/>
              </a:rPr>
              <a:t>텍스트</a:t>
            </a:r>
            <a:r>
              <a:rPr lang="en-US" altLang="ko-KR" sz="1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400" b="0" strike="noStrike" cap="none" dirty="0">
                <a:latin typeface="맑은 고딕" charset="0"/>
                <a:ea typeface="맑은 고딕" charset="0"/>
              </a:rPr>
              <a:t>스타일을</a:t>
            </a:r>
            <a:r>
              <a:rPr lang="en-US" altLang="ko-KR" sz="1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1400" b="0" strike="noStrike" cap="none" dirty="0">
                <a:latin typeface="맑은 고딕" charset="0"/>
                <a:ea typeface="맑은 고딕" charset="0"/>
              </a:rPr>
              <a:t>편집합니다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539750"/>
            <a:ext cx="8230235" cy="960754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제목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스타일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편집</a:t>
            </a:r>
          </a:p>
        </p:txBody>
      </p:sp>
      <p:sp>
        <p:nvSpPr>
          <p:cNvPr id="3" name="세로 텍스트 개체 틀 2"/>
          <p:cNvSpPr txBox="1">
            <a:spLocks noGrp="1"/>
          </p:cNvSpPr>
          <p:nvPr>
            <p:ph type="body" orient="vert"/>
          </p:nvPr>
        </p:nvSpPr>
        <p:spPr>
          <a:xfrm>
            <a:off x="457200" y="1600200"/>
            <a:ext cx="7693660" cy="4526915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BA2DF"/>
              </a:buClr>
              <a:buSzPct val="90000"/>
              <a:buFont typeface="Wingdings 3"/>
              <a:buChar char=""/>
            </a:pP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텍스트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스타일을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편집합니다</a:t>
            </a:r>
          </a:p>
          <a:p>
            <a:pPr marL="742950" indent="-28575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둘째</a:t>
            </a:r>
            <a:r>
              <a:rPr lang="en-US" altLang="ko-KR" sz="2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BBB59"/>
              </a:buClr>
              <a:buSzPct val="90000"/>
              <a:buFont typeface="Wingdings 3"/>
              <a:buChar char=""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셋째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064A2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넷째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A5E74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다섯째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도형 6"/>
          <p:cNvSpPr>
            <a:spLocks/>
          </p:cNvSpPr>
          <p:nvPr/>
        </p:nvSpPr>
        <p:spPr>
          <a:xfrm rot="5400000">
            <a:off x="4572000" y="2350135"/>
            <a:ext cx="6520180" cy="1811020"/>
          </a:xfrm>
          <a:prstGeom prst="rect">
            <a:avLst/>
          </a:prstGeom>
          <a:solidFill>
            <a:schemeClr val="tx2">
              <a:lumMod val="40000"/>
              <a:lumOff val="60000"/>
              <a:alpha val="29830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8" name="도형 7"/>
          <p:cNvSpPr>
            <a:spLocks/>
          </p:cNvSpPr>
          <p:nvPr/>
        </p:nvSpPr>
        <p:spPr>
          <a:xfrm>
            <a:off x="6553200" y="6135370"/>
            <a:ext cx="988059" cy="723265"/>
          </a:xfrm>
          <a:prstGeom prst="rect">
            <a:avLst/>
          </a:prstGeom>
          <a:solidFill>
            <a:schemeClr val="accent5">
              <a:lumMod val="60000"/>
              <a:lumOff val="40000"/>
              <a:alpha val="40035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9" name="도형 8"/>
          <p:cNvSpPr>
            <a:spLocks/>
          </p:cNvSpPr>
          <p:nvPr/>
        </p:nvSpPr>
        <p:spPr>
          <a:xfrm>
            <a:off x="8606155" y="1379220"/>
            <a:ext cx="540385" cy="1463675"/>
          </a:xfrm>
          <a:prstGeom prst="rect">
            <a:avLst/>
          </a:prstGeom>
          <a:solidFill>
            <a:schemeClr val="accent6">
              <a:lumMod val="60000"/>
              <a:lumOff val="40000"/>
              <a:alpha val="60052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10" name="도형 9"/>
          <p:cNvSpPr>
            <a:spLocks/>
          </p:cNvSpPr>
          <p:nvPr/>
        </p:nvSpPr>
        <p:spPr>
          <a:xfrm>
            <a:off x="8604250" y="0"/>
            <a:ext cx="540385" cy="1829435"/>
          </a:xfrm>
          <a:prstGeom prst="rect">
            <a:avLst/>
          </a:prstGeom>
          <a:solidFill>
            <a:schemeClr val="accent2">
              <a:alpha val="49847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2" name="세로 제목 1"/>
          <p:cNvSpPr txBox="1">
            <a:spLocks noGrp="1"/>
          </p:cNvSpPr>
          <p:nvPr>
            <p:ph type="title" orient="vert"/>
          </p:nvPr>
        </p:nvSpPr>
        <p:spPr>
          <a:xfrm>
            <a:off x="6931025" y="274320"/>
            <a:ext cx="1673860" cy="5852795"/>
          </a:xfrm>
          <a:prstGeom prst="rect">
            <a:avLst/>
          </a:prstGeom>
        </p:spPr>
        <p:txBody>
          <a:bodyPr vert="eaVert" wrap="square" lIns="91440" tIns="45720" rIns="91440" bIns="45720" anchor="ctr">
            <a:normAutofit/>
          </a:bodyPr>
          <a:lstStyle/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제목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스타일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편집</a:t>
            </a:r>
          </a:p>
        </p:txBody>
      </p:sp>
      <p:sp>
        <p:nvSpPr>
          <p:cNvPr id="3" name="세로 텍스트 개체 틀 2"/>
          <p:cNvSpPr txBox="1">
            <a:spLocks noGrp="1"/>
          </p:cNvSpPr>
          <p:nvPr>
            <p:ph type="body" orient="vert"/>
          </p:nvPr>
        </p:nvSpPr>
        <p:spPr>
          <a:xfrm>
            <a:off x="457200" y="274955"/>
            <a:ext cx="6328410" cy="5852160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BA2DF"/>
              </a:buClr>
              <a:buSzPct val="90000"/>
              <a:buFont typeface="Wingdings 3"/>
              <a:buChar char=""/>
            </a:pP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텍스트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스타일을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편집합니다</a:t>
            </a:r>
          </a:p>
          <a:p>
            <a:pPr marL="742950" indent="-28575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둘째</a:t>
            </a:r>
            <a:r>
              <a:rPr lang="en-US" altLang="ko-KR" sz="2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BBB59"/>
              </a:buClr>
              <a:buSzPct val="90000"/>
              <a:buFont typeface="Wingdings 3"/>
              <a:buChar char=""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셋째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064A2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넷째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A5E74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다섯째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ctrTitle"/>
          </p:nvPr>
        </p:nvSpPr>
        <p:spPr>
          <a:xfrm>
            <a:off x="1143000" y="1122680"/>
            <a:ext cx="6858635" cy="2388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5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부제목 2"/>
          <p:cNvSpPr txBox="1">
            <a:spLocks noGrp="1"/>
          </p:cNvSpPr>
          <p:nvPr>
            <p:ph type="subTitle"/>
          </p:nvPr>
        </p:nvSpPr>
        <p:spPr>
          <a:xfrm>
            <a:off x="1143000" y="3602355"/>
            <a:ext cx="6858635" cy="165608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ctr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클릭하여 마스터 부제목 스타일 편집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7335" cy="132651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628650" y="1825625"/>
            <a:ext cx="7887335" cy="435229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4205" y="1710055"/>
            <a:ext cx="7887335" cy="285305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5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624205" y="4589780"/>
            <a:ext cx="7887335" cy="150050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마스터 텍스트 스타일을 편집하려면 클릭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7335" cy="132651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628650" y="1825625"/>
            <a:ext cx="3886835" cy="435229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4" name="내용 개체 틀 3"/>
          <p:cNvSpPr txBox="1">
            <a:spLocks noGrp="1"/>
          </p:cNvSpPr>
          <p:nvPr>
            <p:ph/>
          </p:nvPr>
        </p:nvSpPr>
        <p:spPr>
          <a:xfrm>
            <a:off x="4629150" y="1825625"/>
            <a:ext cx="3886835" cy="435229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9920" y="365125"/>
            <a:ext cx="7887335" cy="132651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629920" y="1681480"/>
            <a:ext cx="3869055" cy="82423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1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</p:txBody>
      </p:sp>
      <p:sp>
        <p:nvSpPr>
          <p:cNvPr id="4" name="내용 개체 틀 3"/>
          <p:cNvSpPr txBox="1">
            <a:spLocks noGrp="1"/>
          </p:cNvSpPr>
          <p:nvPr>
            <p:ph/>
          </p:nvPr>
        </p:nvSpPr>
        <p:spPr>
          <a:xfrm>
            <a:off x="629920" y="2505075"/>
            <a:ext cx="3869055" cy="368554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5" name="텍스트 개체 틀 4"/>
          <p:cNvSpPr txBox="1">
            <a:spLocks noGrp="1"/>
          </p:cNvSpPr>
          <p:nvPr>
            <p:ph type="body"/>
          </p:nvPr>
        </p:nvSpPr>
        <p:spPr>
          <a:xfrm>
            <a:off x="4629150" y="1681480"/>
            <a:ext cx="3888105" cy="82423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1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</p:txBody>
      </p:sp>
      <p:sp>
        <p:nvSpPr>
          <p:cNvPr id="6" name="내용 개체 틀 5"/>
          <p:cNvSpPr txBox="1">
            <a:spLocks noGrp="1"/>
          </p:cNvSpPr>
          <p:nvPr>
            <p:ph/>
          </p:nvPr>
        </p:nvSpPr>
        <p:spPr>
          <a:xfrm>
            <a:off x="4629150" y="2505075"/>
            <a:ext cx="3888105" cy="368554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7" name="날짜 개체 틀 6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8" name="바닥글 개체 틀 7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9" name="슬라이드 번호 개체 틀 8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51185F-BA69-41D6-9E4F-C0521FF8A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4D9E105-FA77-4E35-8A1F-3B864DE1D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1A18322-0B21-4B78-9B4A-E858F8C33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4D9231E-F47D-4565-8B78-6670AC283B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1BD3F52-98D4-4A81-B558-84FE2A2337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441211B-40FD-49FA-B9F1-E95C0DB2D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FBE9505-C5D2-484C-9D63-4192FA363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F8AB3D7-13CF-4780-B069-B27AC95A8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03520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7335" cy="132651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날짜 개체 틀 2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4" name="바닥글 개체 틀 3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5" name="슬라이드 번호 개체 틀 4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3" name="바닥글 개체 틀 2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4" name="슬라이드 번호 개체 틀 3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9920" y="457200"/>
            <a:ext cx="2949575" cy="16008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3887470" y="987425"/>
            <a:ext cx="4629785" cy="487426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4" name="텍스트 개체 틀 3"/>
          <p:cNvSpPr txBox="1">
            <a:spLocks noGrp="1"/>
          </p:cNvSpPr>
          <p:nvPr>
            <p:ph type="body"/>
          </p:nvPr>
        </p:nvSpPr>
        <p:spPr>
          <a:xfrm>
            <a:off x="629920" y="2057400"/>
            <a:ext cx="2949575" cy="381254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2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9920" y="457200"/>
            <a:ext cx="2949575" cy="16008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그림 개체 틀 2"/>
          <p:cNvSpPr txBox="1">
            <a:spLocks noGrp="1"/>
          </p:cNvSpPr>
          <p:nvPr>
            <p:ph type="pic"/>
          </p:nvPr>
        </p:nvSpPr>
        <p:spPr>
          <a:xfrm>
            <a:off x="3887470" y="987425"/>
            <a:ext cx="4629785" cy="487426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4" name="텍스트 개체 틀 3"/>
          <p:cNvSpPr txBox="1">
            <a:spLocks noGrp="1"/>
          </p:cNvSpPr>
          <p:nvPr>
            <p:ph type="body"/>
          </p:nvPr>
        </p:nvSpPr>
        <p:spPr>
          <a:xfrm>
            <a:off x="629920" y="2057400"/>
            <a:ext cx="2949575" cy="381254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2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7335" cy="132651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세로 텍스트 개체 틀 2"/>
          <p:cNvSpPr txBox="1">
            <a:spLocks noGrp="1"/>
          </p:cNvSpPr>
          <p:nvPr>
            <p:ph type="body" orient="vert"/>
          </p:nvPr>
        </p:nvSpPr>
        <p:spPr>
          <a:xfrm>
            <a:off x="628650" y="1825625"/>
            <a:ext cx="7887335" cy="4352290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 txBox="1">
            <a:spLocks noGrp="1"/>
          </p:cNvSpPr>
          <p:nvPr>
            <p:ph type="title" orient="vert"/>
          </p:nvPr>
        </p:nvSpPr>
        <p:spPr>
          <a:xfrm>
            <a:off x="6543675" y="365125"/>
            <a:ext cx="1972310" cy="5812790"/>
          </a:xfrm>
          <a:prstGeom prst="rect">
            <a:avLst/>
          </a:prstGeom>
        </p:spPr>
        <p:txBody>
          <a:bodyPr vert="eaVert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세로 텍스트 개체 틀 2"/>
          <p:cNvSpPr txBox="1">
            <a:spLocks noGrp="1"/>
          </p:cNvSpPr>
          <p:nvPr>
            <p:ph type="body" orient="vert"/>
          </p:nvPr>
        </p:nvSpPr>
        <p:spPr>
          <a:xfrm>
            <a:off x="628650" y="365125"/>
            <a:ext cx="5801360" cy="5812790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ctrTitle"/>
          </p:nvPr>
        </p:nvSpPr>
        <p:spPr>
          <a:xfrm>
            <a:off x="1143000" y="1122680"/>
            <a:ext cx="6858635" cy="2388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5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부제목 2"/>
          <p:cNvSpPr txBox="1">
            <a:spLocks noGrp="1"/>
          </p:cNvSpPr>
          <p:nvPr>
            <p:ph type="subTitle"/>
          </p:nvPr>
        </p:nvSpPr>
        <p:spPr>
          <a:xfrm>
            <a:off x="1143000" y="3602355"/>
            <a:ext cx="6858635" cy="165608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ctr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클릭하여 마스터 부제목 스타일 편집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4205" y="1710055"/>
            <a:ext cx="7887335" cy="285305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5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624205" y="4589780"/>
            <a:ext cx="7887335" cy="150050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마스터 텍스트 스타일을 편집하려면 클릭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7335" cy="132651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628650" y="1825625"/>
            <a:ext cx="3886835" cy="435229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4" name="내용 개체 틀 3"/>
          <p:cNvSpPr txBox="1">
            <a:spLocks noGrp="1"/>
          </p:cNvSpPr>
          <p:nvPr>
            <p:ph/>
          </p:nvPr>
        </p:nvSpPr>
        <p:spPr>
          <a:xfrm>
            <a:off x="4629150" y="1825625"/>
            <a:ext cx="3886835" cy="435229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9920" y="365125"/>
            <a:ext cx="7887335" cy="132651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629920" y="1681480"/>
            <a:ext cx="3869055" cy="82423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1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</p:txBody>
      </p:sp>
      <p:sp>
        <p:nvSpPr>
          <p:cNvPr id="4" name="내용 개체 틀 3"/>
          <p:cNvSpPr txBox="1">
            <a:spLocks noGrp="1"/>
          </p:cNvSpPr>
          <p:nvPr>
            <p:ph/>
          </p:nvPr>
        </p:nvSpPr>
        <p:spPr>
          <a:xfrm>
            <a:off x="629920" y="2505075"/>
            <a:ext cx="3869055" cy="368554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5" name="텍스트 개체 틀 4"/>
          <p:cNvSpPr txBox="1">
            <a:spLocks noGrp="1"/>
          </p:cNvSpPr>
          <p:nvPr>
            <p:ph type="body"/>
          </p:nvPr>
        </p:nvSpPr>
        <p:spPr>
          <a:xfrm>
            <a:off x="4629150" y="1681480"/>
            <a:ext cx="3888105" cy="82423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1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</p:txBody>
      </p:sp>
      <p:sp>
        <p:nvSpPr>
          <p:cNvPr id="6" name="내용 개체 틀 5"/>
          <p:cNvSpPr txBox="1">
            <a:spLocks noGrp="1"/>
          </p:cNvSpPr>
          <p:nvPr>
            <p:ph/>
          </p:nvPr>
        </p:nvSpPr>
        <p:spPr>
          <a:xfrm>
            <a:off x="4629150" y="2505075"/>
            <a:ext cx="3888105" cy="368554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7" name="날짜 개체 틀 6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8" name="바닥글 개체 틀 7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9" name="슬라이드 번호 개체 틀 8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9ABA48-DAAD-4656-9835-3F29FA373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F0ACE956-630F-4CED-A905-7E3C2782F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AD911A3-EEC1-465D-AEEA-257BD2D84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0536B74-1B67-4A96-995D-D9AC2C056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67846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7335" cy="132651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날짜 개체 틀 2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4" name="바닥글 개체 틀 3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5" name="슬라이드 번호 개체 틀 4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3" name="바닥글 개체 틀 2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4" name="슬라이드 번호 개체 틀 3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9920" y="457200"/>
            <a:ext cx="2949575" cy="16008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내용 개체 틀 2"/>
          <p:cNvSpPr txBox="1">
            <a:spLocks noGrp="1"/>
          </p:cNvSpPr>
          <p:nvPr>
            <p:ph/>
          </p:nvPr>
        </p:nvSpPr>
        <p:spPr>
          <a:xfrm>
            <a:off x="3887470" y="987425"/>
            <a:ext cx="4629785" cy="487426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4" name="텍스트 개체 틀 3"/>
          <p:cNvSpPr txBox="1">
            <a:spLocks noGrp="1"/>
          </p:cNvSpPr>
          <p:nvPr>
            <p:ph type="body"/>
          </p:nvPr>
        </p:nvSpPr>
        <p:spPr>
          <a:xfrm>
            <a:off x="629920" y="2057400"/>
            <a:ext cx="2949575" cy="381254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2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9920" y="457200"/>
            <a:ext cx="2949575" cy="16008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그림 개체 틀 2"/>
          <p:cNvSpPr txBox="1">
            <a:spLocks noGrp="1"/>
          </p:cNvSpPr>
          <p:nvPr>
            <p:ph type="pic"/>
          </p:nvPr>
        </p:nvSpPr>
        <p:spPr>
          <a:xfrm>
            <a:off x="3887470" y="987425"/>
            <a:ext cx="4629785" cy="487426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4" name="텍스트 개체 틀 3"/>
          <p:cNvSpPr txBox="1">
            <a:spLocks noGrp="1"/>
          </p:cNvSpPr>
          <p:nvPr>
            <p:ph type="body"/>
          </p:nvPr>
        </p:nvSpPr>
        <p:spPr>
          <a:xfrm>
            <a:off x="629920" y="2057400"/>
            <a:ext cx="2949575" cy="381254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2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</p:txBody>
      </p:sp>
      <p:sp>
        <p:nvSpPr>
          <p:cNvPr id="5" name="날짜 개체 틀 4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6" name="바닥글 개체 틀 5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7" name="슬라이드 번호 개체 틀 6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7335" cy="132651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세로 텍스트 개체 틀 2"/>
          <p:cNvSpPr txBox="1">
            <a:spLocks noGrp="1"/>
          </p:cNvSpPr>
          <p:nvPr>
            <p:ph type="body" orient="vert"/>
          </p:nvPr>
        </p:nvSpPr>
        <p:spPr>
          <a:xfrm>
            <a:off x="628650" y="1825625"/>
            <a:ext cx="7887335" cy="4352290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 txBox="1">
            <a:spLocks noGrp="1"/>
          </p:cNvSpPr>
          <p:nvPr>
            <p:ph type="title" orient="vert"/>
          </p:nvPr>
        </p:nvSpPr>
        <p:spPr>
          <a:xfrm>
            <a:off x="6543675" y="365125"/>
            <a:ext cx="1972310" cy="5812790"/>
          </a:xfrm>
          <a:prstGeom prst="rect">
            <a:avLst/>
          </a:prstGeom>
        </p:spPr>
        <p:txBody>
          <a:bodyPr vert="eaVert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세로 텍스트 개체 틀 2"/>
          <p:cNvSpPr txBox="1">
            <a:spLocks noGrp="1"/>
          </p:cNvSpPr>
          <p:nvPr>
            <p:ph type="body" orient="vert"/>
          </p:nvPr>
        </p:nvSpPr>
        <p:spPr>
          <a:xfrm>
            <a:off x="628650" y="365125"/>
            <a:ext cx="5801360" cy="5812790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E0A8CD2-980F-4940-8011-FD2F375B9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E6CF32B-4CE4-4200-916B-FAB627957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299207C-35DC-4C44-BFB8-4CF5546B6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6399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C6548B-AA25-4B6F-9D04-875ED7175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A0FBD30-E87D-4F37-9553-C7B92E97A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06DB864-7D9A-4AAF-B33D-1E068697D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B905E51-D02D-45B7-B1B8-A9D793A0F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E7883B7-03B4-462F-A675-0009B0A31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4179283-18A2-4D72-8F78-739C8CB0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989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1DE00E-6266-459D-A453-8C825DDF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FAB1481-6A51-45FA-9CF9-BCAE2464AE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9068C8F-F933-4C47-AE0B-FC37BF1AD7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49AF2B4-1EC1-4876-94E0-4B784236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D26DE42-2B90-4086-968A-108FED91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A9260C0-74E6-41A5-9461-C82234F5B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575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03129D0-8455-412B-B259-14C52B58B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9D31412-784A-46EC-A07E-AB8AC4A61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E159E2-2660-49FD-AE46-6607179D27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914F3-16A6-49BC-A60F-FCDD71477298}" type="datetimeFigureOut">
              <a:rPr lang="ko-KR" altLang="en-US" smtClean="0"/>
              <a:pPr/>
              <a:t>2019-11-10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B2E1F0-88A1-4484-B3A5-01281FE217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EF2F8E3-685A-4E1D-9A3F-C89889659E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D9302-333A-4019-914E-1807A0FAF5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970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1295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457200" y="1752600"/>
            <a:ext cx="7620635" cy="43745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1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1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  <p:sp>
        <p:nvSpPr>
          <p:cNvPr id="7" name="도형 6"/>
          <p:cNvSpPr>
            <a:spLocks/>
          </p:cNvSpPr>
          <p:nvPr/>
        </p:nvSpPr>
        <p:spPr>
          <a:xfrm>
            <a:off x="9001125" y="0"/>
            <a:ext cx="143510" cy="1372235"/>
          </a:xfrm>
          <a:prstGeom prst="rect">
            <a:avLst/>
          </a:prstGeom>
          <a:solidFill>
            <a:schemeClr val="tx2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Arial" charset="0"/>
              <a:ea typeface="Arial" charset="0"/>
            </a:endParaRPr>
          </a:p>
        </p:txBody>
      </p:sp>
      <p:sp>
        <p:nvSpPr>
          <p:cNvPr id="8" name="도형 7"/>
          <p:cNvSpPr>
            <a:spLocks/>
          </p:cNvSpPr>
          <p:nvPr/>
        </p:nvSpPr>
        <p:spPr>
          <a:xfrm>
            <a:off x="9001125" y="1371600"/>
            <a:ext cx="143510" cy="5487035"/>
          </a:xfrm>
          <a:prstGeom prst="rect">
            <a:avLst/>
          </a:prstGeom>
          <a:solidFill>
            <a:schemeClr val="tx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Arial" charset="0"/>
              <a:ea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  <p:sldLayoutId id="2147484558" r:id="rId10"/>
    <p:sldLayoutId id="2147484559" r:id="rId11"/>
  </p:sldLayoutIdLst>
  <p:txStyles>
    <p:titleStyle>
      <a:lvl1pPr marL="0" indent="0" algn="ctr" defTabSz="914400" latinLnBrk="1">
        <a:buNone/>
        <a:defRPr lang="ko-KR" sz="4400" baseline="0" smtClean="0">
          <a:solidFill>
            <a:srgbClr val="000000"/>
          </a:solidFill>
          <a:latin typeface="+mn-lt"/>
          <a:ea typeface="+mn-ea"/>
          <a:cs typeface="+mn-cs"/>
        </a:defRPr>
      </a:lvl1pPr>
    </p:titleStyle>
    <p:bodyStyle>
      <a:lvl1pPr marL="342900" indent="-342900" algn="l" defTabSz="914400" latinLnBrk="1">
        <a:spcBef>
          <a:spcPct val="20000"/>
        </a:spcBef>
        <a:buFont typeface="Arial"/>
        <a:buChar char="•"/>
        <a:defRPr lang="ko-KR" sz="2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defTabSz="914400" latinLnBrk="1">
        <a:buChar char="-"/>
        <a:defRPr lang="ko-KR" sz="2400" smtClean="0"/>
      </a:lvl2pPr>
      <a:lvl3pPr marL="1143000" lvl="2" indent="-228600" defTabSz="914400" latinLnBrk="1">
        <a:buChar char="●"/>
        <a:defRPr lang="ko-KR" sz="2000" smtClean="0"/>
      </a:lvl3pPr>
      <a:lvl4pPr marL="1600200" lvl="3" indent="-228600" defTabSz="914400" latinLnBrk="1">
        <a:buChar char="-"/>
        <a:defRPr lang="ko-KR" sz="1800" smtClean="0"/>
      </a:lvl4pPr>
      <a:lvl5pPr marL="2057400" lvl="4" indent="-228600" defTabSz="914400" latinLnBrk="1">
        <a:buChar char="»"/>
        <a:defRPr lang="ko-KR" sz="1800" smtClean="0"/>
      </a:lvl5pPr>
    </p:bodyStyle>
    <p:otherStyle>
      <a:lvl1pPr marL="0" indent="0" algn="l" defTabSz="914400" latinLnBrk="1">
        <a:buNone/>
        <a:defRPr lang="ko-KR" sz="1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457200" lvl="1" indent="0" defTabSz="914400" latinLnBrk="1">
        <a:defRPr lang="ko-KR" smtClean="0"/>
      </a:lvl2pPr>
      <a:lvl3pPr marL="914400" lvl="2" indent="0" defTabSz="914400" latinLnBrk="1">
        <a:defRPr lang="ko-KR" smtClean="0"/>
      </a:lvl3pPr>
      <a:lvl4pPr marL="1371600" lvl="3" indent="0" defTabSz="914400" latinLnBrk="1">
        <a:defRPr lang="ko-KR" smtClean="0"/>
      </a:lvl4pPr>
      <a:lvl5pPr marL="1828800" lvl="4" indent="0" defTabSz="914400" latinLnBrk="1">
        <a:defRPr lang="ko-KR" smtClean="0"/>
      </a:lvl5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1295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153035"/>
            <a:ext cx="5791835" cy="1372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마스터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제목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스타일</a:t>
            </a:r>
            <a:r>
              <a:rPr lang="en-US" altLang="ko-KR" sz="3600" b="0" strike="noStrike" cap="all" spc="-60" dirty="0">
                <a:latin typeface="Arial Black" charset="0"/>
                <a:ea typeface="Arial Black" charset="0"/>
              </a:rPr>
              <a:t> </a:t>
            </a:r>
            <a:r>
              <a:rPr lang="en-US" altLang="ko-KR" sz="3600" b="0" strike="noStrike" cap="all" spc="-60" dirty="0">
                <a:latin typeface="HY견고딕" charset="0"/>
                <a:ea typeface="HY견고딕" charset="0"/>
              </a:rPr>
              <a:t>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457200" y="1752600"/>
            <a:ext cx="7620635" cy="43745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마스터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텍스트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스타일을</a:t>
            </a:r>
            <a:r>
              <a:rPr lang="en-US" altLang="ko-KR" sz="2000" b="1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1" strike="noStrike" cap="none" dirty="0">
                <a:latin typeface="돋움" charset="0"/>
                <a:ea typeface="돋움" charset="0"/>
              </a:rPr>
              <a:t>편집합니다</a:t>
            </a:r>
          </a:p>
          <a:p>
            <a:pPr marL="457200" indent="-18288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둘째</a:t>
            </a:r>
            <a:r>
              <a:rPr lang="en-US" altLang="ko-KR" sz="20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20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셋째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넷째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1282E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다섯째</a:t>
            </a:r>
            <a:r>
              <a:rPr lang="en-US" altLang="ko-KR" sz="1800" b="0" strike="noStrike" cap="none" dirty="0">
                <a:latin typeface="Arial" charset="0"/>
                <a:ea typeface="Arial" charset="0"/>
              </a:rPr>
              <a:t> </a:t>
            </a:r>
            <a:r>
              <a:rPr lang="en-US" altLang="ko-KR" sz="1800" b="0" strike="noStrike" cap="none" dirty="0">
                <a:latin typeface="돋움" charset="0"/>
                <a:ea typeface="돋움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172200"/>
            <a:ext cx="3429635" cy="305435"/>
          </a:xfrm>
          <a:prstGeom prst="rect">
            <a:avLst/>
          </a:prstGeom>
        </p:spPr>
        <p:txBody>
          <a:bodyPr vert="horz" wrap="square" lIns="91440" tIns="45720" rIns="91440" bIns="0" anchor="b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000" b="0" strike="noStrike" cap="none" dirty="0" smtClean="0">
                <a:solidFill>
                  <a:schemeClr val="tx1"/>
                </a:solidFill>
                <a:latin typeface="돋움" charset="0"/>
                <a:ea typeface="돋움" charset="0"/>
              </a:rPr>
              <a:t>2019-11-10</a:t>
            </a:fld>
            <a:endParaRPr lang="ko-KR" altLang="en-US" sz="1000" b="0" strike="noStrike" cap="none" dirty="0">
              <a:solidFill>
                <a:schemeClr val="tx1"/>
              </a:solidFill>
              <a:latin typeface="돋움" charset="0"/>
              <a:ea typeface="돋움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457200" y="6492875"/>
            <a:ext cx="3429635" cy="28448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 rot="16200000">
            <a:off x="8227060" y="5885180"/>
            <a:ext cx="131635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2400" b="1" strike="noStrike" cap="none" dirty="0" smtClean="0">
                <a:solidFill>
                  <a:schemeClr val="tx2"/>
                </a:solidFill>
                <a:latin typeface="돋움" charset="0"/>
                <a:ea typeface="돋움" charset="0"/>
              </a:rPr>
              <a:t>‹#›</a:t>
            </a:fld>
            <a:endParaRPr lang="en-US" altLang="ko-KR" sz="2400" b="1" strike="noStrike" cap="none" dirty="0">
              <a:solidFill>
                <a:schemeClr val="tx2"/>
              </a:solidFill>
              <a:latin typeface="돋움" charset="0"/>
              <a:ea typeface="돋움" charset="0"/>
            </a:endParaRPr>
          </a:p>
        </p:txBody>
      </p:sp>
      <p:sp>
        <p:nvSpPr>
          <p:cNvPr id="7" name="도형 6"/>
          <p:cNvSpPr>
            <a:spLocks/>
          </p:cNvSpPr>
          <p:nvPr/>
        </p:nvSpPr>
        <p:spPr>
          <a:xfrm>
            <a:off x="9001125" y="0"/>
            <a:ext cx="143510" cy="1372235"/>
          </a:xfrm>
          <a:prstGeom prst="rect">
            <a:avLst/>
          </a:prstGeom>
          <a:solidFill>
            <a:schemeClr val="tx2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Arial" charset="0"/>
              <a:ea typeface="Arial" charset="0"/>
            </a:endParaRPr>
          </a:p>
        </p:txBody>
      </p:sp>
      <p:sp>
        <p:nvSpPr>
          <p:cNvPr id="8" name="도형 7"/>
          <p:cNvSpPr>
            <a:spLocks/>
          </p:cNvSpPr>
          <p:nvPr/>
        </p:nvSpPr>
        <p:spPr>
          <a:xfrm>
            <a:off x="9001125" y="1371600"/>
            <a:ext cx="143510" cy="5487035"/>
          </a:xfrm>
          <a:prstGeom prst="rect">
            <a:avLst/>
          </a:prstGeom>
          <a:solidFill>
            <a:schemeClr val="tx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Arial" charset="0"/>
              <a:ea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0" r:id="rId1"/>
    <p:sldLayoutId id="2147484561" r:id="rId2"/>
    <p:sldLayoutId id="2147484562" r:id="rId3"/>
    <p:sldLayoutId id="2147484563" r:id="rId4"/>
    <p:sldLayoutId id="2147484564" r:id="rId5"/>
    <p:sldLayoutId id="2147484565" r:id="rId6"/>
    <p:sldLayoutId id="2147484566" r:id="rId7"/>
    <p:sldLayoutId id="2147484567" r:id="rId8"/>
    <p:sldLayoutId id="2147484568" r:id="rId9"/>
    <p:sldLayoutId id="2147484569" r:id="rId10"/>
    <p:sldLayoutId id="2147484570" r:id="rId11"/>
  </p:sldLayoutIdLst>
  <p:txStyles>
    <p:titleStyle>
      <a:lvl1pPr marL="0" indent="0" algn="ctr" defTabSz="914400" latinLnBrk="1">
        <a:buNone/>
        <a:defRPr lang="ko-KR" sz="4400" baseline="0" smtClean="0">
          <a:solidFill>
            <a:srgbClr val="000000"/>
          </a:solidFill>
          <a:latin typeface="+mn-lt"/>
          <a:ea typeface="+mn-ea"/>
          <a:cs typeface="+mn-cs"/>
        </a:defRPr>
      </a:lvl1pPr>
    </p:titleStyle>
    <p:bodyStyle>
      <a:lvl1pPr marL="342900" indent="-342900" algn="l" defTabSz="914400" latinLnBrk="1">
        <a:spcBef>
          <a:spcPct val="20000"/>
        </a:spcBef>
        <a:buFont typeface="Arial"/>
        <a:buChar char="•"/>
        <a:defRPr lang="ko-KR" sz="2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defTabSz="914400" latinLnBrk="1">
        <a:buChar char="-"/>
        <a:defRPr lang="ko-KR" sz="2400" smtClean="0"/>
      </a:lvl2pPr>
      <a:lvl3pPr marL="1143000" lvl="2" indent="-228600" defTabSz="914400" latinLnBrk="1">
        <a:buChar char="●"/>
        <a:defRPr lang="ko-KR" sz="2000" smtClean="0"/>
      </a:lvl3pPr>
      <a:lvl4pPr marL="1600200" lvl="3" indent="-228600" defTabSz="914400" latinLnBrk="1">
        <a:buChar char="-"/>
        <a:defRPr lang="ko-KR" sz="1800" smtClean="0"/>
      </a:lvl4pPr>
      <a:lvl5pPr marL="2057400" lvl="4" indent="-228600" defTabSz="914400" latinLnBrk="1">
        <a:buChar char="»"/>
        <a:defRPr lang="ko-KR" sz="1800" smtClean="0"/>
      </a:lvl5pPr>
    </p:bodyStyle>
    <p:otherStyle>
      <a:lvl1pPr marL="0" indent="0" algn="l" defTabSz="914400" latinLnBrk="1">
        <a:buNone/>
        <a:defRPr lang="ko-KR" sz="1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457200" lvl="1" indent="0" defTabSz="914400" latinLnBrk="1">
        <a:defRPr lang="ko-KR" smtClean="0"/>
      </a:lvl2pPr>
      <a:lvl3pPr marL="914400" lvl="2" indent="0" defTabSz="914400" latinLnBrk="1">
        <a:defRPr lang="ko-KR" smtClean="0"/>
      </a:lvl3pPr>
      <a:lvl4pPr marL="1371600" lvl="3" indent="0" defTabSz="914400" latinLnBrk="1">
        <a:defRPr lang="ko-KR" smtClean="0"/>
      </a:lvl4pPr>
      <a:lvl5pPr marL="1828800" lvl="4" indent="0" defTabSz="914400" latinLnBrk="1">
        <a:defRPr lang="ko-KR" smtClean="0"/>
      </a:lvl5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도형 6"/>
          <p:cNvSpPr>
            <a:spLocks/>
          </p:cNvSpPr>
          <p:nvPr/>
        </p:nvSpPr>
        <p:spPr>
          <a:xfrm>
            <a:off x="0" y="402590"/>
            <a:ext cx="8687435" cy="1097915"/>
          </a:xfrm>
          <a:prstGeom prst="rect">
            <a:avLst/>
          </a:prstGeom>
          <a:solidFill>
            <a:schemeClr val="tx2">
              <a:lumMod val="40000"/>
              <a:lumOff val="60000"/>
              <a:alpha val="29830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8" name="도형 7"/>
          <p:cNvSpPr>
            <a:spLocks/>
          </p:cNvSpPr>
          <p:nvPr/>
        </p:nvSpPr>
        <p:spPr>
          <a:xfrm>
            <a:off x="8165465" y="996950"/>
            <a:ext cx="979170" cy="896620"/>
          </a:xfrm>
          <a:prstGeom prst="rect">
            <a:avLst/>
          </a:prstGeom>
          <a:solidFill>
            <a:schemeClr val="accent5">
              <a:lumMod val="60000"/>
              <a:lumOff val="40000"/>
              <a:alpha val="40035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9" name="도형 8"/>
          <p:cNvSpPr>
            <a:spLocks/>
          </p:cNvSpPr>
          <p:nvPr/>
        </p:nvSpPr>
        <p:spPr>
          <a:xfrm>
            <a:off x="1783080" y="0"/>
            <a:ext cx="1948180" cy="540385"/>
          </a:xfrm>
          <a:prstGeom prst="rect">
            <a:avLst/>
          </a:prstGeom>
          <a:solidFill>
            <a:schemeClr val="accent6">
              <a:lumMod val="60000"/>
              <a:lumOff val="40000"/>
              <a:alpha val="60052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10" name="도형 9"/>
          <p:cNvSpPr>
            <a:spLocks/>
          </p:cNvSpPr>
          <p:nvPr/>
        </p:nvSpPr>
        <p:spPr>
          <a:xfrm>
            <a:off x="0" y="0"/>
            <a:ext cx="2432685" cy="540385"/>
          </a:xfrm>
          <a:prstGeom prst="rect">
            <a:avLst/>
          </a:prstGeom>
          <a:solidFill>
            <a:schemeClr val="accent2">
              <a:alpha val="49847"/>
            </a:schemeClr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Tw Cen MT" charset="0"/>
              <a:ea typeface="Tw Cen MT" charset="0"/>
            </a:endParaRPr>
          </a:p>
        </p:txBody>
      </p:sp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457200" y="539750"/>
            <a:ext cx="8230235" cy="960754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제목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스타일</a:t>
            </a:r>
            <a:r>
              <a:rPr lang="en-US" altLang="ko-KR" sz="4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4400" b="0" strike="noStrike" cap="none" dirty="0">
                <a:latin typeface="맑은 고딕" charset="0"/>
                <a:ea typeface="맑은 고딕" charset="0"/>
              </a:rPr>
              <a:t>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457200" y="1600200"/>
            <a:ext cx="823023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BA2DF"/>
              </a:buClr>
              <a:buSzPct val="90000"/>
              <a:buFont typeface="Wingdings 3"/>
              <a:buChar char=""/>
            </a:pP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마스터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텍스트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스타일을</a:t>
            </a:r>
            <a:r>
              <a:rPr lang="en-US" altLang="ko-KR" sz="32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편집합니다</a:t>
            </a:r>
          </a:p>
          <a:p>
            <a:pPr marL="742950" indent="-285750" algn="l" defTabSz="914400" fontAlgn="auto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둘째</a:t>
            </a:r>
            <a:r>
              <a:rPr lang="en-US" altLang="ko-KR" sz="28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8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143000" indent="-228600" algn="l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BBB59"/>
              </a:buClr>
              <a:buSzPct val="90000"/>
              <a:buFont typeface="Wingdings 3"/>
              <a:buChar char=""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셋째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16002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064A2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넷째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  <a:p>
            <a:pPr marL="2057400" indent="-2286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A5E74"/>
              </a:buClr>
              <a:buSzPct val="90000"/>
              <a:buFont typeface="Wingdings 3"/>
              <a:buChar char=""/>
            </a:pP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다섯째</a:t>
            </a:r>
            <a:r>
              <a:rPr lang="en-US" altLang="ko-KR" sz="20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000" b="0" strike="noStrike" cap="none" dirty="0">
                <a:latin typeface="맑은 고딕" charset="0"/>
                <a:ea typeface="맑은 고딕" charset="0"/>
              </a:rPr>
              <a:t>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457200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5870575" y="6537960"/>
            <a:ext cx="2896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3502025" y="6537960"/>
            <a:ext cx="2134235" cy="24765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12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1" r:id="rId1"/>
    <p:sldLayoutId id="2147484572" r:id="rId2"/>
    <p:sldLayoutId id="2147484573" r:id="rId3"/>
    <p:sldLayoutId id="2147484574" r:id="rId4"/>
    <p:sldLayoutId id="2147484575" r:id="rId5"/>
    <p:sldLayoutId id="2147484576" r:id="rId6"/>
    <p:sldLayoutId id="2147484577" r:id="rId7"/>
    <p:sldLayoutId id="2147484578" r:id="rId8"/>
    <p:sldLayoutId id="2147484579" r:id="rId9"/>
    <p:sldLayoutId id="2147484580" r:id="rId10"/>
    <p:sldLayoutId id="2147484581" r:id="rId11"/>
  </p:sldLayoutIdLst>
  <p:txStyles>
    <p:titleStyle>
      <a:lvl1pPr marL="0" indent="0" algn="ctr" defTabSz="914400" latinLnBrk="1">
        <a:buNone/>
        <a:defRPr lang="ko-KR" sz="4400" baseline="0" smtClean="0">
          <a:solidFill>
            <a:srgbClr val="000000"/>
          </a:solidFill>
          <a:latin typeface="+mn-lt"/>
          <a:ea typeface="+mn-ea"/>
          <a:cs typeface="+mn-cs"/>
        </a:defRPr>
      </a:lvl1pPr>
    </p:titleStyle>
    <p:bodyStyle>
      <a:lvl1pPr marL="342900" indent="-342900" algn="l" defTabSz="914400" latinLnBrk="1">
        <a:spcBef>
          <a:spcPct val="20000"/>
        </a:spcBef>
        <a:buFont typeface="Arial"/>
        <a:buChar char="•"/>
        <a:defRPr lang="ko-KR" sz="2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defTabSz="914400" latinLnBrk="1">
        <a:buChar char="-"/>
        <a:defRPr lang="ko-KR" sz="2400" smtClean="0"/>
      </a:lvl2pPr>
      <a:lvl3pPr marL="1143000" lvl="2" indent="-228600" defTabSz="914400" latinLnBrk="1">
        <a:buChar char="●"/>
        <a:defRPr lang="ko-KR" sz="2000" smtClean="0"/>
      </a:lvl3pPr>
      <a:lvl4pPr marL="1600200" lvl="3" indent="-228600" defTabSz="914400" latinLnBrk="1">
        <a:buChar char="-"/>
        <a:defRPr lang="ko-KR" sz="1800" smtClean="0"/>
      </a:lvl4pPr>
      <a:lvl5pPr marL="2057400" lvl="4" indent="-228600" defTabSz="914400" latinLnBrk="1">
        <a:buChar char="»"/>
        <a:defRPr lang="ko-KR" sz="1800" smtClean="0"/>
      </a:lvl5pPr>
    </p:bodyStyle>
    <p:otherStyle>
      <a:lvl1pPr marL="0" indent="0" algn="l" defTabSz="914400" latinLnBrk="1">
        <a:buNone/>
        <a:defRPr lang="ko-KR" sz="1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457200" lvl="1" indent="0" defTabSz="914400" latinLnBrk="1">
        <a:defRPr lang="ko-KR" smtClean="0"/>
      </a:lvl2pPr>
      <a:lvl3pPr marL="914400" lvl="2" indent="0" defTabSz="914400" latinLnBrk="1">
        <a:defRPr lang="ko-KR" smtClean="0"/>
      </a:lvl3pPr>
      <a:lvl4pPr marL="1371600" lvl="3" indent="0" defTabSz="914400" latinLnBrk="1">
        <a:defRPr lang="ko-KR" smtClean="0"/>
      </a:lvl4pPr>
      <a:lvl5pPr marL="1828800" lvl="4" indent="0" defTabSz="914400" latinLnBrk="1">
        <a:defRPr lang="ko-KR" smtClean="0"/>
      </a:lvl5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73000">
              <a:srgbClr val="E6E6E6"/>
            </a:gs>
            <a:gs pos="100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45000"/>
                <a:lumOff val="55000"/>
              </a:schemeClr>
            </a:gs>
            <a:gs pos="100000">
              <a:schemeClr val="bg1">
                <a:lumMod val="95000"/>
              </a:schemeClr>
            </a:gs>
            <a:gs pos="100000">
              <a:schemeClr val="bg1">
                <a:alpha val="96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7335" cy="132651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628650" y="1825625"/>
            <a:ext cx="7887335" cy="435229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8" r:id="rId1"/>
    <p:sldLayoutId id="2147484619" r:id="rId2"/>
    <p:sldLayoutId id="2147484620" r:id="rId3"/>
    <p:sldLayoutId id="2147484621" r:id="rId4"/>
    <p:sldLayoutId id="2147484622" r:id="rId5"/>
    <p:sldLayoutId id="2147484623" r:id="rId6"/>
    <p:sldLayoutId id="2147484624" r:id="rId7"/>
    <p:sldLayoutId id="2147484625" r:id="rId8"/>
    <p:sldLayoutId id="2147484626" r:id="rId9"/>
    <p:sldLayoutId id="2147484627" r:id="rId10"/>
    <p:sldLayoutId id="2147484628" r:id="rId11"/>
  </p:sldLayoutIdLst>
  <p:txStyles>
    <p:titleStyle>
      <a:lvl1pPr marL="0" indent="0" algn="ctr" defTabSz="914400" latinLnBrk="1">
        <a:buNone/>
        <a:defRPr lang="ko-KR" sz="4400" baseline="0" smtClean="0">
          <a:solidFill>
            <a:srgbClr val="000000"/>
          </a:solidFill>
          <a:latin typeface="+mn-lt"/>
          <a:ea typeface="+mn-ea"/>
          <a:cs typeface="+mn-cs"/>
        </a:defRPr>
      </a:lvl1pPr>
    </p:titleStyle>
    <p:bodyStyle>
      <a:lvl1pPr marL="342900" indent="-342900" algn="l" defTabSz="914400" latinLnBrk="1">
        <a:spcBef>
          <a:spcPct val="20000"/>
        </a:spcBef>
        <a:buFont typeface="Arial"/>
        <a:buChar char="•"/>
        <a:defRPr lang="ko-KR" sz="2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defTabSz="914400" latinLnBrk="1">
        <a:buChar char="-"/>
        <a:defRPr lang="ko-KR" sz="2400" smtClean="0"/>
      </a:lvl2pPr>
      <a:lvl3pPr marL="1143000" lvl="2" indent="-228600" defTabSz="914400" latinLnBrk="1">
        <a:buChar char="●"/>
        <a:defRPr lang="ko-KR" sz="2000" smtClean="0"/>
      </a:lvl3pPr>
      <a:lvl4pPr marL="1600200" lvl="3" indent="-228600" defTabSz="914400" latinLnBrk="1">
        <a:buChar char="-"/>
        <a:defRPr lang="ko-KR" sz="1800" smtClean="0"/>
      </a:lvl4pPr>
      <a:lvl5pPr marL="2057400" lvl="4" indent="-228600" defTabSz="914400" latinLnBrk="1">
        <a:buChar char="»"/>
        <a:defRPr lang="ko-KR" sz="1800" smtClean="0"/>
      </a:lvl5pPr>
    </p:bodyStyle>
    <p:otherStyle>
      <a:lvl1pPr marL="0" indent="0" algn="l" defTabSz="914400" latinLnBrk="1">
        <a:buNone/>
        <a:defRPr lang="ko-KR" sz="1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457200" lvl="1" indent="0" defTabSz="914400" latinLnBrk="1">
        <a:defRPr lang="ko-KR" smtClean="0"/>
      </a:lvl2pPr>
      <a:lvl3pPr marL="914400" lvl="2" indent="0" defTabSz="914400" latinLnBrk="1">
        <a:defRPr lang="ko-KR" smtClean="0"/>
      </a:lvl3pPr>
      <a:lvl4pPr marL="1371600" lvl="3" indent="0" defTabSz="914400" latinLnBrk="1">
        <a:defRPr lang="ko-KR" smtClean="0"/>
      </a:lvl4pPr>
      <a:lvl5pPr marL="1828800" lvl="4" indent="0" defTabSz="914400" latinLnBrk="1">
        <a:defRPr lang="ko-KR" smtClean="0"/>
      </a:lvl5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7335" cy="132651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300" b="0" strike="noStrike" cap="none" dirty="0">
                <a:latin typeface="맑은 고딕" charset="0"/>
                <a:ea typeface="맑은 고딕" charset="0"/>
              </a:rPr>
              <a:t>마스터 제목 스타일 편집</a:t>
            </a:r>
          </a:p>
        </p:txBody>
      </p:sp>
      <p:sp>
        <p:nvSpPr>
          <p:cNvPr id="3" name="텍스트 개체 틀 2"/>
          <p:cNvSpPr txBox="1">
            <a:spLocks noGrp="1"/>
          </p:cNvSpPr>
          <p:nvPr>
            <p:ph type="body"/>
          </p:nvPr>
        </p:nvSpPr>
        <p:spPr>
          <a:xfrm>
            <a:off x="628650" y="1825625"/>
            <a:ext cx="7887335" cy="435229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171450" indent="-17145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100" b="0" strike="noStrike" cap="none" dirty="0">
                <a:latin typeface="맑은 고딕" charset="0"/>
                <a:ea typeface="맑은 고딕" charset="0"/>
              </a:rPr>
              <a:t>마스터 텍스트 스타일을 편집하려면 클릭</a:t>
            </a:r>
          </a:p>
          <a:p>
            <a:pPr marL="5143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두 번째 수준</a:t>
            </a:r>
          </a:p>
          <a:p>
            <a:pPr marL="8572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latin typeface="맑은 고딕" charset="0"/>
                <a:ea typeface="맑은 고딕" charset="0"/>
              </a:rPr>
              <a:t>세 번째 수준</a:t>
            </a:r>
          </a:p>
          <a:p>
            <a:pPr marL="12001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네 번째 수준</a:t>
            </a:r>
          </a:p>
          <a:p>
            <a:pPr marL="1543050" indent="-171450" algn="l" defTabSz="685800" fontAlgn="auto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350" b="0" strike="noStrike" cap="none" dirty="0">
                <a:latin typeface="맑은 고딕" charset="0"/>
                <a:ea typeface="맑은 고딕" charset="0"/>
              </a:rPr>
              <a:t>다섯 번째 수준</a:t>
            </a:r>
          </a:p>
        </p:txBody>
      </p:sp>
      <p:sp>
        <p:nvSpPr>
          <p:cNvPr id="4" name="날짜 개체 틀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2019-11-10</a:t>
            </a:fld>
            <a:endParaRPr lang="ko-KR" altLang="en-US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5" name="바닥글 개체 틀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/>
          </a:p>
        </p:txBody>
      </p:sp>
      <p:sp>
        <p:nvSpPr>
          <p:cNvPr id="6" name="슬라이드 번호 개체 틀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strike="noStrike" cap="none" dirty="0" smtClean="0">
                <a:solidFill>
                  <a:schemeClr val="tx1">
                    <a:tint val="75000"/>
                  </a:schemeClr>
                </a:solidFill>
                <a:latin typeface="맑은 고딕" charset="0"/>
                <a:ea typeface="맑은 고딕" charset="0"/>
              </a:rPr>
              <a:t>‹#›</a:t>
            </a:fld>
            <a:endParaRPr lang="en-US" altLang="ko-KR" sz="900" b="0" strike="noStrike" cap="none" dirty="0">
              <a:solidFill>
                <a:schemeClr val="tx1">
                  <a:tint val="7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9" r:id="rId1"/>
    <p:sldLayoutId id="2147484631" r:id="rId2"/>
    <p:sldLayoutId id="2147484632" r:id="rId3"/>
    <p:sldLayoutId id="2147484633" r:id="rId4"/>
    <p:sldLayoutId id="2147484634" r:id="rId5"/>
    <p:sldLayoutId id="2147484635" r:id="rId6"/>
    <p:sldLayoutId id="2147484636" r:id="rId7"/>
    <p:sldLayoutId id="2147484637" r:id="rId8"/>
    <p:sldLayoutId id="2147484638" r:id="rId9"/>
    <p:sldLayoutId id="2147484639" r:id="rId10"/>
  </p:sldLayoutIdLst>
  <p:txStyles>
    <p:titleStyle>
      <a:lvl1pPr marL="0" indent="0" algn="ctr" defTabSz="914400" latinLnBrk="1">
        <a:buNone/>
        <a:defRPr lang="ko-KR" sz="4400" baseline="0" smtClean="0">
          <a:solidFill>
            <a:srgbClr val="000000"/>
          </a:solidFill>
          <a:latin typeface="+mn-lt"/>
          <a:ea typeface="+mn-ea"/>
          <a:cs typeface="+mn-cs"/>
        </a:defRPr>
      </a:lvl1pPr>
    </p:titleStyle>
    <p:bodyStyle>
      <a:lvl1pPr marL="342900" indent="-342900" algn="l" defTabSz="914400" latinLnBrk="1">
        <a:spcBef>
          <a:spcPct val="20000"/>
        </a:spcBef>
        <a:buFont typeface="Arial"/>
        <a:buChar char="•"/>
        <a:defRPr lang="ko-KR" sz="2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defTabSz="914400" latinLnBrk="1">
        <a:buChar char="-"/>
        <a:defRPr lang="ko-KR" sz="2400" smtClean="0"/>
      </a:lvl2pPr>
      <a:lvl3pPr marL="1143000" lvl="2" indent="-228600" defTabSz="914400" latinLnBrk="1">
        <a:buChar char="●"/>
        <a:defRPr lang="ko-KR" sz="2000" smtClean="0"/>
      </a:lvl3pPr>
      <a:lvl4pPr marL="1600200" lvl="3" indent="-228600" defTabSz="914400" latinLnBrk="1">
        <a:buChar char="-"/>
        <a:defRPr lang="ko-KR" sz="1800" smtClean="0"/>
      </a:lvl4pPr>
      <a:lvl5pPr marL="2057400" lvl="4" indent="-228600" defTabSz="914400" latinLnBrk="1">
        <a:buChar char="»"/>
        <a:defRPr lang="ko-KR" sz="1800" smtClean="0"/>
      </a:lvl5pPr>
    </p:bodyStyle>
    <p:otherStyle>
      <a:lvl1pPr marL="0" indent="0" algn="l" defTabSz="914400" latinLnBrk="1">
        <a:buNone/>
        <a:defRPr lang="ko-KR" sz="1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457200" lvl="1" indent="0" defTabSz="914400" latinLnBrk="1">
        <a:defRPr lang="ko-KR" smtClean="0"/>
      </a:lvl2pPr>
      <a:lvl3pPr marL="914400" lvl="2" indent="0" defTabSz="914400" latinLnBrk="1">
        <a:defRPr lang="ko-KR" smtClean="0"/>
      </a:lvl3pPr>
      <a:lvl4pPr marL="1371600" lvl="3" indent="0" defTabSz="914400" latinLnBrk="1">
        <a:defRPr lang="ko-KR" smtClean="0"/>
      </a:lvl4pPr>
      <a:lvl5pPr marL="1828800" lvl="4" indent="0" defTabSz="914400" latinLnBrk="1">
        <a:defRPr lang="ko-KR" smtClean="0"/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sv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sv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sv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도형 5"/>
          <p:cNvSpPr>
            <a:spLocks/>
          </p:cNvSpPr>
          <p:nvPr/>
        </p:nvSpPr>
        <p:spPr>
          <a:xfrm>
            <a:off x="-15875" y="-119380"/>
            <a:ext cx="9196705" cy="698246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4098" name="그림 4097" descr="C:/Users/1/AppData/Roaming/PolarisOffice/ETemp/8288_3871048/fImage4315165641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-36195" y="-123190"/>
            <a:ext cx="9217660" cy="6982460"/>
          </a:xfrm>
          <a:prstGeom prst="rect">
            <a:avLst/>
          </a:prstGeom>
          <a:noFill/>
        </p:spPr>
      </p:pic>
      <p:sp>
        <p:nvSpPr>
          <p:cNvPr id="2" name="텍스트 개체 틀 1"/>
          <p:cNvSpPr txBox="1">
            <a:spLocks noGrp="1"/>
          </p:cNvSpPr>
          <p:nvPr>
            <p:ph type="ctrTitle"/>
          </p:nvPr>
        </p:nvSpPr>
        <p:spPr>
          <a:xfrm>
            <a:off x="145641" y="1844824"/>
            <a:ext cx="8852718" cy="2118211"/>
          </a:xfrm>
          <a:prstGeom prst="rect">
            <a:avLst/>
          </a:prstGeom>
        </p:spPr>
        <p:txBody>
          <a:bodyPr vert="horz" wrap="square" lIns="91440" tIns="45720" rIns="91440" bIns="45720" anchor="b">
            <a:noAutofit/>
          </a:bodyPr>
          <a:lstStyle/>
          <a:p>
            <a:pPr marL="0" indent="0" defTabSz="685800" fontAlgn="auto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ko-KR" altLang="en-US" sz="3600" b="1" dirty="0">
                <a:solidFill>
                  <a:schemeClr val="bg2">
                    <a:lumMod val="25000"/>
                  </a:schemeClr>
                </a:solidFill>
                <a:latin typeface="맑은 고딕" charset="0"/>
                <a:ea typeface="맑은 고딕" charset="0"/>
              </a:rPr>
              <a:t>국내 콘텐츠를 통한 </a:t>
            </a:r>
            <a:r>
              <a:rPr lang="en-US" altLang="ko-KR" sz="3600" b="1" strike="noStrike" cap="none" dirty="0" err="1">
                <a:solidFill>
                  <a:schemeClr val="bg2">
                    <a:lumMod val="25000"/>
                  </a:schemeClr>
                </a:solidFill>
                <a:latin typeface="맑은 고딕" charset="0"/>
                <a:ea typeface="맑은 고딕" charset="0"/>
              </a:rPr>
              <a:t>간접광고</a:t>
            </a:r>
            <a:r>
              <a:rPr lang="en-US" altLang="ko-KR" sz="3600" b="1" strike="noStrike" cap="none" dirty="0">
                <a:solidFill>
                  <a:schemeClr val="bg2">
                    <a:lumMod val="25000"/>
                  </a:schemeClr>
                </a:solidFill>
                <a:latin typeface="맑은 고딕" charset="0"/>
                <a:ea typeface="맑은 고딕" charset="0"/>
              </a:rPr>
              <a:t>/</a:t>
            </a:r>
            <a:r>
              <a:rPr lang="en-US" altLang="ko-KR" sz="3600" b="1" strike="noStrike" cap="none" dirty="0" err="1">
                <a:solidFill>
                  <a:schemeClr val="bg2">
                    <a:lumMod val="25000"/>
                  </a:schemeClr>
                </a:solidFill>
                <a:latin typeface="맑은 고딕" charset="0"/>
                <a:ea typeface="맑은 고딕" charset="0"/>
              </a:rPr>
              <a:t>가상광고</a:t>
            </a:r>
            <a:r>
              <a:rPr lang="ko-KR" altLang="en-US" sz="3600" b="1" dirty="0">
                <a:solidFill>
                  <a:schemeClr val="bg2">
                    <a:lumMod val="25000"/>
                  </a:schemeClr>
                </a:solidFill>
                <a:latin typeface="맑은 고딕" charset="0"/>
                <a:ea typeface="맑은 고딕" charset="0"/>
              </a:rPr>
              <a:t>가 </a:t>
            </a:r>
            <a:br>
              <a:rPr lang="en-US" altLang="ko-KR" sz="3600" b="1" dirty="0">
                <a:solidFill>
                  <a:schemeClr val="bg2">
                    <a:lumMod val="25000"/>
                  </a:schemeClr>
                </a:solidFill>
                <a:latin typeface="맑은 고딕" charset="0"/>
                <a:ea typeface="맑은 고딕" charset="0"/>
              </a:rPr>
            </a:br>
            <a:r>
              <a:rPr lang="ko-KR" altLang="en-US" sz="3600" b="1" dirty="0">
                <a:solidFill>
                  <a:schemeClr val="bg2">
                    <a:lumMod val="25000"/>
                  </a:schemeClr>
                </a:solidFill>
                <a:latin typeface="맑은 고딕" charset="0"/>
                <a:ea typeface="맑은 고딕" charset="0"/>
              </a:rPr>
              <a:t>해외에</a:t>
            </a:r>
            <a:r>
              <a:rPr lang="en-US" altLang="ko-KR" sz="3600" b="1" dirty="0">
                <a:solidFill>
                  <a:schemeClr val="bg2">
                    <a:lumMod val="25000"/>
                  </a:schemeClr>
                </a:solidFill>
                <a:latin typeface="맑은 고딕" charset="0"/>
                <a:ea typeface="맑은 고딕" charset="0"/>
              </a:rPr>
              <a:t> </a:t>
            </a:r>
            <a:r>
              <a:rPr lang="ko-KR" altLang="en-US" sz="3600" b="1" dirty="0">
                <a:solidFill>
                  <a:schemeClr val="bg2">
                    <a:lumMod val="25000"/>
                  </a:schemeClr>
                </a:solidFill>
                <a:latin typeface="맑은 고딕" charset="0"/>
                <a:ea typeface="맑은 고딕" charset="0"/>
              </a:rPr>
              <a:t>미치는 영향</a:t>
            </a:r>
            <a:endParaRPr lang="ko-KR" altLang="en-US" sz="3600" b="1" strike="noStrike" cap="none" dirty="0">
              <a:solidFill>
                <a:schemeClr val="bg2">
                  <a:lumMod val="2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3" name="부제목 2"/>
          <p:cNvSpPr txBox="1">
            <a:spLocks noGrp="1"/>
          </p:cNvSpPr>
          <p:nvPr>
            <p:ph type="subTitle"/>
          </p:nvPr>
        </p:nvSpPr>
        <p:spPr>
          <a:xfrm>
            <a:off x="617220" y="4615180"/>
            <a:ext cx="8211820" cy="6864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ctr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1" strike="noStrike" cap="none" dirty="0">
                <a:latin typeface="맑은 고딕" charset="0"/>
                <a:ea typeface="맑은 고딕" charset="0"/>
              </a:rPr>
              <a:t>수원대학교 미디어 커뮤니케이션학과 교수 차 영 란</a:t>
            </a:r>
            <a:endParaRPr lang="ko-KR" altLang="en-US" sz="1800" b="1" strike="noStrike" cap="none" dirty="0">
              <a:latin typeface="맑은 고딕" charset="0"/>
              <a:ea typeface="맑은 고딕" charset="0"/>
            </a:endParaRPr>
          </a:p>
          <a:p>
            <a:pPr marL="0" indent="0" algn="ctr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7" name="그림 6" descr="C:/Users/1/AppData/Roaming/PolarisOffice/ETemp/8288_3871048/fImage2776598467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9732" y="4116388"/>
            <a:ext cx="8365490" cy="156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7" name="내용 개체 틀 6"/>
          <p:cNvSpPr txBox="1">
            <a:spLocks/>
          </p:cNvSpPr>
          <p:nvPr/>
        </p:nvSpPr>
        <p:spPr>
          <a:xfrm>
            <a:off x="526415" y="2074545"/>
            <a:ext cx="7511415" cy="2665730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Autofit/>
          </a:bodyPr>
          <a:lstStyle/>
          <a:p>
            <a:pPr marL="0" indent="0" algn="just" defTabSz="685800" eaLnBrk="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1800" b="1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285750" indent="-285750" algn="just" defTabSz="685800" eaLnBrk="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1" u="sng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광고의 노출이 많을 경우가 노출이 적을 때보다 광고를 기억하는데 효과적.</a:t>
            </a:r>
            <a:endParaRPr lang="ko-KR" altLang="en-US" sz="1800" b="1" u="sng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0" indent="0" algn="just" defTabSz="685800" eaLnBrk="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-간접광고의 효과는 노출시간에 의해서도 영향을 받는 것으로 나타남. </a:t>
            </a:r>
            <a:endParaRPr lang="ko-KR" altLang="en-US" sz="18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0" indent="0" algn="just" defTabSz="685800" eaLnBrk="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-노출시간이 길다는 것은 수용자에게 제품에 대한 인지상황을 반복시키는 것으로 수용자의 주목도를 좌우하는 요인이 될 수 있기 때문이다.</a:t>
            </a:r>
            <a:endParaRPr lang="ko-KR" altLang="en-US" sz="18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285750" indent="-285750" algn="just" defTabSz="685800" eaLnBrk="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endParaRPr lang="ko-KR" altLang="en-US" sz="18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285750" indent="-285750" algn="just" defTabSz="685800" eaLnBrk="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1" u="sng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광고노출시간을 길게 할수록 브랜드 인지도와 태도에 효과적</a:t>
            </a:r>
            <a:endParaRPr lang="ko-KR" altLang="en-US" sz="1800" b="1" u="sng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285750" indent="-285750" algn="just" defTabSz="685800" eaLnBrk="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endParaRPr lang="ko-KR" altLang="en-US" sz="1800" b="1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285750" indent="-285750" algn="just" defTabSz="685800" eaLnBrk="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1" u="sng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효과 분석에 있어 중요한 요인 중 하나는 수용자의 태도 </a:t>
            </a:r>
            <a:endParaRPr lang="ko-KR" altLang="en-US" sz="1800" b="1" u="sng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0" indent="0" algn="just" defTabSz="685800" eaLnBrk="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-간접광고는 간접적인 광고효과를 목적으로 하기 때문에 시청자나 관객에게 영향력을 행사하고자 하기 때문이다.</a:t>
            </a:r>
            <a:endParaRPr lang="ko-KR" altLang="en-US" sz="18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0" indent="0" algn="just" defTabSz="685800" eaLnBrk="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</p:txBody>
      </p:sp>
      <p:pic>
        <p:nvPicPr>
          <p:cNvPr id="11" name="그래픽 10" descr="C:/Users/1/AppData/Roaming/PolarisOffice/ETemp/8288_3871048/image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234315"/>
            <a:ext cx="9253855" cy="838200"/>
          </a:xfrm>
          <a:prstGeom prst="rect">
            <a:avLst/>
          </a:prstGeom>
          <a:noFill/>
        </p:spPr>
      </p:pic>
      <p:sp>
        <p:nvSpPr>
          <p:cNvPr id="12" name="제목 11"/>
          <p:cNvSpPr txBox="1">
            <a:spLocks/>
          </p:cNvSpPr>
          <p:nvPr/>
        </p:nvSpPr>
        <p:spPr>
          <a:xfrm>
            <a:off x="239395" y="389255"/>
            <a:ext cx="3855085" cy="560705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685800" eaLnBrk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 strike="noStrike" cap="none" dirty="0" err="1">
                <a:solidFill>
                  <a:schemeClr val="bg1"/>
                </a:solidFill>
                <a:latin typeface="맑은 고딕" charset="0"/>
                <a:ea typeface="맑은 고딕" charset="0"/>
              </a:rPr>
              <a:t>간접광고의</a:t>
            </a:r>
            <a:r>
              <a:rPr lang="en-US" altLang="ko-KR" sz="3200" b="1" strike="noStrike" cap="none" dirty="0">
                <a:solidFill>
                  <a:schemeClr val="bg1"/>
                </a:solidFill>
                <a:latin typeface="맑은 고딕" charset="0"/>
                <a:ea typeface="맑은 고딕" charset="0"/>
              </a:rPr>
              <a:t> 장점</a:t>
            </a:r>
            <a:endParaRPr lang="ko-KR" altLang="en-US" sz="3200" b="1" strike="noStrike" cap="none" dirty="0">
              <a:solidFill>
                <a:schemeClr val="bg1"/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래픽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10872" y="407988"/>
            <a:ext cx="9361805" cy="902335"/>
          </a:xfrm>
          <a:prstGeom prst="rect">
            <a:avLst/>
          </a:prstGeom>
          <a:noFill/>
        </p:spPr>
      </p:pic>
      <p:sp>
        <p:nvSpPr>
          <p:cNvPr id="3" name="직사각형 2"/>
          <p:cNvSpPr>
            <a:spLocks/>
          </p:cNvSpPr>
          <p:nvPr/>
        </p:nvSpPr>
        <p:spPr>
          <a:xfrm>
            <a:off x="505713" y="547053"/>
            <a:ext cx="5236845" cy="647065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간접광고 효과 및 파급력</a:t>
            </a:r>
            <a:endParaRPr lang="ko-KR" altLang="en-US" sz="36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7" name="내용 개체 틀 6"/>
          <p:cNvSpPr txBox="1">
            <a:spLocks/>
          </p:cNvSpPr>
          <p:nvPr/>
        </p:nvSpPr>
        <p:spPr>
          <a:xfrm>
            <a:off x="827405" y="891540"/>
            <a:ext cx="7129145" cy="370840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342900" indent="-342900" algn="just" defTabSz="6858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간접광고는 영상 작품 속에 광고제품을 소품 등으로 매치하여 자연스럽게 반복노출 시킬 수 있으며, </a:t>
            </a:r>
            <a:endParaRPr lang="ko-KR" altLang="en-US" sz="15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342900" indent="-342900" algn="just" defTabSz="6858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영상 속 소비자들이 선호하는 등장인물의 좋은 이미지가 호의적인 제품 이미지를 창출시킬 수 있다는 장점이 있다. </a:t>
            </a:r>
            <a:endParaRPr lang="ko-KR" altLang="en-US" sz="15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285750" indent="-285750" algn="just" defTabSz="6858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5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 또한 </a:t>
            </a:r>
            <a:r>
              <a:rPr lang="en-US" altLang="ko-KR" sz="1500" b="0" u="sng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국내 드라마가 해외로 수출될 경우</a:t>
            </a:r>
            <a:r>
              <a:rPr lang="en-US" altLang="ko-KR" sz="15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, 별도의 마케팅 비용이 들지 않고도 해외시장에 자사 상품을 광고할 수 있다. </a:t>
            </a:r>
            <a:endParaRPr lang="ko-KR" altLang="en-US" sz="15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0"/>
          <a:stretch>
            <a:fillRect/>
          </a:stretch>
        </p:blipFill>
        <p:spPr>
          <a:xfrm>
            <a:off x="2627630" y="3940810"/>
            <a:ext cx="3688715" cy="2138045"/>
          </a:xfrm>
          <a:prstGeom prst="rect">
            <a:avLst/>
          </a:prstGeom>
          <a:noFill/>
          <a:ln w="28575" cap="flat" cmpd="sng">
            <a:solidFill>
              <a:srgbClr val="173162">
                <a:alpha val="100000"/>
              </a:srgbClr>
            </a:solidFill>
            <a:prstDash val="solid"/>
          </a:ln>
        </p:spPr>
      </p:pic>
      <p:sp>
        <p:nvSpPr>
          <p:cNvPr id="4" name="직사각형 3"/>
          <p:cNvSpPr>
            <a:spLocks/>
          </p:cNvSpPr>
          <p:nvPr/>
        </p:nvSpPr>
        <p:spPr>
          <a:xfrm>
            <a:off x="2483485" y="6143625"/>
            <a:ext cx="3832860" cy="508635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00" b="0" strike="noStrike" cap="none" dirty="0">
                <a:latin typeface="맑은 고딕" charset="0"/>
                <a:ea typeface="맑은 고딕" charset="0"/>
              </a:rPr>
              <a:t>출처:스포츠 경향, http://sports.khan.co.kr/entertainment/sk_index.html?art_id=201901171750003&amp;sec_id=540101 </a:t>
            </a:r>
            <a:endParaRPr lang="ko-KR" altLang="en-US" sz="900" b="0" strike="noStrike" cap="none" dirty="0">
              <a:latin typeface="맑은 고딕" charset="0"/>
              <a:ea typeface="맑은 고딕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452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0" y="0"/>
            <a:ext cx="925252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F9BF150-1659-463F-8160-10451264126D}"/>
              </a:ext>
            </a:extLst>
          </p:cNvPr>
          <p:cNvSpPr txBox="1">
            <a:spLocks/>
          </p:cNvSpPr>
          <p:nvPr/>
        </p:nvSpPr>
        <p:spPr>
          <a:xfrm>
            <a:off x="755576" y="1845785"/>
            <a:ext cx="737196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제</a:t>
            </a:r>
            <a:r>
              <a:rPr lang="en-US" altLang="ko-KR" sz="1600" dirty="0">
                <a:latin typeface="+mn-ea"/>
              </a:rPr>
              <a:t>2</a:t>
            </a:r>
            <a:r>
              <a:rPr lang="ko-KR" altLang="en-US" sz="1600" dirty="0">
                <a:latin typeface="+mn-ea"/>
              </a:rPr>
              <a:t>의 한류열풍으로 불리는 드라마</a:t>
            </a:r>
            <a:r>
              <a:rPr lang="en-US" altLang="ko-KR" sz="1600" dirty="0">
                <a:latin typeface="+mn-ea"/>
              </a:rPr>
              <a:t>&lt;</a:t>
            </a:r>
            <a:r>
              <a:rPr lang="ko-KR" altLang="en-US" sz="1600" dirty="0">
                <a:latin typeface="+mn-ea"/>
              </a:rPr>
              <a:t>별에서 온 그대</a:t>
            </a:r>
            <a:r>
              <a:rPr lang="en-US" altLang="ko-KR" sz="1600" dirty="0">
                <a:latin typeface="+mn-ea"/>
              </a:rPr>
              <a:t>&gt; </a:t>
            </a:r>
            <a:r>
              <a:rPr lang="ko-KR" altLang="en-US" sz="1600" dirty="0">
                <a:latin typeface="+mn-ea"/>
              </a:rPr>
              <a:t>신드롬으로 드라마에 간접광고를 집행한 기업들도 마케팅 효과를 보았다</a:t>
            </a:r>
            <a:r>
              <a:rPr lang="en-US" altLang="ko-KR" sz="1600" dirty="0">
                <a:latin typeface="+mn-ea"/>
              </a:rPr>
              <a:t>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일명 </a:t>
            </a:r>
            <a:r>
              <a:rPr lang="en-US" altLang="ko-KR" sz="1600" dirty="0">
                <a:latin typeface="+mn-ea"/>
              </a:rPr>
              <a:t>'</a:t>
            </a:r>
            <a:r>
              <a:rPr lang="ko-KR" altLang="en-US" sz="1600" dirty="0" err="1">
                <a:latin typeface="+mn-ea"/>
              </a:rPr>
              <a:t>천송이</a:t>
            </a:r>
            <a:r>
              <a:rPr lang="ko-KR" altLang="en-US" sz="1600" dirty="0">
                <a:latin typeface="+mn-ea"/>
              </a:rPr>
              <a:t> 립스틱</a:t>
            </a:r>
            <a:r>
              <a:rPr lang="en-US" altLang="ko-KR" sz="1600" dirty="0">
                <a:latin typeface="+mn-ea"/>
              </a:rPr>
              <a:t>'</a:t>
            </a:r>
            <a:r>
              <a:rPr lang="ko-KR" altLang="en-US" sz="1600" dirty="0">
                <a:latin typeface="+mn-ea"/>
              </a:rPr>
              <a:t>이라 불리는 </a:t>
            </a:r>
            <a:r>
              <a:rPr lang="ko-KR" altLang="en-US" sz="1600" dirty="0" err="1">
                <a:latin typeface="+mn-ea"/>
              </a:rPr>
              <a:t>입생로랑</a:t>
            </a:r>
            <a:r>
              <a:rPr lang="ko-KR" altLang="en-US" sz="1600" dirty="0">
                <a:latin typeface="+mn-ea"/>
              </a:rPr>
              <a:t> 제품은 일본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중국에서도 품절사태가 이어져</a:t>
            </a:r>
            <a:r>
              <a:rPr lang="en-US" altLang="ko-KR" sz="1600" dirty="0">
                <a:latin typeface="+mn-ea"/>
              </a:rPr>
              <a:t> </a:t>
            </a:r>
            <a:r>
              <a:rPr lang="ko-KR" altLang="en-US" sz="1600" dirty="0">
                <a:latin typeface="+mn-ea"/>
              </a:rPr>
              <a:t>중고제품이 원가보다 비싸게 팔렸으며</a:t>
            </a:r>
            <a:r>
              <a:rPr lang="en-US" altLang="ko-KR" sz="1600" dirty="0">
                <a:latin typeface="+mn-ea"/>
              </a:rPr>
              <a:t>,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극 중 전지현이 먹은 ‘</a:t>
            </a:r>
            <a:r>
              <a:rPr lang="ko-KR" altLang="en-US" sz="1600" dirty="0" err="1">
                <a:latin typeface="+mn-ea"/>
              </a:rPr>
              <a:t>치맥</a:t>
            </a: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치킨</a:t>
            </a:r>
            <a:r>
              <a:rPr lang="en-US" altLang="ko-KR" sz="1600" dirty="0">
                <a:latin typeface="+mn-ea"/>
              </a:rPr>
              <a:t>+</a:t>
            </a:r>
            <a:r>
              <a:rPr lang="ko-KR" altLang="en-US" sz="1600" dirty="0">
                <a:latin typeface="+mn-ea"/>
              </a:rPr>
              <a:t>맥주</a:t>
            </a:r>
            <a:r>
              <a:rPr lang="en-US" altLang="ko-KR" sz="1600" dirty="0">
                <a:latin typeface="+mn-ea"/>
              </a:rPr>
              <a:t>)’</a:t>
            </a:r>
            <a:r>
              <a:rPr lang="ko-KR" altLang="en-US" sz="1600" dirty="0">
                <a:latin typeface="+mn-ea"/>
              </a:rPr>
              <a:t>이 열풍을 불러일으켜 메이크업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 err="1">
                <a:latin typeface="+mn-ea"/>
              </a:rPr>
              <a:t>의상뿐</a:t>
            </a:r>
            <a:r>
              <a:rPr lang="ko-KR" altLang="en-US" sz="1600" dirty="0">
                <a:latin typeface="+mn-ea"/>
              </a:rPr>
              <a:t> 아니라 한국문화까지 중국에서 유행하였다</a:t>
            </a:r>
            <a:r>
              <a:rPr lang="en-US" altLang="ko-KR" sz="1600" dirty="0">
                <a:latin typeface="+mn-ea"/>
              </a:rPr>
              <a:t>.</a:t>
            </a:r>
            <a:endParaRPr lang="ko-KR" altLang="en-US" sz="1600" dirty="0">
              <a:latin typeface="+mn-ea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3894E00-39A7-4A8D-BDDB-47544EFA4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151" y="4438140"/>
            <a:ext cx="2977332" cy="164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E5529E14-2BD5-43F0-99C1-EAABBF48319F}"/>
              </a:ext>
            </a:extLst>
          </p:cNvPr>
          <p:cNvSpPr/>
          <p:nvPr/>
        </p:nvSpPr>
        <p:spPr>
          <a:xfrm>
            <a:off x="1619672" y="6315973"/>
            <a:ext cx="707598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dirty="0"/>
              <a:t>출처</a:t>
            </a:r>
            <a:r>
              <a:rPr lang="en-US" altLang="ko-KR" sz="900" dirty="0"/>
              <a:t>: </a:t>
            </a:r>
            <a:r>
              <a:rPr lang="ko-KR" altLang="en-US" sz="900" dirty="0" err="1"/>
              <a:t>천송이</a:t>
            </a:r>
            <a:r>
              <a:rPr lang="ko-KR" altLang="en-US" sz="900" dirty="0"/>
              <a:t> 립스틱 </a:t>
            </a:r>
            <a:r>
              <a:rPr lang="en-US" altLang="ko-KR" sz="900" dirty="0"/>
              <a:t>(</a:t>
            </a:r>
            <a:r>
              <a:rPr lang="ko-KR" altLang="en-US" sz="900" dirty="0"/>
              <a:t>좌</a:t>
            </a:r>
            <a:r>
              <a:rPr lang="en-US" altLang="ko-KR" sz="900" dirty="0"/>
              <a:t>)(http://www.banronbodo.com/news/articleView.html?idxno=783), </a:t>
            </a:r>
            <a:r>
              <a:rPr lang="ko-KR" altLang="en-US" sz="900" dirty="0" err="1"/>
              <a:t>치맥문화</a:t>
            </a:r>
            <a:r>
              <a:rPr lang="ko-KR" altLang="en-US" sz="900" dirty="0"/>
              <a:t> 전파 </a:t>
            </a:r>
            <a:r>
              <a:rPr lang="en-US" altLang="ko-KR" sz="900" dirty="0"/>
              <a:t>(</a:t>
            </a:r>
            <a:r>
              <a:rPr lang="ko-KR" altLang="en-US" sz="900" dirty="0"/>
              <a:t>우</a:t>
            </a:r>
            <a:r>
              <a:rPr lang="en-US" altLang="ko-KR" sz="900" dirty="0"/>
              <a:t>) http://www.donga.com/news/article/all/20140302/61378920/1</a:t>
            </a:r>
            <a:endParaRPr lang="ko-KR" altLang="en-US" sz="900" dirty="0"/>
          </a:p>
          <a:p>
            <a:r>
              <a:rPr lang="en-US" altLang="ko-KR" sz="900" dirty="0"/>
              <a:t> 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DD5DCF0F-6BB2-4904-9FD2-B8051FA74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697" y="3877434"/>
            <a:ext cx="2193492" cy="219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4E2D9471-5674-4F3C-87AE-E408CEFC3E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879" r="28344"/>
          <a:stretch/>
        </p:blipFill>
        <p:spPr>
          <a:xfrm rot="10800000">
            <a:off x="-28128" y="380612"/>
            <a:ext cx="9361040" cy="901700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89094421-4F3F-4DDC-8384-0C86E66E1445}"/>
              </a:ext>
            </a:extLst>
          </p:cNvPr>
          <p:cNvSpPr/>
          <p:nvPr/>
        </p:nvSpPr>
        <p:spPr>
          <a:xfrm>
            <a:off x="251520" y="520310"/>
            <a:ext cx="52870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600" b="1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간접광고 효과 및 파급력</a:t>
            </a:r>
            <a:endParaRPr lang="ko-KR" alt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764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0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016634" y="1611776"/>
            <a:ext cx="7260590" cy="1800860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Autofit/>
          </a:bodyPr>
          <a:lstStyle/>
          <a:p>
            <a:pPr marL="285750" indent="-285750" algn="just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다른 사례로 드라마&lt;태양의 후예&gt;의 송혜교가 수시로 바른 립스틱와  송중기가 먹는 홍삼스틱은 드라마인기를 힘입어 국내는 물론 해외 매출량이 급격히 상승하였다.</a:t>
            </a:r>
            <a:endParaRPr lang="ko-KR" altLang="en-US" sz="16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285750" indent="-285750" algn="just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그 결과, 한류드라마 간접광고가 글로벌기업들의 핵심 마케팅 수단으로 떠오르고 있다. </a:t>
            </a:r>
            <a:endParaRPr lang="ko-KR" altLang="en-US" sz="16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DF03C3BF-44C8-48F6-9956-3BB204BFB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945" y="3894455"/>
            <a:ext cx="3368675" cy="191071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E5529E14-2BD5-43F0-99C1-EAABBF48319F}"/>
              </a:ext>
            </a:extLst>
          </p:cNvPr>
          <p:cNvSpPr/>
          <p:nvPr/>
        </p:nvSpPr>
        <p:spPr>
          <a:xfrm>
            <a:off x="1207661" y="6007862"/>
            <a:ext cx="71285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800" dirty="0"/>
              <a:t>사진출처</a:t>
            </a:r>
            <a:r>
              <a:rPr lang="en-US" altLang="ko-KR" sz="800" dirty="0"/>
              <a:t>: </a:t>
            </a:r>
            <a:r>
              <a:rPr lang="ko-KR" altLang="en-US" sz="800" dirty="0" err="1"/>
              <a:t>송혜교립스틱</a:t>
            </a:r>
            <a:r>
              <a:rPr lang="ko-KR" altLang="en-US" sz="800" dirty="0"/>
              <a:t> </a:t>
            </a:r>
            <a:r>
              <a:rPr lang="en-US" altLang="ko-KR" sz="800" dirty="0"/>
              <a:t>(</a:t>
            </a:r>
            <a:r>
              <a:rPr lang="ko-KR" altLang="en-US" sz="800" dirty="0"/>
              <a:t>좌</a:t>
            </a:r>
            <a:r>
              <a:rPr lang="en-US" altLang="ko-KR" sz="800" dirty="0"/>
              <a:t>)(http://jymedia.kr/bbs/board.php?bo_table=pds&amp;wr_id=45&amp;page=3), </a:t>
            </a:r>
            <a:r>
              <a:rPr lang="ko-KR" altLang="en-US" sz="800" dirty="0"/>
              <a:t>송중기 </a:t>
            </a:r>
            <a:r>
              <a:rPr lang="ko-KR" altLang="en-US" sz="800" dirty="0" err="1"/>
              <a:t>홍삼스틱</a:t>
            </a:r>
            <a:r>
              <a:rPr lang="en-US" altLang="ko-KR" sz="800" dirty="0"/>
              <a:t>(</a:t>
            </a:r>
            <a:r>
              <a:rPr lang="ko-KR" altLang="en-US" sz="800" dirty="0"/>
              <a:t>우</a:t>
            </a:r>
            <a:r>
              <a:rPr lang="en-US" altLang="ko-KR" sz="800" dirty="0"/>
              <a:t>)(https://www.insight.co.kr/newsRead.php?ArtNo=56299)</a:t>
            </a:r>
            <a:endParaRPr lang="ko-KR" altLang="en-US" sz="8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4AFABC9-348E-4B18-9FE8-939C0B9AC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720" y="3894455"/>
            <a:ext cx="3098800" cy="191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4034F3FB-6F96-4F36-9E16-5809C5284B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879" r="28344"/>
          <a:stretch/>
        </p:blipFill>
        <p:spPr>
          <a:xfrm rot="10800000">
            <a:off x="-28128" y="380612"/>
            <a:ext cx="9361040" cy="901700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5520E18F-E43B-4F4E-8A80-5D5181C91BA9}"/>
              </a:ext>
            </a:extLst>
          </p:cNvPr>
          <p:cNvSpPr/>
          <p:nvPr/>
        </p:nvSpPr>
        <p:spPr>
          <a:xfrm>
            <a:off x="251520" y="520310"/>
            <a:ext cx="52870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600" b="1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간접광고 효과 및 파급력</a:t>
            </a:r>
            <a:endParaRPr lang="ko-KR" alt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79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4DBBA15F-502A-4D77-BB22-28FE9580DECF}"/>
              </a:ext>
            </a:extLst>
          </p:cNvPr>
          <p:cNvSpPr/>
          <p:nvPr/>
        </p:nvSpPr>
        <p:spPr>
          <a:xfrm>
            <a:off x="0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pic>
        <p:nvPicPr>
          <p:cNvPr id="8" name="그래픽 7">
            <a:extLst>
              <a:ext uri="{FF2B5EF4-FFF2-40B4-BE49-F238E27FC236}">
                <a16:creationId xmlns:a16="http://schemas.microsoft.com/office/drawing/2014/main" id="{AE430A07-23EA-416C-AF36-23153AEED8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879" r="28344"/>
          <a:stretch/>
        </p:blipFill>
        <p:spPr>
          <a:xfrm rot="10800000">
            <a:off x="-28128" y="380612"/>
            <a:ext cx="9361040" cy="901700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C5398AA-58B8-4D85-BCD7-BBA97EADC58D}"/>
              </a:ext>
            </a:extLst>
          </p:cNvPr>
          <p:cNvSpPr/>
          <p:nvPr/>
        </p:nvSpPr>
        <p:spPr>
          <a:xfrm>
            <a:off x="251520" y="520310"/>
            <a:ext cx="52870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600" b="1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간접광고 효과 및 파급력</a:t>
            </a:r>
            <a:endParaRPr lang="ko-KR" alt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E69B467-1572-4A4F-BF19-722E4A47C82A}"/>
              </a:ext>
            </a:extLst>
          </p:cNvPr>
          <p:cNvSpPr/>
          <p:nvPr/>
        </p:nvSpPr>
        <p:spPr>
          <a:xfrm>
            <a:off x="683568" y="4005064"/>
            <a:ext cx="7924642" cy="2312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 2013</a:t>
            </a: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년 데뷔한 방탄소년단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(BTS)</a:t>
            </a: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은 한국 가수 중 최초로 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2</a:t>
            </a: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번의 빌보드 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1</a:t>
            </a: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위를 통해 국가적 위상을 높임과 동시에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 </a:t>
            </a: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전 세계 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10~20</a:t>
            </a: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대를 중심으로 큰 인기를 얻고 있다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더불어 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2019</a:t>
            </a: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년 타임이 선정한 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‘</a:t>
            </a: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세계에서 가장 영향력 있는 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100</a:t>
            </a: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인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’</a:t>
            </a: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이 되었으며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0" i="0" dirty="0">
                <a:solidFill>
                  <a:srgbClr val="333333"/>
                </a:solidFill>
                <a:effectLst/>
                <a:latin typeface="+mn-ea"/>
              </a:rPr>
              <a:t>방탄소년단의 인기 상승이 외국인 관광객 수 및 주요 소비재수출액 증가와 같이 국내 경제에 긍정적인 영향을 미치고 있다</a:t>
            </a:r>
            <a:r>
              <a:rPr lang="en-US" altLang="ko-KR" sz="1400" b="0" i="0" dirty="0">
                <a:solidFill>
                  <a:srgbClr val="333333"/>
                </a:solidFill>
                <a:effectLst/>
                <a:latin typeface="+mn-ea"/>
              </a:rPr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solidFill>
                  <a:srgbClr val="333333"/>
                </a:solidFill>
                <a:latin typeface="+mn-ea"/>
              </a:rPr>
              <a:t>이는 드라마 대장금이 대만과 중동에서 크게 히트하면서 한국 화장품이 수출이 본격화된 것과 같은 효과를 가져오고 있는 것이다</a:t>
            </a:r>
            <a:r>
              <a:rPr lang="en-US" altLang="ko-KR" sz="1400" dirty="0">
                <a:solidFill>
                  <a:srgbClr val="333333"/>
                </a:solidFill>
                <a:latin typeface="+mn-ea"/>
              </a:rPr>
              <a:t>.  </a:t>
            </a:r>
            <a:endParaRPr lang="en-US" altLang="ko-KR" sz="1400" b="0" i="0" dirty="0">
              <a:solidFill>
                <a:srgbClr val="333333"/>
              </a:solidFill>
              <a:effectLst/>
              <a:latin typeface="+mn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E3ACCA6-BF9F-4B2F-B096-DF8A2F6C92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5637" y="1873936"/>
            <a:ext cx="2909960" cy="1915104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B51AB738-5B98-449F-9D0D-06FD28B693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4943" y="1873936"/>
            <a:ext cx="3025862" cy="191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6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CC97B6FB-9E51-4759-9096-31FA6D4EFF4B}"/>
              </a:ext>
            </a:extLst>
          </p:cNvPr>
          <p:cNvSpPr/>
          <p:nvPr/>
        </p:nvSpPr>
        <p:spPr>
          <a:xfrm>
            <a:off x="0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F9BF150-1659-463F-8160-10451264126D}"/>
              </a:ext>
            </a:extLst>
          </p:cNvPr>
          <p:cNvSpPr txBox="1">
            <a:spLocks/>
          </p:cNvSpPr>
          <p:nvPr/>
        </p:nvSpPr>
        <p:spPr>
          <a:xfrm>
            <a:off x="812165" y="5068570"/>
            <a:ext cx="7936299" cy="14566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현대경제연구소에서 분석한 </a:t>
            </a:r>
            <a:r>
              <a:rPr lang="ko-KR" altLang="en-US" sz="1400" b="1" dirty="0">
                <a:latin typeface="+mn-ea"/>
              </a:rPr>
              <a:t>방탄소년단의 경제적 효과</a:t>
            </a:r>
            <a:r>
              <a:rPr lang="ko-KR" altLang="en-US" sz="1400" dirty="0">
                <a:latin typeface="+mn-ea"/>
              </a:rPr>
              <a:t>는 인지도가 </a:t>
            </a:r>
            <a:r>
              <a:rPr lang="en-US" altLang="ko-KR" sz="1400" dirty="0">
                <a:latin typeface="+mn-ea"/>
              </a:rPr>
              <a:t>1p</a:t>
            </a:r>
            <a:r>
              <a:rPr lang="ko-KR" altLang="en-US" sz="1400" dirty="0">
                <a:latin typeface="+mn-ea"/>
              </a:rPr>
              <a:t> 증가할 때 외국인 관광객의 수는 </a:t>
            </a:r>
            <a:r>
              <a:rPr lang="en-US" altLang="ko-KR" sz="1400" dirty="0">
                <a:latin typeface="+mn-ea"/>
              </a:rPr>
              <a:t>0.45%p</a:t>
            </a:r>
            <a:r>
              <a:rPr lang="ko-KR" altLang="en-US" sz="1400" dirty="0">
                <a:latin typeface="+mn-ea"/>
              </a:rPr>
              <a:t>가</a:t>
            </a:r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</a:rPr>
              <a:t>증가하고</a:t>
            </a:r>
            <a:r>
              <a:rPr lang="en-US" altLang="ko-KR" sz="1400" dirty="0">
                <a:latin typeface="+mn-ea"/>
              </a:rPr>
              <a:t>,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주요 소비재수출액은 의류 </a:t>
            </a:r>
            <a:r>
              <a:rPr lang="en-US" altLang="ko-KR" sz="1400" dirty="0">
                <a:latin typeface="+mn-ea"/>
              </a:rPr>
              <a:t>0.18%p, </a:t>
            </a:r>
            <a:r>
              <a:rPr lang="ko-KR" altLang="en-US" sz="1400" dirty="0">
                <a:latin typeface="+mn-ea"/>
              </a:rPr>
              <a:t>화장품 </a:t>
            </a:r>
            <a:r>
              <a:rPr lang="en-US" altLang="ko-KR" sz="1400" dirty="0">
                <a:latin typeface="+mn-ea"/>
              </a:rPr>
              <a:t>0.72%p, </a:t>
            </a:r>
            <a:r>
              <a:rPr lang="ko-KR" altLang="en-US" sz="1400" dirty="0" err="1">
                <a:latin typeface="+mn-ea"/>
              </a:rPr>
              <a:t>음식류</a:t>
            </a:r>
            <a:r>
              <a:rPr lang="ko-KR" altLang="en-US" sz="1400" dirty="0">
                <a:latin typeface="+mn-ea"/>
              </a:rPr>
              <a:t> </a:t>
            </a:r>
            <a:r>
              <a:rPr lang="en-US" altLang="ko-KR" sz="1400" dirty="0">
                <a:latin typeface="+mn-ea"/>
              </a:rPr>
              <a:t>0.45%p </a:t>
            </a:r>
            <a:r>
              <a:rPr lang="ko-KR" altLang="en-US" sz="1400" dirty="0">
                <a:latin typeface="+mn-ea"/>
              </a:rPr>
              <a:t>증가 효과가 발생하는데 이는 공식광고</a:t>
            </a:r>
            <a:r>
              <a:rPr lang="en-US" altLang="ko-KR" sz="1400" dirty="0">
                <a:latin typeface="+mn-ea"/>
              </a:rPr>
              <a:t>, SNS</a:t>
            </a:r>
            <a:r>
              <a:rPr lang="ko-KR" altLang="en-US" sz="1400" dirty="0">
                <a:latin typeface="+mn-ea"/>
              </a:rPr>
              <a:t>를 통해 노출된 소비재  등의 외국인 소비가 증가하는 것으로 판단된다</a:t>
            </a:r>
            <a:r>
              <a:rPr lang="en-US" altLang="ko-KR" sz="1400" dirty="0">
                <a:latin typeface="+mn-ea"/>
              </a:rPr>
              <a:t>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altLang="ko-KR" sz="1400" dirty="0">
              <a:latin typeface="+mn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93F764A-CF8E-4357-9189-AAF8FA0FF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465" y="2007235"/>
            <a:ext cx="3096260" cy="2939415"/>
          </a:xfrm>
          <a:prstGeom prst="rect">
            <a:avLst/>
          </a:prstGeom>
        </p:spPr>
      </p:pic>
      <p:sp>
        <p:nvSpPr>
          <p:cNvPr id="9" name="TextBox 8"/>
          <p:cNvSpPr txBox="1">
            <a:spLocks/>
          </p:cNvSpPr>
          <p:nvPr/>
        </p:nvSpPr>
        <p:spPr>
          <a:xfrm>
            <a:off x="4655185" y="3272155"/>
            <a:ext cx="1642110" cy="277495"/>
          </a:xfrm>
          <a:prstGeom prst="rect">
            <a:avLst/>
          </a:prstGeom>
          <a:noFill/>
        </p:spPr>
        <p:txBody>
          <a:bodyPr vert="horz" wrap="none" lIns="91440" tIns="45720" rIns="91440" bIns="45720" numCol="1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b="0" strike="noStrike" cap="none" dirty="0">
                <a:latin typeface="맑은 고딕" charset="0"/>
                <a:ea typeface="맑은 고딕" charset="0"/>
              </a:rPr>
              <a:t>자료: 현대경제연구원</a:t>
            </a:r>
            <a:endParaRPr lang="ko-KR" altLang="en-US" sz="12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5A9329CE-79B7-4495-A489-A26C87B19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25" y="3578860"/>
            <a:ext cx="2151380" cy="137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그래픽 7">
            <a:extLst>
              <a:ext uri="{FF2B5EF4-FFF2-40B4-BE49-F238E27FC236}">
                <a16:creationId xmlns:a16="http://schemas.microsoft.com/office/drawing/2014/main" id="{2BC47C43-DA00-46F1-9152-67EED41CA02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879" r="28344"/>
          <a:stretch/>
        </p:blipFill>
        <p:spPr>
          <a:xfrm rot="10800000">
            <a:off x="-28128" y="380612"/>
            <a:ext cx="9361040" cy="901700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4B79235A-5F55-484F-9AF1-63C852DC37B9}"/>
              </a:ext>
            </a:extLst>
          </p:cNvPr>
          <p:cNvSpPr/>
          <p:nvPr/>
        </p:nvSpPr>
        <p:spPr>
          <a:xfrm>
            <a:off x="251520" y="520310"/>
            <a:ext cx="52870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600" b="1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간접광고 효과 및 파급력</a:t>
            </a:r>
            <a:endParaRPr lang="ko-KR" alt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953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1270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1" name="텍스트 상자 10"/>
          <p:cNvSpPr txBox="1">
            <a:spLocks/>
          </p:cNvSpPr>
          <p:nvPr/>
        </p:nvSpPr>
        <p:spPr>
          <a:xfrm>
            <a:off x="405130" y="3441065"/>
            <a:ext cx="3120390" cy="247015"/>
          </a:xfrm>
          <a:prstGeom prst="rect">
            <a:avLst/>
          </a:prstGeom>
          <a:noFill/>
        </p:spPr>
        <p:txBody>
          <a:bodyPr vert="horz" wrap="square" lIns="0" tIns="0" rIns="0" bIns="0" anchor="t">
            <a:no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Char char="•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13" name="그래픽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5715" y="171450"/>
            <a:ext cx="9361805" cy="902335"/>
          </a:xfrm>
          <a:prstGeom prst="rect">
            <a:avLst/>
          </a:prstGeom>
          <a:noFill/>
        </p:spPr>
      </p:pic>
      <p:sp>
        <p:nvSpPr>
          <p:cNvPr id="14" name="직사각형 13"/>
          <p:cNvSpPr>
            <a:spLocks/>
          </p:cNvSpPr>
          <p:nvPr/>
        </p:nvSpPr>
        <p:spPr>
          <a:xfrm>
            <a:off x="317500" y="291465"/>
            <a:ext cx="3159839" cy="646331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국내 PPL </a:t>
            </a:r>
            <a:r>
              <a:rPr lang="en-US" altLang="ko-KR" sz="3600" b="1" strike="noStrike" cap="none" dirty="0" err="1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규제</a:t>
            </a:r>
            <a:endParaRPr lang="ko-KR" altLang="en-US" sz="36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8FC1407B-6325-472E-9A3E-BB2BFBBE92CC}"/>
              </a:ext>
            </a:extLst>
          </p:cNvPr>
          <p:cNvGraphicFramePr>
            <a:graphicFrameLocks noGrp="1"/>
          </p:cNvGraphicFramePr>
          <p:nvPr/>
        </p:nvGraphicFramePr>
        <p:xfrm>
          <a:off x="435364" y="1386088"/>
          <a:ext cx="8425180" cy="199447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102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2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2141"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b="1" strike="noStrike" kern="1200" cap="none" dirty="0">
                          <a:solidFill>
                            <a:schemeClr val="bg1"/>
                          </a:solidFill>
                          <a:latin typeface="맑은 고딕" charset="0"/>
                          <a:ea typeface="맑은 고딕" charset="0"/>
                        </a:rPr>
                        <a:t>개정 전 간정광고 규정</a:t>
                      </a:r>
                      <a:endParaRPr lang="ko-KR" altLang="en-US" sz="1800" b="1" strike="noStrike" kern="1200" cap="none" dirty="0">
                        <a:solidFill>
                          <a:schemeClr val="bg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b="1" strike="noStrike" kern="1200" cap="none" dirty="0">
                          <a:solidFill>
                            <a:schemeClr val="bg1"/>
                          </a:solidFill>
                          <a:latin typeface="맑은 고딕" charset="0"/>
                          <a:ea typeface="맑은 고딕" charset="0"/>
                        </a:rPr>
                        <a:t>현 간접광고 규정</a:t>
                      </a:r>
                      <a:endParaRPr lang="ko-KR" altLang="en-US" sz="1800" b="1" strike="noStrike" kern="1200" cap="none" dirty="0">
                        <a:solidFill>
                          <a:schemeClr val="bg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1092">
                <a:tc>
                  <a:txBody>
                    <a:bodyPr/>
                    <a:lstStyle/>
                    <a:p>
                      <a:pPr marL="342900" indent="-342900" algn="l" defTabSz="9144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ko-KR" altLang="en-US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지상파</a:t>
                      </a:r>
                      <a:r>
                        <a:rPr lang="en-US" altLang="ko-KR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, </a:t>
                      </a:r>
                      <a:r>
                        <a:rPr lang="ko-KR" altLang="en-US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유료방송 허용시간 동일</a:t>
                      </a:r>
                      <a:endParaRPr lang="en-US" altLang="ko-KR" sz="2000" b="0" strike="noStrike" kern="1200" cap="none" dirty="0">
                        <a:solidFill>
                          <a:schemeClr val="tx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l" defTabSz="9144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(</a:t>
                      </a:r>
                      <a:r>
                        <a:rPr lang="ko-KR" altLang="en-US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해당 방송프로그램 시간의 </a:t>
                      </a:r>
                      <a:r>
                        <a:rPr lang="en-US" altLang="ko-KR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5/100)</a:t>
                      </a:r>
                      <a:endParaRPr lang="ko-KR" altLang="en-US" sz="2000" b="0" strike="noStrike" kern="1200" cap="none" dirty="0">
                        <a:solidFill>
                          <a:schemeClr val="tx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v"/>
                      </a:pPr>
                      <a:r>
                        <a:rPr lang="ko-KR" altLang="en-US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허용시간 확대</a:t>
                      </a:r>
                      <a:r>
                        <a:rPr lang="en-US" altLang="ko-KR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(</a:t>
                      </a:r>
                      <a:r>
                        <a:rPr lang="ko-KR" altLang="en-US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유료방송 등</a:t>
                      </a:r>
                      <a:r>
                        <a:rPr lang="en-US" altLang="ko-KR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)</a:t>
                      </a:r>
                    </a:p>
                    <a:p>
                      <a:pPr marL="0" indent="0" algn="l" defTabSz="9144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-</a:t>
                      </a:r>
                      <a:r>
                        <a:rPr lang="ko-KR" altLang="en-US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프로그램 시간의 </a:t>
                      </a:r>
                      <a:r>
                        <a:rPr lang="en-US" altLang="ko-KR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5/100 → 7/100</a:t>
                      </a:r>
                    </a:p>
                    <a:p>
                      <a:pPr marL="0" indent="0" algn="l" defTabSz="9144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endParaRPr lang="en-US" altLang="ko-KR" sz="2000" b="0" strike="noStrike" kern="1200" cap="none" dirty="0">
                        <a:solidFill>
                          <a:schemeClr val="tx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342900" indent="-342900" algn="l" defTabSz="9144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ko-KR" altLang="en-US" sz="2000" b="0" strike="noStrike" kern="1200" cap="none" dirty="0">
                          <a:solidFill>
                            <a:schemeClr val="tx1"/>
                          </a:solidFill>
                          <a:latin typeface="맑은 고딕" charset="0"/>
                          <a:ea typeface="맑은 고딕" charset="0"/>
                        </a:rPr>
                        <a:t>시청자 보호 의무규정</a:t>
                      </a:r>
                      <a:endParaRPr lang="ko-KR" altLang="en-US" sz="1600" b="0" strike="noStrike" kern="1200" cap="none" dirty="0">
                        <a:solidFill>
                          <a:schemeClr val="tx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l" defTabSz="9144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ko-KR" altLang="en-US" sz="1400" b="0" strike="noStrike" kern="1200" cap="none" dirty="0">
                        <a:solidFill>
                          <a:schemeClr val="tx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직사각형 1">
            <a:extLst>
              <a:ext uri="{FF2B5EF4-FFF2-40B4-BE49-F238E27FC236}">
                <a16:creationId xmlns:a16="http://schemas.microsoft.com/office/drawing/2014/main" id="{A89A27F8-886A-41C6-804C-340A56E91829}"/>
              </a:ext>
            </a:extLst>
          </p:cNvPr>
          <p:cNvSpPr/>
          <p:nvPr/>
        </p:nvSpPr>
        <p:spPr>
          <a:xfrm>
            <a:off x="539552" y="3816548"/>
            <a:ext cx="7992888" cy="145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400"/>
              </a:spcBef>
              <a:spcAft>
                <a:spcPts val="600"/>
              </a:spcAft>
              <a:buClr>
                <a:srgbClr val="40568C"/>
              </a:buClr>
              <a:buFont typeface="Wingdings"/>
              <a:buChar char="u"/>
            </a:pPr>
            <a:r>
              <a:rPr lang="en-US" altLang="ko-KR" b="1" dirty="0" err="1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최근의</a:t>
            </a:r>
            <a:r>
              <a:rPr lang="en-US" altLang="ko-KR" b="1" dirty="0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 </a:t>
            </a:r>
            <a:r>
              <a:rPr lang="en-US" altLang="ko-KR" b="1" dirty="0" err="1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프로그램</a:t>
            </a:r>
            <a:r>
              <a:rPr lang="en-US" altLang="ko-KR" b="1" dirty="0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  PPL</a:t>
            </a:r>
            <a:r>
              <a:rPr lang="ko-KR" altLang="en-US" b="1" dirty="0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 현황</a:t>
            </a:r>
            <a:endParaRPr lang="ko-KR" altLang="en-US" b="1" dirty="0">
              <a:solidFill>
                <a:srgbClr val="40568C"/>
              </a:solidFill>
              <a:latin typeface="맑은 고딕" charset="0"/>
              <a:ea typeface="맑은 고딕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Clr>
                <a:srgbClr val="000000"/>
              </a:buClr>
              <a:buFont typeface="Wingdings"/>
              <a:buChar char="ü"/>
            </a:pPr>
            <a:r>
              <a:rPr lang="en-US" altLang="ko-KR" dirty="0" err="1">
                <a:latin typeface="맑은 고딕" charset="0"/>
                <a:ea typeface="맑은 고딕" charset="0"/>
              </a:rPr>
              <a:t>PPL의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배치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형태가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보다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적극적이고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과감해지고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있음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endParaRPr lang="ko-KR" altLang="en-US" dirty="0">
              <a:latin typeface="맑은 고딕" charset="0"/>
              <a:ea typeface="맑은 고딕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Clr>
                <a:srgbClr val="000000"/>
              </a:buClr>
              <a:buFont typeface="Wingdings"/>
              <a:buChar char="ü"/>
            </a:pPr>
            <a:r>
              <a:rPr lang="en-US" altLang="ko-KR" dirty="0" err="1">
                <a:latin typeface="맑은 고딕" charset="0"/>
                <a:ea typeface="맑은 고딕" charset="0"/>
              </a:rPr>
              <a:t>프로그램의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줄거리나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등장인물의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직업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등이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오히려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PPL을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의해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다수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결정되는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사례도</a:t>
            </a:r>
            <a:r>
              <a:rPr lang="en-US" altLang="ko-KR" dirty="0">
                <a:latin typeface="맑은 고딕" charset="0"/>
                <a:ea typeface="맑은 고딕" charset="0"/>
              </a:rPr>
              <a:t> </a:t>
            </a:r>
            <a:r>
              <a:rPr lang="en-US" altLang="ko-KR" dirty="0" err="1">
                <a:latin typeface="맑은 고딕" charset="0"/>
                <a:ea typeface="맑은 고딕" charset="0"/>
              </a:rPr>
              <a:t>발견</a:t>
            </a:r>
            <a:endParaRPr lang="ko-KR" altLang="en-US" dirty="0">
              <a:latin typeface="맑은 고딕" charset="0"/>
              <a:ea typeface="맑은 고딕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159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1270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1" name="텍스트 상자 10"/>
          <p:cNvSpPr txBox="1">
            <a:spLocks/>
          </p:cNvSpPr>
          <p:nvPr/>
        </p:nvSpPr>
        <p:spPr>
          <a:xfrm>
            <a:off x="405130" y="3441065"/>
            <a:ext cx="3120390" cy="247015"/>
          </a:xfrm>
          <a:prstGeom prst="rect">
            <a:avLst/>
          </a:prstGeom>
          <a:noFill/>
        </p:spPr>
        <p:txBody>
          <a:bodyPr vert="horz" wrap="square" lIns="0" tIns="0" rIns="0" bIns="0" anchor="t">
            <a:no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Char char="•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2" name="내용 개체 틀 11"/>
          <p:cNvSpPr txBox="1">
            <a:spLocks noGrp="1"/>
          </p:cNvSpPr>
          <p:nvPr>
            <p:ph idx="1"/>
          </p:nvPr>
        </p:nvSpPr>
        <p:spPr>
          <a:xfrm>
            <a:off x="416560" y="1304925"/>
            <a:ext cx="8475920" cy="5182235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254000" indent="-254000" algn="just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Wingdings"/>
              <a:buChar char="v"/>
            </a:pPr>
            <a:r>
              <a:rPr lang="en-US" altLang="ko-KR" b="1" strike="noStrike" cap="none" dirty="0" err="1">
                <a:solidFill>
                  <a:schemeClr val="accent1">
                    <a:lumMod val="50000"/>
                    <a:lumOff val="0"/>
                  </a:schemeClr>
                </a:solidFill>
                <a:latin typeface="맑은 고딕" charset="0"/>
                <a:ea typeface="맑은 고딕" charset="0"/>
              </a:rPr>
              <a:t>해외</a:t>
            </a:r>
            <a:r>
              <a:rPr lang="en-US" altLang="ko-KR" b="1" strike="noStrike" cap="none" dirty="0">
                <a:solidFill>
                  <a:schemeClr val="accent1">
                    <a:lumMod val="50000"/>
                    <a:lumOff val="0"/>
                  </a:schemeClr>
                </a:solidFill>
                <a:latin typeface="맑은 고딕" charset="0"/>
                <a:ea typeface="맑은 고딕" charset="0"/>
              </a:rPr>
              <a:t> </a:t>
            </a:r>
            <a:r>
              <a:rPr lang="en-US" altLang="ko-KR" b="1" strike="noStrike" cap="none" dirty="0" err="1">
                <a:solidFill>
                  <a:schemeClr val="accent1">
                    <a:lumMod val="50000"/>
                    <a:lumOff val="0"/>
                  </a:schemeClr>
                </a:solidFill>
                <a:latin typeface="맑은 고딕" charset="0"/>
                <a:ea typeface="맑은 고딕" charset="0"/>
              </a:rPr>
              <a:t>주요국</a:t>
            </a:r>
            <a:r>
              <a:rPr lang="ko-KR" altLang="en-US" b="1" strike="noStrike" cap="none" dirty="0">
                <a:solidFill>
                  <a:schemeClr val="accent1">
                    <a:lumMod val="50000"/>
                    <a:lumOff val="0"/>
                  </a:schemeClr>
                </a:solidFill>
                <a:latin typeface="맑은 고딕" charset="0"/>
                <a:ea typeface="맑은 고딕" charset="0"/>
              </a:rPr>
              <a:t>에</a:t>
            </a:r>
            <a:r>
              <a:rPr lang="en-US" altLang="ko-KR" b="1" strike="noStrike" cap="none" dirty="0">
                <a:solidFill>
                  <a:schemeClr val="accent1">
                    <a:lumMod val="50000"/>
                    <a:lumOff val="0"/>
                  </a:schemeClr>
                </a:solidFill>
                <a:latin typeface="맑은 고딕" charset="0"/>
                <a:ea typeface="맑은 고딕" charset="0"/>
              </a:rPr>
              <a:t>서 방송시장 현황 및 </a:t>
            </a:r>
            <a:r>
              <a:rPr lang="en-US" altLang="ko-KR" b="1" strike="noStrike" cap="none" dirty="0" err="1">
                <a:solidFill>
                  <a:schemeClr val="accent1">
                    <a:lumMod val="50000"/>
                    <a:lumOff val="0"/>
                  </a:schemeClr>
                </a:solidFill>
                <a:latin typeface="맑은 고딕" charset="0"/>
                <a:ea typeface="맑은 고딕" charset="0"/>
              </a:rPr>
              <a:t>규제현황에</a:t>
            </a:r>
            <a:r>
              <a:rPr lang="en-US" altLang="ko-KR" b="1" strike="noStrike" cap="none" dirty="0">
                <a:solidFill>
                  <a:schemeClr val="accent1">
                    <a:lumMod val="50000"/>
                    <a:lumOff val="0"/>
                  </a:schemeClr>
                </a:solidFill>
                <a:latin typeface="맑은 고딕" charset="0"/>
                <a:ea typeface="맑은 고딕" charset="0"/>
              </a:rPr>
              <a:t> </a:t>
            </a:r>
          </a:p>
          <a:p>
            <a:pPr algn="just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US" altLang="ko-KR" b="1" dirty="0">
                <a:solidFill>
                  <a:schemeClr val="accent1">
                    <a:lumMod val="50000"/>
                    <a:lumOff val="0"/>
                  </a:schemeClr>
                </a:solidFill>
                <a:latin typeface="맑은 고딕" charset="0"/>
                <a:ea typeface="맑은 고딕" charset="0"/>
              </a:rPr>
              <a:t>   </a:t>
            </a:r>
            <a:r>
              <a:rPr lang="en-US" altLang="ko-KR" b="1" strike="noStrike" cap="none" dirty="0" err="1">
                <a:solidFill>
                  <a:schemeClr val="accent1">
                    <a:lumMod val="50000"/>
                    <a:lumOff val="0"/>
                  </a:schemeClr>
                </a:solidFill>
                <a:latin typeface="맑은 고딕" charset="0"/>
                <a:ea typeface="맑은 고딕" charset="0"/>
              </a:rPr>
              <a:t>주기적인</a:t>
            </a:r>
            <a:r>
              <a:rPr lang="en-US" altLang="ko-KR" b="1" strike="noStrike" cap="none" dirty="0">
                <a:solidFill>
                  <a:schemeClr val="accent1">
                    <a:lumMod val="50000"/>
                    <a:lumOff val="0"/>
                  </a:schemeClr>
                </a:solidFill>
                <a:latin typeface="맑은 고딕" charset="0"/>
                <a:ea typeface="맑은 고딕" charset="0"/>
              </a:rPr>
              <a:t> 모니터링을 실시하고 있음</a:t>
            </a:r>
            <a:endParaRPr lang="ko-KR" altLang="en-US" b="1" strike="noStrike" cap="none" dirty="0">
              <a:solidFill>
                <a:schemeClr val="accent1">
                  <a:lumMod val="50000"/>
                  <a:lumOff val="0"/>
                </a:schemeClr>
              </a:solidFill>
              <a:latin typeface="맑은 고딕" charset="0"/>
              <a:ea typeface="맑은 고딕" charset="0"/>
            </a:endParaRPr>
          </a:p>
          <a:p>
            <a:pPr marL="0" indent="0" algn="just" defTabSz="914400" fontAlgn="auto">
              <a:lnSpc>
                <a:spcPct val="114999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endParaRPr lang="ko-KR" altLang="en-US" sz="1050" b="1" strike="noStrike" cap="none" dirty="0">
              <a:latin typeface="맑은 고딕" charset="0"/>
              <a:ea typeface="맑은 고딕" charset="0"/>
            </a:endParaRPr>
          </a:p>
          <a:p>
            <a:pPr marL="254000" indent="-254000" algn="just" defTabSz="914400" fontAlgn="auto">
              <a:lnSpc>
                <a:spcPct val="114999"/>
              </a:lnSpc>
              <a:spcBef>
                <a:spcPts val="400"/>
              </a:spcBef>
              <a:spcAft>
                <a:spcPts val="600"/>
              </a:spcAft>
              <a:buFont typeface="Wingdings"/>
              <a:buChar char="Ø"/>
            </a:pPr>
            <a:r>
              <a:rPr lang="en-US" altLang="ko-KR" sz="1600" b="1" strike="noStrike" cap="none" dirty="0">
                <a:latin typeface="맑은 고딕" charset="0"/>
                <a:ea typeface="맑은 고딕" charset="0"/>
              </a:rPr>
              <a:t>미국은 FCC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가 매년 결과를 의회에 보고함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254000" indent="-254000" algn="just" defTabSz="914400" fontAlgn="auto">
              <a:lnSpc>
                <a:spcPct val="114999"/>
              </a:lnSpc>
              <a:spcBef>
                <a:spcPts val="400"/>
              </a:spcBef>
              <a:spcAft>
                <a:spcPts val="600"/>
              </a:spcAft>
              <a:buFont typeface="Wingdings"/>
              <a:buChar char="Ø"/>
            </a:pPr>
            <a:r>
              <a:rPr lang="en-US" altLang="ko-KR" sz="1600" b="1" strike="noStrike" cap="none" dirty="0">
                <a:latin typeface="맑은 고딕" charset="0"/>
                <a:ea typeface="맑은 고딕" charset="0"/>
              </a:rPr>
              <a:t>영국의 Ofcom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은 방송 및 통신시장의 주요현황 분석자료를 매년 발간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254000" indent="-254000" algn="just" defTabSz="914400" fontAlgn="auto">
              <a:lnSpc>
                <a:spcPct val="114999"/>
              </a:lnSpc>
              <a:spcBef>
                <a:spcPts val="400"/>
              </a:spcBef>
              <a:spcAft>
                <a:spcPts val="600"/>
              </a:spcAft>
              <a:buFont typeface="Wingdings"/>
              <a:buChar char="Ø"/>
            </a:pPr>
            <a:r>
              <a:rPr lang="en-US" altLang="ko-KR" sz="1600" b="1" strike="noStrike" cap="none" dirty="0">
                <a:latin typeface="맑은 고딕" charset="0"/>
                <a:ea typeface="맑은 고딕" charset="0"/>
              </a:rPr>
              <a:t>캐나다의 CRTC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는 방송 및 통신 분야 정책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관련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이슈</a:t>
            </a:r>
            <a:r>
              <a:rPr lang="ko-KR" altLang="en-US" sz="1600" b="0" strike="noStrike" cap="none" dirty="0">
                <a:latin typeface="맑은 고딕" charset="0"/>
                <a:ea typeface="맑은 고딕" charset="0"/>
              </a:rPr>
              <a:t>에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 대해 보고서를  매년 발간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254000" indent="-254000" algn="just" defTabSz="914400" fontAlgn="auto">
              <a:lnSpc>
                <a:spcPct val="114999"/>
              </a:lnSpc>
              <a:spcBef>
                <a:spcPts val="400"/>
              </a:spcBef>
              <a:spcAft>
                <a:spcPts val="600"/>
              </a:spcAft>
              <a:buFont typeface="Wingdings"/>
              <a:buChar char="Ø"/>
            </a:pPr>
            <a:r>
              <a:rPr lang="en-US" altLang="ko-KR" sz="1600" b="1" strike="noStrike" cap="none" dirty="0">
                <a:latin typeface="맑은 고딕" charset="0"/>
                <a:ea typeface="맑은 고딕" charset="0"/>
              </a:rPr>
              <a:t>일본 총무성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은 정보통신 산업현황 및 정책동향을 분석하기 위해서 정보통신백서를 매년 발간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254000" indent="-254000" algn="just" defTabSz="914400" fontAlgn="auto">
              <a:lnSpc>
                <a:spcPct val="114999"/>
              </a:lnSpc>
              <a:spcBef>
                <a:spcPts val="400"/>
              </a:spcBef>
              <a:spcAft>
                <a:spcPts val="600"/>
              </a:spcAft>
              <a:buFont typeface="Wingdings"/>
              <a:buChar char="Ø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국내에서도 급속하게 변하는 방송시장 환경에 따라 전반적인 경쟁상황을 주기적으로 점검하며 규제실패의 가능성을 최소화, 합리적인 정책 수립을 기대함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just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endParaRPr lang="ko-KR" altLang="en-US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just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just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just" defTabSz="914400" fontAlgn="auto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Tx/>
              <a:buNone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13" name="그래픽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5715" y="171450"/>
            <a:ext cx="9361805" cy="902335"/>
          </a:xfrm>
          <a:prstGeom prst="rect">
            <a:avLst/>
          </a:prstGeom>
          <a:noFill/>
        </p:spPr>
      </p:pic>
      <p:sp>
        <p:nvSpPr>
          <p:cNvPr id="14" name="직사각형 13"/>
          <p:cNvSpPr>
            <a:spLocks/>
          </p:cNvSpPr>
          <p:nvPr/>
        </p:nvSpPr>
        <p:spPr>
          <a:xfrm>
            <a:off x="317500" y="291465"/>
            <a:ext cx="4044315" cy="645795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해외 PPL 규제현황</a:t>
            </a:r>
            <a:endParaRPr lang="ko-KR" altLang="en-US" sz="36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12" name="그래픽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72085" y="247650"/>
            <a:ext cx="9424670" cy="902335"/>
          </a:xfrm>
          <a:prstGeom prst="rect">
            <a:avLst/>
          </a:prstGeom>
          <a:noFill/>
        </p:spPr>
      </p:pic>
      <p:sp>
        <p:nvSpPr>
          <p:cNvPr id="13" name="직사각형 12"/>
          <p:cNvSpPr>
            <a:spLocks/>
          </p:cNvSpPr>
          <p:nvPr/>
        </p:nvSpPr>
        <p:spPr>
          <a:xfrm>
            <a:off x="241300" y="386715"/>
            <a:ext cx="6033770" cy="645795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각 국가별 PPL시장 규제현황</a:t>
            </a:r>
            <a:endParaRPr lang="ko-KR" altLang="en-US" sz="36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805815" y="1550670"/>
          <a:ext cx="7167880" cy="48863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1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8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6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290"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050" b="1" strike="noStrike" kern="0" cap="none" spc="-100" dirty="0">
                          <a:solidFill>
                            <a:schemeClr val="bg1"/>
                          </a:solidFill>
                          <a:latin typeface="맑은 고딕" charset="0"/>
                          <a:ea typeface="맑은 고딕" charset="0"/>
                        </a:rPr>
                        <a:t>국가</a:t>
                      </a:r>
                      <a:endParaRPr lang="ko-KR" altLang="en-US" sz="1050" b="1" strike="noStrike" kern="0" cap="none" dirty="0">
                        <a:solidFill>
                          <a:schemeClr val="bg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050" b="1" strike="noStrike" kern="0" cap="none" spc="-100" dirty="0">
                          <a:solidFill>
                            <a:schemeClr val="bg1"/>
                          </a:solidFill>
                          <a:latin typeface="맑은 고딕" charset="0"/>
                          <a:ea typeface="맑은 고딕" charset="0"/>
                        </a:rPr>
                        <a:t>허용정도</a:t>
                      </a:r>
                      <a:endParaRPr lang="ko-KR" altLang="en-US" sz="1050" b="1" strike="noStrike" kern="0" cap="none" dirty="0">
                        <a:solidFill>
                          <a:schemeClr val="bg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050" b="1" strike="noStrike" kern="0" cap="none" spc="-100" dirty="0">
                          <a:solidFill>
                            <a:schemeClr val="bg1"/>
                          </a:solidFill>
                          <a:latin typeface="맑은 고딕" charset="0"/>
                          <a:ea typeface="맑은 고딕" charset="0"/>
                        </a:rPr>
                        <a:t>허용장르</a:t>
                      </a:r>
                      <a:endParaRPr lang="ko-KR" altLang="en-US" sz="1050" b="1" strike="noStrike" kern="0" cap="none" dirty="0">
                        <a:solidFill>
                          <a:schemeClr val="bg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050" b="1" strike="noStrike" kern="0" cap="none" spc="-100" dirty="0">
                          <a:solidFill>
                            <a:schemeClr val="bg1"/>
                          </a:solidFill>
                          <a:latin typeface="맑은 고딕" charset="0"/>
                          <a:ea typeface="맑은 고딕" charset="0"/>
                        </a:rPr>
                        <a:t>간접광고 고지</a:t>
                      </a:r>
                      <a:endParaRPr lang="ko-KR" altLang="en-US" sz="1050" b="1" strike="noStrike" kern="0" cap="none" dirty="0">
                        <a:solidFill>
                          <a:schemeClr val="bg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960"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050" b="1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영국</a:t>
                      </a:r>
                      <a:endParaRPr lang="ko-KR" altLang="en-US" sz="1050" b="1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상업방송에 한하여 허용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드라마, 다큐멘터리, 드라마 시리즈물, 예능, 스포츠 프로그램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프로그램 시작과 끝, 중간광고 이후 프로그램 재개 시점에 간접광고를 포함하고 있음을 명시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간접광고 표시 로고 지정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1115"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050" b="1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독일</a:t>
                      </a:r>
                      <a:endParaRPr lang="ko-KR" altLang="en-US" sz="1050" b="1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공영방송과 상업방송을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차별적으로 규제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영화, 시리즈물, 스포츠, 프로그램, 예능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공영: 방송사 또는 방송사의 자회사가 제작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하지 않은 경우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상업: 방송사가 제작한 경우에도 허용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프로그램 시작과 끝, 중간광고 이후 프로그램 재개 시점에 간접광고를 포함하고 있음을 최소 3초간 명시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방송국이 직접 제작하지 않아 간접광고 포함 여부가 분명치 않은 경우 고지 의무 면제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240"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050" b="1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프랑스</a:t>
                      </a:r>
                      <a:endParaRPr lang="ko-KR" altLang="en-US" sz="1050" b="1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한정적인 장르에 한해 허용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영화, 드라마, 뮤직비디오에서만 허용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프로그램 시작과 끝, 중간광고 이후 프로그램 재개 시점에 간접광고를 포함하고 있음을 최소 1분간 명시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뮤직비디오의 경우  계속해서 명시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8860"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050" b="1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오스트리아</a:t>
                      </a:r>
                      <a:endParaRPr lang="ko-KR" altLang="en-US" sz="1050" b="1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특정 장르에 한하여 허용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극장용 영화, TV용 영화, TV쇼, 스포츠 프로그램, 예능 프로그램에서 허용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프로그램 시작과 끝, 중간광고 이후 프로그램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재개 시점에 간접광고를 포함하고 있음을 명시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간접광고 포함 여부가 분명치 않은 경우 고지 의무 면제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7860"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050" b="1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아일랜드</a:t>
                      </a:r>
                      <a:endParaRPr lang="ko-KR" altLang="en-US" sz="1050" b="1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상업방송에  한하여 허용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900" b="0" strike="noStrike" kern="0" cap="none" spc="-100" dirty="0">
                          <a:solidFill>
                            <a:schemeClr val="dk1"/>
                          </a:solidFill>
                          <a:latin typeface="맑은 고딕" charset="0"/>
                          <a:ea typeface="맑은 고딕" charset="0"/>
                        </a:rPr>
                        <a:t>- 극장 상영 영화, TV영화, 스포츠, 드라마(다큐 드라마 제외), 예능(시사 관련 토크쇼 제외)</a:t>
                      </a: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tc>
                  <a:txBody>
                    <a:bodyPr/>
                    <a:lstStyle/>
                    <a:p>
                      <a:pPr marL="0" indent="0" algn="ctr" defTabSz="914400" eaLnBrk="0" fontAlgn="auto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ko-KR" altLang="en-US" sz="900" b="0" strike="noStrike" kern="0" cap="none" dirty="0">
                        <a:solidFill>
                          <a:schemeClr val="dk1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marL="31750" marR="31750" marT="8890" marB="88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1270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래픽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5715" y="171450"/>
            <a:ext cx="9361805" cy="902335"/>
          </a:xfrm>
          <a:prstGeom prst="rect">
            <a:avLst/>
          </a:prstGeom>
          <a:noFill/>
        </p:spPr>
      </p:pic>
      <p:sp>
        <p:nvSpPr>
          <p:cNvPr id="3" name="직사각형 2"/>
          <p:cNvSpPr>
            <a:spLocks/>
          </p:cNvSpPr>
          <p:nvPr/>
        </p:nvSpPr>
        <p:spPr>
          <a:xfrm>
            <a:off x="317500" y="291465"/>
            <a:ext cx="4044315" cy="645795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해외 PPL 규제현황</a:t>
            </a:r>
            <a:endParaRPr lang="ko-KR" altLang="en-US" sz="36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11" name="텍스트 상자 10"/>
          <p:cNvSpPr txBox="1">
            <a:spLocks/>
          </p:cNvSpPr>
          <p:nvPr/>
        </p:nvSpPr>
        <p:spPr>
          <a:xfrm>
            <a:off x="405130" y="3441065"/>
            <a:ext cx="3120390" cy="247015"/>
          </a:xfrm>
          <a:prstGeom prst="rect">
            <a:avLst/>
          </a:prstGeom>
          <a:noFill/>
        </p:spPr>
        <p:txBody>
          <a:bodyPr vert="horz" wrap="square" lIns="0" tIns="0" rIns="0" bIns="0" anchor="t">
            <a:no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Char char="•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2" name="텍스트 상자 11"/>
          <p:cNvSpPr txBox="1">
            <a:spLocks/>
          </p:cNvSpPr>
          <p:nvPr/>
        </p:nvSpPr>
        <p:spPr>
          <a:xfrm>
            <a:off x="530860" y="1464310"/>
            <a:ext cx="7312660" cy="4789805"/>
          </a:xfrm>
          <a:prstGeom prst="rect">
            <a:avLst/>
          </a:prstGeom>
          <a:noFill/>
        </p:spPr>
        <p:txBody>
          <a:bodyPr vert="horz" wrap="square" lIns="0" tIns="0" rIns="0" bIns="0" anchor="t">
            <a:noAutofit/>
          </a:bodyPr>
          <a:lstStyle/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solidFill>
                  <a:schemeClr val="accent1">
                    <a:lumMod val="50000"/>
                    <a:lumOff val="0"/>
                  </a:schemeClr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간접광고를 규제하는 국가들과 </a:t>
            </a:r>
            <a:endParaRPr lang="ko-KR" altLang="en-US" sz="2000" b="1" strike="noStrike" cap="none" dirty="0">
              <a:solidFill>
                <a:schemeClr val="accent1">
                  <a:lumMod val="50000"/>
                  <a:lumOff val="0"/>
                </a:schemeClr>
              </a:solidFill>
              <a:latin typeface="맑은 고딕" charset="0"/>
              <a:ea typeface="맑은 고딕" charset="0"/>
            </a:endParaRPr>
          </a:p>
          <a:p>
            <a:pPr marL="0" indent="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</a:pPr>
            <a:r>
              <a:rPr lang="en-US" altLang="ko-KR" sz="2000" b="1" strike="noStrike" cap="none" dirty="0">
                <a:solidFill>
                  <a:schemeClr val="accent1">
                    <a:lumMod val="50000"/>
                    <a:lumOff val="0"/>
                  </a:schemeClr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규제하지 않는 국가들로 명확하게 구분</a:t>
            </a:r>
            <a:endParaRPr lang="ko-KR" altLang="en-US" sz="2000" b="1" strike="noStrike" cap="none" dirty="0">
              <a:solidFill>
                <a:schemeClr val="accent1">
                  <a:lumMod val="50000"/>
                  <a:lumOff val="0"/>
                </a:schemeClr>
              </a:solidFill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Clr>
                <a:srgbClr val="40568C"/>
              </a:buClr>
              <a:buFont typeface="Wingdings"/>
              <a:buChar char="u"/>
            </a:pPr>
            <a:r>
              <a:rPr lang="en-US" altLang="ko-KR" sz="1600" b="1" strike="noStrike" cap="none" dirty="0" err="1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유럽</a:t>
            </a:r>
            <a:r>
              <a:rPr lang="en-US" altLang="ko-KR" sz="1600" b="1" strike="noStrike" cap="none" dirty="0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 국가</a:t>
            </a:r>
            <a:endParaRPr lang="ko-KR" altLang="en-US" sz="1600" b="1" strike="noStrike" cap="none" dirty="0">
              <a:solidFill>
                <a:srgbClr val="40568C"/>
              </a:solidFill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Clr>
                <a:srgbClr val="000000"/>
              </a:buClr>
              <a:buFont typeface="Wingdings"/>
              <a:buChar char="ü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간접광고를 허용하지만 동시에 엄격한 규제를 이어오다가 2007년이후 점차 규제를 완화함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>
              <a:spcBef>
                <a:spcPts val="200"/>
              </a:spcBef>
              <a:spcAft>
                <a:spcPts val="600"/>
              </a:spcAft>
              <a:buClr>
                <a:srgbClr val="000000"/>
              </a:buClr>
              <a:buFont typeface="Wingdings"/>
              <a:buChar char="ü"/>
            </a:pPr>
            <a:r>
              <a:rPr lang="en-US" altLang="ko-KR" sz="1600" dirty="0" err="1">
                <a:latin typeface="맑은 고딕" charset="0"/>
                <a:ea typeface="맑은 고딕" charset="0"/>
              </a:rPr>
              <a:t>특정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dirty="0" err="1">
                <a:latin typeface="맑은 고딕" charset="0"/>
                <a:ea typeface="맑은 고딕" charset="0"/>
              </a:rPr>
              <a:t>장르에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dirty="0" err="1">
                <a:latin typeface="맑은 고딕" charset="0"/>
                <a:ea typeface="맑은 고딕" charset="0"/>
              </a:rPr>
              <a:t>한해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dirty="0" err="1">
                <a:latin typeface="맑은 고딕" charset="0"/>
                <a:ea typeface="맑은 고딕" charset="0"/>
              </a:rPr>
              <a:t>간접광고를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dirty="0" err="1">
                <a:latin typeface="맑은 고딕" charset="0"/>
                <a:ea typeface="맑은 고딕" charset="0"/>
              </a:rPr>
              <a:t>허용하고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dirty="0" err="1">
                <a:latin typeface="맑은 고딕" charset="0"/>
                <a:ea typeface="맑은 고딕" charset="0"/>
              </a:rPr>
              <a:t>있지만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dirty="0" err="1">
                <a:latin typeface="맑은 고딕" charset="0"/>
                <a:ea typeface="맑은 고딕" charset="0"/>
              </a:rPr>
              <a:t>아동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dirty="0" err="1">
                <a:latin typeface="맑은 고딕" charset="0"/>
                <a:ea typeface="맑은 고딕" charset="0"/>
              </a:rPr>
              <a:t>프로그램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dirty="0" err="1">
                <a:latin typeface="맑은 고딕" charset="0"/>
                <a:ea typeface="맑은 고딕" charset="0"/>
              </a:rPr>
              <a:t>등에서는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dirty="0" err="1">
                <a:latin typeface="맑은 고딕" charset="0"/>
                <a:ea typeface="맑은 고딕" charset="0"/>
              </a:rPr>
              <a:t>엄격히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dirty="0" err="1">
                <a:latin typeface="맑은 고딕" charset="0"/>
                <a:ea typeface="맑은 고딕" charset="0"/>
              </a:rPr>
              <a:t>제한</a:t>
            </a:r>
            <a:endParaRPr lang="ko-KR" altLang="en-US" sz="1600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00"/>
              </a:buClr>
              <a:buFont typeface="Wingdings"/>
              <a:buChar char="ü"/>
            </a:pPr>
            <a:endParaRPr lang="ko-KR" altLang="en-US" sz="7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Clr>
                <a:srgbClr val="40568C"/>
              </a:buClr>
              <a:buFont typeface="Wingdings"/>
              <a:buChar char="u"/>
            </a:pPr>
            <a:r>
              <a:rPr lang="en-US" altLang="ko-KR" sz="1600" b="1" strike="noStrike" cap="none" dirty="0" err="1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미국</a:t>
            </a:r>
            <a:r>
              <a:rPr lang="en-US" altLang="ko-KR" sz="1600" b="1" strike="noStrike" cap="none" dirty="0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, 일본, </a:t>
            </a:r>
            <a:r>
              <a:rPr lang="ko-KR" altLang="en-US" sz="1600" b="1" strike="noStrike" cap="none" dirty="0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중국</a:t>
            </a:r>
            <a:r>
              <a:rPr lang="en-US" altLang="ko-KR" sz="1600" b="1" strike="noStrike" cap="none" dirty="0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, </a:t>
            </a:r>
            <a:r>
              <a:rPr lang="en-US" altLang="ko-KR" sz="1600" b="1" strike="noStrike" cap="none" dirty="0" err="1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호주</a:t>
            </a:r>
            <a:r>
              <a:rPr lang="en-US" altLang="ko-KR" sz="1600" b="1" strike="noStrike" cap="none" dirty="0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 </a:t>
            </a:r>
            <a:endParaRPr lang="ko-KR" altLang="en-US" sz="1600" b="1" strike="noStrike" cap="none" dirty="0">
              <a:solidFill>
                <a:srgbClr val="40568C"/>
              </a:solidFill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Clr>
                <a:srgbClr val="000000"/>
              </a:buClr>
              <a:buFont typeface="Wingdings"/>
              <a:buChar char="ü"/>
            </a:pPr>
            <a:r>
              <a:rPr lang="ko-KR" altLang="en-US" sz="1600" b="0" strike="noStrike" cap="none" dirty="0">
                <a:latin typeface="맑은 고딕" charset="0"/>
                <a:ea typeface="맑은 고딕" charset="0"/>
              </a:rPr>
              <a:t>미국은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간접광고를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 규제하지 않고 방송사 등의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자율에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맡김</a:t>
            </a:r>
            <a:endParaRPr lang="en-US" altLang="ko-KR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Clr>
                <a:srgbClr val="000000"/>
              </a:buClr>
              <a:buFont typeface="Wingdings"/>
              <a:buChar char="ü"/>
            </a:pPr>
            <a:r>
              <a:rPr lang="ko-KR" altLang="en-US" sz="1600" b="0" strike="noStrike" cap="none" dirty="0">
                <a:latin typeface="맑은 고딕" charset="0"/>
                <a:ea typeface="맑은 고딕" charset="0"/>
              </a:rPr>
              <a:t>일본은 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2006</a:t>
            </a:r>
            <a:r>
              <a:rPr lang="ko-KR" altLang="en-US" sz="1600" b="0" strike="noStrike" cap="none" dirty="0">
                <a:latin typeface="맑은 고딕" charset="0"/>
                <a:ea typeface="맑은 고딕" charset="0"/>
              </a:rPr>
              <a:t>년에는 </a:t>
            </a:r>
            <a:r>
              <a:rPr lang="ko-KR" altLang="en-US" sz="1600" b="0" strike="noStrike" cap="none" dirty="0" err="1">
                <a:latin typeface="맑은 고딕" charset="0"/>
                <a:ea typeface="맑은 고딕" charset="0"/>
              </a:rPr>
              <a:t>신방송</a:t>
            </a:r>
            <a:r>
              <a:rPr lang="ko-KR" altLang="en-US" sz="1600" b="0" strike="noStrike" cap="none" dirty="0">
                <a:latin typeface="맑은 고딕" charset="0"/>
                <a:ea typeface="맑은 고딕" charset="0"/>
              </a:rPr>
              <a:t> 가이드라인을 제정하여 시행함</a:t>
            </a:r>
            <a:endParaRPr lang="en-US" altLang="ko-KR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Clr>
                <a:srgbClr val="000000"/>
              </a:buClr>
              <a:buFont typeface="Wingdings"/>
              <a:buChar char="ü"/>
            </a:pPr>
            <a:r>
              <a:rPr lang="ko-KR" altLang="en-US" sz="1600" dirty="0">
                <a:latin typeface="맑은 고딕" charset="0"/>
                <a:ea typeface="맑은 고딕" charset="0"/>
              </a:rPr>
              <a:t>중국은 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1990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년대 간접광고가 도입된 후 중국의 드라마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, 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영화와 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CCTV </a:t>
            </a:r>
            <a:r>
              <a:rPr lang="ko-KR" altLang="en-US" sz="1600" dirty="0" err="1">
                <a:latin typeface="맑은 고딕" charset="0"/>
                <a:ea typeface="맑은 고딕" charset="0"/>
              </a:rPr>
              <a:t>춘만회등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 많은 곳에서 간접광고를 활용함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00"/>
              </a:buClr>
              <a:buFont typeface="Wingdings"/>
              <a:buChar char="ü"/>
            </a:pPr>
            <a:endParaRPr lang="ko-KR" altLang="en-US" sz="7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Clr>
                <a:srgbClr val="40568C"/>
              </a:buClr>
              <a:buFont typeface="Wingdings"/>
              <a:buChar char="u"/>
            </a:pPr>
            <a:r>
              <a:rPr lang="en-US" altLang="ko-KR" sz="1600" b="1" strike="noStrike" cap="none" dirty="0">
                <a:solidFill>
                  <a:srgbClr val="40568C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맑은 고딕" charset="0"/>
                <a:ea typeface="맑은 고딕" charset="0"/>
              </a:rPr>
              <a:t>간접광고를 규제하고 있는 국가들의 경우에도 규제는 완화되는 분위기</a:t>
            </a:r>
            <a:endParaRPr lang="ko-KR" altLang="en-US" sz="1400" b="0" strike="noStrike" cap="none" dirty="0"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53975" y="-889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pic>
        <p:nvPicPr>
          <p:cNvPr id="6" name="그래픽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11126" y="285750"/>
            <a:ext cx="9307195" cy="786130"/>
          </a:xfrm>
          <a:prstGeom prst="rect">
            <a:avLst/>
          </a:prstGeom>
          <a:noFill/>
        </p:spPr>
      </p:pic>
      <p:sp>
        <p:nvSpPr>
          <p:cNvPr id="3" name="직사각형 2"/>
          <p:cNvSpPr>
            <a:spLocks/>
          </p:cNvSpPr>
          <p:nvPr/>
        </p:nvSpPr>
        <p:spPr>
          <a:xfrm>
            <a:off x="450850" y="424815"/>
            <a:ext cx="1097280" cy="647065"/>
          </a:xfrm>
          <a:prstGeom prst="rect">
            <a:avLst/>
          </a:prstGeom>
        </p:spPr>
        <p:txBody>
          <a:bodyPr vert="horz" wrap="none" lIns="91440" tIns="45720" rIns="91440" bIns="45720" numCol="1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서론</a:t>
            </a:r>
            <a:endParaRPr lang="ko-KR" altLang="en-US" sz="36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759460" y="1547495"/>
            <a:ext cx="7561580" cy="4834890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Autofit/>
          </a:bodyPr>
          <a:lstStyle/>
          <a:p>
            <a:pPr marL="342900" indent="-342900" algn="just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세계 콘텐츠 시장은 지속 성장 전망으로 시장규모는 미국이 전체 30% 이상 차지(8,180억달러), 한국은 2.5% (550억달러)로 아시아에서 3위, 세계 7위 수준 유지하고 있음.</a:t>
            </a:r>
            <a:endParaRPr lang="ko-KR" altLang="en-US" sz="16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342900" indent="-342900" algn="just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600" b="1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SNS와 유튜브, 넷플릭스</a:t>
            </a:r>
            <a:r>
              <a:rPr lang="en-US" altLang="ko-KR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 등 새로운 플랫폼 서비스 등장과 발달로 인해 콘텐츠 산업 환경이 빠른 변화 속에서</a:t>
            </a:r>
            <a:r>
              <a:rPr lang="en-US" altLang="ko-KR" sz="1600" b="0" u="sng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 해외콘텐츠의 활발한 유입</a:t>
            </a:r>
            <a:r>
              <a:rPr lang="en-US" altLang="ko-KR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과 B</a:t>
            </a:r>
            <a:r>
              <a:rPr lang="en-US" altLang="ko-KR" sz="1600" b="0" u="sng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TS를 비롯한 K팝, 한국 드라마 등 한류 문화콘텐츠</a:t>
            </a:r>
            <a:r>
              <a:rPr lang="en-US" altLang="ko-KR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의 세계적 위상이 크게 높아지고 있음.(한국수출입은행,2019) </a:t>
            </a:r>
            <a:endParaRPr lang="ko-KR" altLang="en-US" sz="16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0" indent="0" algn="just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12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*드라마 &lt;태양의 후예&gt;의 경제적 효과 1조원 추정(한국수출입은행, 2016), 식음료 뷰티 가전 등 한류 기반 소비재 수출 33.3% 증가(전분야 △2.9%)</a:t>
            </a:r>
            <a:endParaRPr lang="ko-KR" altLang="en-US" sz="12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254000" indent="-254000" algn="just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Font typeface="Wingdings"/>
              <a:buChar char=""/>
            </a:pPr>
            <a:r>
              <a:rPr lang="en-US" altLang="ko-KR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다양한 광고형태로 글로벌 기업의 입지를 다지기 위해 간접광고와 가상광고가 효과적으로 활용될 수 있도록 하며, </a:t>
            </a:r>
            <a:endParaRPr lang="ko-KR" altLang="en-US" sz="16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254000" indent="-254000" algn="just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Font typeface="Wingdings"/>
              <a:buChar char=""/>
            </a:pPr>
            <a:r>
              <a:rPr lang="en-US" altLang="ko-KR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해외의 광고규제와 비교를 통해 국내 광고의 활성화를 논의해보고자 함.</a:t>
            </a:r>
            <a:endParaRPr lang="ko-KR" altLang="en-US" sz="16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0" indent="0" algn="just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16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7699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1270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래픽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152400"/>
            <a:ext cx="9361805" cy="902335"/>
          </a:xfrm>
          <a:prstGeom prst="rect">
            <a:avLst/>
          </a:prstGeom>
          <a:noFill/>
        </p:spPr>
      </p:pic>
      <p:sp>
        <p:nvSpPr>
          <p:cNvPr id="3" name="직사각형 2"/>
          <p:cNvSpPr>
            <a:spLocks/>
          </p:cNvSpPr>
          <p:nvPr/>
        </p:nvSpPr>
        <p:spPr>
          <a:xfrm>
            <a:off x="508000" y="291465"/>
            <a:ext cx="5415915" cy="645795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해외국가의 PPL 규제현황</a:t>
            </a:r>
            <a:endParaRPr lang="ko-KR" altLang="en-US" sz="36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11" name="텍스트 상자 10"/>
          <p:cNvSpPr txBox="1">
            <a:spLocks/>
          </p:cNvSpPr>
          <p:nvPr/>
        </p:nvSpPr>
        <p:spPr>
          <a:xfrm>
            <a:off x="405130" y="3441065"/>
            <a:ext cx="3120390" cy="247015"/>
          </a:xfrm>
          <a:prstGeom prst="rect">
            <a:avLst/>
          </a:prstGeom>
          <a:noFill/>
        </p:spPr>
        <p:txBody>
          <a:bodyPr vert="horz" wrap="square" lIns="0" tIns="0" rIns="0" bIns="0" anchor="t">
            <a:no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Char char="•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2" name="내용 개체 틀 11"/>
          <p:cNvSpPr txBox="1">
            <a:spLocks noGrp="1"/>
          </p:cNvSpPr>
          <p:nvPr>
            <p:ph idx="1"/>
          </p:nvPr>
        </p:nvSpPr>
        <p:spPr>
          <a:xfrm>
            <a:off x="530860" y="1715135"/>
            <a:ext cx="8230235" cy="4422775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342900" indent="-342900" algn="l" defTabSz="914400" fontAlgn="auto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EF9031"/>
              </a:buClr>
              <a:buFont typeface="Wingdings"/>
              <a:buChar char="l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1980년 초 FCC가 방송 광고시간 제한규제 폐지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EF9031"/>
              </a:buClr>
              <a:buFont typeface="Wingdings"/>
              <a:buChar char="l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2012년 방송 프로그램이 광고주나 특정 기업으로부터 지원을 받는 경우 이를 명시해야 한다는 규정만 존재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EF9031"/>
              </a:buClr>
              <a:buFont typeface="Wingdings"/>
              <a:buChar char="l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방송심의기구 FTC “PPL이 시청자들에게 혼란을 야기하지만 시청자를 속이고 과다한 소비를 일으키는 행위로는 규제할 수 없음”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EF9031"/>
              </a:buClr>
              <a:buFont typeface="Wingdings"/>
              <a:buChar char="l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담배, 술을 제외하고는 규제가 거의 없음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EF9031"/>
              </a:buClr>
              <a:buFont typeface="Wingdings"/>
              <a:buChar char="l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2010년 협찬고지 의무규정에 따라 프로그램 중 광고주의 금전적 지원을 받았음을 알리도록 규제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EF9031"/>
              </a:buClr>
              <a:buFont typeface="Wingdings"/>
              <a:buChar char="l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주로 리얼리티 프로그램에서 간접광고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EF9031"/>
              </a:buClr>
              <a:buFont typeface="Wingdings"/>
              <a:buChar char="l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EF9031"/>
              </a:buClr>
              <a:buFont typeface="Wingdings"/>
              <a:buChar char="l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3" name="텍스트 상자 12"/>
          <p:cNvSpPr txBox="1">
            <a:spLocks/>
          </p:cNvSpPr>
          <p:nvPr/>
        </p:nvSpPr>
        <p:spPr>
          <a:xfrm>
            <a:off x="522605" y="1266190"/>
            <a:ext cx="789305" cy="46228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no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b="1" strike="noStrike" cap="none" dirty="0">
                <a:latin typeface="맑은 고딕" charset="0"/>
                <a:ea typeface="맑은 고딕" charset="0"/>
              </a:rPr>
              <a:t>미국</a:t>
            </a:r>
            <a:endParaRPr lang="ko-KR" altLang="en-US" sz="2400" b="1" strike="noStrike" cap="none" dirty="0"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1270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1" name="텍스트 상자 10"/>
          <p:cNvSpPr txBox="1">
            <a:spLocks/>
          </p:cNvSpPr>
          <p:nvPr/>
        </p:nvSpPr>
        <p:spPr>
          <a:xfrm>
            <a:off x="405130" y="3441065"/>
            <a:ext cx="3120390" cy="247015"/>
          </a:xfrm>
          <a:prstGeom prst="rect">
            <a:avLst/>
          </a:prstGeom>
          <a:noFill/>
        </p:spPr>
        <p:txBody>
          <a:bodyPr vert="horz" wrap="square" lIns="0" tIns="0" rIns="0" bIns="0" anchor="t">
            <a:no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Char char="•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4" name="내용 개체 틀 13"/>
          <p:cNvSpPr txBox="1">
            <a:spLocks noGrp="1"/>
          </p:cNvSpPr>
          <p:nvPr>
            <p:ph idx="1"/>
          </p:nvPr>
        </p:nvSpPr>
        <p:spPr>
          <a:xfrm>
            <a:off x="533400" y="1657350"/>
            <a:ext cx="8420735" cy="2839085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2000" b="1" strike="noStrike" cap="none" dirty="0">
                <a:latin typeface="맑은 고딕" charset="0"/>
                <a:ea typeface="맑은 고딕" charset="0"/>
              </a:rPr>
              <a:t>[공영방송]</a:t>
            </a:r>
            <a:endParaRPr lang="ko-KR" altLang="en-US" sz="2000" b="1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70000"/>
              </a:lnSpc>
              <a:spcBef>
                <a:spcPts val="8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타인의 영업에 관한 광고를 금지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70000"/>
              </a:lnSpc>
              <a:spcBef>
                <a:spcPts val="8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특정 기업/상품 취급에 신중한 태도를 취함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0" indent="0" algn="l" defTabSz="914400" fontAlgn="auto">
              <a:lnSpc>
                <a:spcPct val="17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2000" b="1" strike="noStrike" cap="none" dirty="0">
                <a:latin typeface="맑은 고딕" charset="0"/>
                <a:ea typeface="맑은 고딕" charset="0"/>
              </a:rPr>
              <a:t>[민영방송]</a:t>
            </a:r>
            <a:endParaRPr lang="ko-KR" altLang="en-US" sz="2000" b="1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Font typeface="Wingdings 3"/>
              <a:buChar char="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방송사별 자체적인 가이드라인 제정으로 자유로움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BA2DF"/>
              </a:buClr>
              <a:buSzPct val="90000"/>
              <a:buFont typeface="Wingdings 3"/>
              <a:buChar char=""/>
            </a:pPr>
            <a:endParaRPr lang="ko-KR" altLang="en-US" sz="10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endParaRPr lang="ko-KR" altLang="en-US" sz="400" b="0" strike="noStrike" cap="none" dirty="0">
              <a:latin typeface="맑은 고딕" charset="0"/>
              <a:ea typeface="맑은 고딕" charset="0"/>
            </a:endParaRPr>
          </a:p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endParaRPr lang="ko-KR" altLang="en-US" sz="10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15" name="그래픽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152400"/>
            <a:ext cx="9361805" cy="902335"/>
          </a:xfrm>
          <a:prstGeom prst="rect">
            <a:avLst/>
          </a:prstGeom>
          <a:noFill/>
        </p:spPr>
      </p:pic>
      <p:sp>
        <p:nvSpPr>
          <p:cNvPr id="16" name="직사각형 15"/>
          <p:cNvSpPr>
            <a:spLocks/>
          </p:cNvSpPr>
          <p:nvPr/>
        </p:nvSpPr>
        <p:spPr>
          <a:xfrm>
            <a:off x="508000" y="291465"/>
            <a:ext cx="5415915" cy="645795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해외국가의 PPL 규제현황</a:t>
            </a:r>
            <a:endParaRPr lang="ko-KR" altLang="en-US" sz="36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17" name="텍스트 상자 16"/>
          <p:cNvSpPr txBox="1">
            <a:spLocks/>
          </p:cNvSpPr>
          <p:nvPr/>
        </p:nvSpPr>
        <p:spPr>
          <a:xfrm>
            <a:off x="715010" y="4799965"/>
            <a:ext cx="8071485" cy="955040"/>
          </a:xfrm>
          <a:prstGeom prst="rect">
            <a:avLst/>
          </a:prstGeom>
          <a:solidFill>
            <a:srgbClr val="ED7D3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anchor="t">
            <a:sp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0" strike="noStrike" cap="none" dirty="0">
                <a:latin typeface="맑은 고딕" charset="0"/>
                <a:ea typeface="맑은 고딕" charset="0"/>
              </a:rPr>
              <a:t>결론</a:t>
            </a:r>
            <a:endParaRPr lang="ko-KR" altLang="en-US" sz="3200" b="0" strike="noStrike" cap="none" dirty="0">
              <a:latin typeface="맑은 고딕" charset="0"/>
              <a:ea typeface="맑은 고딕" charset="0"/>
            </a:endParaRPr>
          </a:p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통상적인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제한규정을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두고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허용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,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방송사업자의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자율에</a:t>
            </a:r>
            <a:r>
              <a:rPr lang="en-US" altLang="ko-KR" sz="2400" b="0" strike="noStrike" cap="none" dirty="0">
                <a:latin typeface="Tw Cen MT" charset="0"/>
                <a:ea typeface="Tw Cen MT" charset="0"/>
              </a:rPr>
              <a:t> </a:t>
            </a:r>
            <a:r>
              <a:rPr lang="en-US" altLang="ko-KR" sz="2400" b="0" strike="noStrike" cap="none" dirty="0">
                <a:latin typeface="맑은 고딕" charset="0"/>
                <a:ea typeface="맑은 고딕" charset="0"/>
              </a:rPr>
              <a:t>맡김</a:t>
            </a:r>
            <a:endParaRPr lang="ko-KR" altLang="en-US" sz="2400" b="0" strike="noStrike" cap="none" dirty="0"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54610" y="11747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 err="1">
                <a:latin typeface="맑은 고딕" charset="0"/>
                <a:ea typeface="맑은 고딕" charset="0"/>
              </a:rPr>
              <a:t>fff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1" name="텍스트 상자 10"/>
          <p:cNvSpPr txBox="1">
            <a:spLocks/>
          </p:cNvSpPr>
          <p:nvPr/>
        </p:nvSpPr>
        <p:spPr>
          <a:xfrm>
            <a:off x="405130" y="3441065"/>
            <a:ext cx="3120390" cy="247015"/>
          </a:xfrm>
          <a:prstGeom prst="rect">
            <a:avLst/>
          </a:prstGeom>
          <a:noFill/>
        </p:spPr>
        <p:txBody>
          <a:bodyPr vert="horz" wrap="square" lIns="0" tIns="0" rIns="0" bIns="0" anchor="t">
            <a:no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Char char="•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15" name="그래픽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152400"/>
            <a:ext cx="9361805" cy="902335"/>
          </a:xfrm>
          <a:prstGeom prst="rect">
            <a:avLst/>
          </a:prstGeom>
          <a:noFill/>
        </p:spPr>
      </p:pic>
      <p:sp>
        <p:nvSpPr>
          <p:cNvPr id="16" name="직사각형 15"/>
          <p:cNvSpPr>
            <a:spLocks/>
          </p:cNvSpPr>
          <p:nvPr/>
        </p:nvSpPr>
        <p:spPr>
          <a:xfrm>
            <a:off x="508000" y="291465"/>
            <a:ext cx="4544834" cy="646331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해외국가의 PPL </a:t>
            </a:r>
            <a:r>
              <a:rPr lang="ko-KR" altLang="en-US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사례</a:t>
            </a: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A21726D8-B0C0-4AEC-813F-1642AEC3D04D}"/>
              </a:ext>
            </a:extLst>
          </p:cNvPr>
          <p:cNvGrpSpPr/>
          <p:nvPr/>
        </p:nvGrpSpPr>
        <p:grpSpPr>
          <a:xfrm>
            <a:off x="1424126" y="1484784"/>
            <a:ext cx="6216014" cy="3385676"/>
            <a:chOff x="547634" y="1669137"/>
            <a:chExt cx="7410780" cy="4036429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6DF890FE-41D7-44EF-9E7F-2F082B51E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7634" y="1669137"/>
              <a:ext cx="3517895" cy="4036429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AAFD6E4A-E0A0-45E1-8C43-41EEDD277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87342" y="3770054"/>
              <a:ext cx="2971072" cy="1935512"/>
            </a:xfrm>
            <a:prstGeom prst="rect">
              <a:avLst/>
            </a:prstGeom>
          </p:spPr>
        </p:pic>
        <p:pic>
          <p:nvPicPr>
            <p:cNvPr id="2050" name="Picture 2" descr="아시아경제">
              <a:extLst>
                <a:ext uri="{FF2B5EF4-FFF2-40B4-BE49-F238E27FC236}">
                  <a16:creationId xmlns:a16="http://schemas.microsoft.com/office/drawing/2014/main" id="{ABC7F378-89D6-49CF-BD99-F16EC7752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0021" y="1669137"/>
              <a:ext cx="3528392" cy="17064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08B550A6-8CAD-4F3E-8C0A-4763440B07BD}"/>
              </a:ext>
            </a:extLst>
          </p:cNvPr>
          <p:cNvSpPr/>
          <p:nvPr/>
        </p:nvSpPr>
        <p:spPr>
          <a:xfrm>
            <a:off x="2286634" y="4985325"/>
            <a:ext cx="20882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</a:rPr>
              <a:t>1. </a:t>
            </a:r>
            <a:r>
              <a:rPr lang="ko-KR" altLang="en-US" sz="1100" dirty="0">
                <a:solidFill>
                  <a:schemeClr val="tx1"/>
                </a:solidFill>
              </a:rPr>
              <a:t>영화</a:t>
            </a:r>
            <a:r>
              <a:rPr lang="en-US" altLang="ko-KR" sz="1100" dirty="0">
                <a:solidFill>
                  <a:schemeClr val="tx1"/>
                </a:solidFill>
              </a:rPr>
              <a:t>’</a:t>
            </a:r>
            <a:r>
              <a:rPr lang="ko-KR" altLang="en-US" sz="1100" dirty="0" err="1">
                <a:solidFill>
                  <a:schemeClr val="tx1"/>
                </a:solidFill>
              </a:rPr>
              <a:t>킹스맨</a:t>
            </a:r>
            <a:r>
              <a:rPr lang="en-US" altLang="ko-KR" sz="1100" dirty="0">
                <a:solidFill>
                  <a:schemeClr val="tx1"/>
                </a:solidFill>
              </a:rPr>
              <a:t>’ MLB</a:t>
            </a:r>
            <a:r>
              <a:rPr lang="ko-KR" altLang="en-US" sz="1100" dirty="0">
                <a:solidFill>
                  <a:schemeClr val="tx1"/>
                </a:solidFill>
              </a:rPr>
              <a:t> 모자 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6C2037D-A9CD-4919-981B-01042A62E825}"/>
              </a:ext>
            </a:extLst>
          </p:cNvPr>
          <p:cNvSpPr/>
          <p:nvPr/>
        </p:nvSpPr>
        <p:spPr>
          <a:xfrm>
            <a:off x="5529474" y="2958353"/>
            <a:ext cx="2088232" cy="2748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</a:rPr>
              <a:t>2. </a:t>
            </a:r>
            <a:r>
              <a:rPr lang="ko-KR" altLang="en-US" sz="1100" dirty="0">
                <a:solidFill>
                  <a:schemeClr val="tx1"/>
                </a:solidFill>
              </a:rPr>
              <a:t>영화</a:t>
            </a:r>
            <a:r>
              <a:rPr lang="en-US" altLang="ko-KR" sz="1100" dirty="0">
                <a:solidFill>
                  <a:schemeClr val="tx1"/>
                </a:solidFill>
              </a:rPr>
              <a:t>’</a:t>
            </a:r>
            <a:r>
              <a:rPr lang="ko-KR" altLang="en-US" sz="1100" dirty="0" err="1">
                <a:solidFill>
                  <a:schemeClr val="tx1"/>
                </a:solidFill>
              </a:rPr>
              <a:t>킹스맨</a:t>
            </a:r>
            <a:r>
              <a:rPr lang="en-US" altLang="ko-KR" sz="1100" dirty="0">
                <a:solidFill>
                  <a:schemeClr val="tx1"/>
                </a:solidFill>
              </a:rPr>
              <a:t>’ </a:t>
            </a:r>
            <a:r>
              <a:rPr lang="ko-KR" altLang="en-US" sz="1100" dirty="0">
                <a:solidFill>
                  <a:schemeClr val="tx1"/>
                </a:solidFill>
              </a:rPr>
              <a:t>맥도날드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5939BCA-2F42-4B52-BFDB-485F9879FF57}"/>
              </a:ext>
            </a:extLst>
          </p:cNvPr>
          <p:cNvSpPr/>
          <p:nvPr/>
        </p:nvSpPr>
        <p:spPr>
          <a:xfrm>
            <a:off x="5148064" y="4986274"/>
            <a:ext cx="249207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</a:rPr>
              <a:t>3. </a:t>
            </a:r>
            <a:r>
              <a:rPr lang="ko-KR" altLang="en-US" sz="1000" dirty="0" err="1">
                <a:solidFill>
                  <a:schemeClr val="tx1"/>
                </a:solidFill>
              </a:rPr>
              <a:t>레이드가가</a:t>
            </a:r>
            <a:r>
              <a:rPr lang="ko-KR" altLang="en-US" sz="1000" dirty="0">
                <a:solidFill>
                  <a:schemeClr val="tx1"/>
                </a:solidFill>
              </a:rPr>
              <a:t> ‘</a:t>
            </a:r>
            <a:r>
              <a:rPr lang="en-US" altLang="ko-KR" sz="1000" dirty="0">
                <a:solidFill>
                  <a:schemeClr val="tx1"/>
                </a:solidFill>
              </a:rPr>
              <a:t>Telephone’</a:t>
            </a:r>
            <a:r>
              <a:rPr lang="ko-KR" altLang="en-US" sz="1000" dirty="0">
                <a:solidFill>
                  <a:schemeClr val="tx1"/>
                </a:solidFill>
              </a:rPr>
              <a:t>뮤직비디오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DED464-53F8-4376-BC7D-75BD7E28FDCB}"/>
              </a:ext>
            </a:extLst>
          </p:cNvPr>
          <p:cNvSpPr txBox="1"/>
          <p:nvPr/>
        </p:nvSpPr>
        <p:spPr>
          <a:xfrm>
            <a:off x="997005" y="5373216"/>
            <a:ext cx="7149989" cy="1272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50" dirty="0"/>
              <a:t>영화 </a:t>
            </a:r>
            <a:r>
              <a:rPr lang="en-US" altLang="ko-KR" sz="1050" dirty="0"/>
              <a:t>‘</a:t>
            </a:r>
            <a:r>
              <a:rPr lang="ko-KR" altLang="en-US" sz="1050" dirty="0" err="1"/>
              <a:t>킹스맨</a:t>
            </a:r>
            <a:r>
              <a:rPr lang="en-US" altLang="ko-KR" sz="1050" dirty="0"/>
              <a:t>’</a:t>
            </a:r>
            <a:r>
              <a:rPr lang="ko-KR" altLang="en-US" sz="1050" dirty="0"/>
              <a:t>은 </a:t>
            </a:r>
            <a:r>
              <a:rPr lang="ko-KR" altLang="en-US" sz="1050" dirty="0" err="1"/>
              <a:t>영화자체뿐</a:t>
            </a:r>
            <a:r>
              <a:rPr lang="ko-KR" altLang="en-US" sz="1050" dirty="0"/>
              <a:t> 아니라 </a:t>
            </a:r>
            <a:r>
              <a:rPr lang="en-US" altLang="ko-KR" sz="1050" dirty="0"/>
              <a:t>PPL</a:t>
            </a:r>
            <a:r>
              <a:rPr lang="ko-KR" altLang="en-US" sz="1050" dirty="0"/>
              <a:t>도 호평을 받았다</a:t>
            </a:r>
            <a:r>
              <a:rPr lang="en-US" altLang="ko-KR" sz="105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050" dirty="0"/>
              <a:t>   캐릭터의 성격과 맞는 모자와 맥도날드가 영화 속에 자연스럽게 노출되어 </a:t>
            </a:r>
            <a:endParaRPr lang="en-US" altLang="ko-KR" sz="1050" dirty="0"/>
          </a:p>
          <a:p>
            <a:pPr>
              <a:lnSpc>
                <a:spcPct val="150000"/>
              </a:lnSpc>
            </a:pPr>
            <a:r>
              <a:rPr lang="ko-KR" altLang="en-US" sz="1050" dirty="0"/>
              <a:t>   직접적으로 노출이 된 것 같은 거부감이 들지 않는다</a:t>
            </a:r>
            <a:r>
              <a:rPr lang="en-US" altLang="ko-KR" sz="1050" dirty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50" dirty="0"/>
              <a:t>또한</a:t>
            </a:r>
            <a:r>
              <a:rPr lang="en-US" altLang="ko-KR" sz="1050" dirty="0"/>
              <a:t>, </a:t>
            </a:r>
            <a:r>
              <a:rPr lang="ko-KR" altLang="en-US" sz="1050" dirty="0"/>
              <a:t>뮤직비디오에서 많은  브랜드들이 등장하는데</a:t>
            </a:r>
            <a:r>
              <a:rPr lang="en-US" altLang="ko-KR" sz="1050" dirty="0"/>
              <a:t> </a:t>
            </a:r>
            <a:r>
              <a:rPr lang="ko-KR" altLang="en-US" sz="1050" dirty="0"/>
              <a:t>레이디 </a:t>
            </a:r>
            <a:r>
              <a:rPr lang="ko-KR" altLang="en-US" sz="1050" dirty="0" err="1"/>
              <a:t>가가의</a:t>
            </a:r>
            <a:r>
              <a:rPr lang="ko-KR" altLang="en-US" sz="1050" dirty="0"/>
              <a:t> 뮤직비디오에서는 코카콜라</a:t>
            </a:r>
            <a:r>
              <a:rPr lang="en-US" altLang="ko-KR" sz="1050" dirty="0"/>
              <a:t>, </a:t>
            </a:r>
            <a:r>
              <a:rPr lang="ko-KR" altLang="en-US" sz="1050" dirty="0"/>
              <a:t>폴라로이드</a:t>
            </a:r>
            <a:r>
              <a:rPr lang="en-US" altLang="ko-KR" sz="1050" dirty="0"/>
              <a:t>, </a:t>
            </a:r>
            <a:r>
              <a:rPr lang="ko-KR" altLang="en-US" sz="1050" dirty="0" err="1"/>
              <a:t>버진모바일</a:t>
            </a:r>
            <a:r>
              <a:rPr lang="ko-KR" altLang="en-US" sz="1050" dirty="0"/>
              <a:t> 등이 노출이 되었다</a:t>
            </a:r>
            <a:r>
              <a:rPr lang="en-US" altLang="ko-KR" sz="1050" dirty="0"/>
              <a:t>.</a:t>
            </a:r>
            <a:endParaRPr lang="ko-KR" altLang="en-US" sz="105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0" y="-23125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1" name="텍스트 상자 10"/>
          <p:cNvSpPr txBox="1">
            <a:spLocks/>
          </p:cNvSpPr>
          <p:nvPr/>
        </p:nvSpPr>
        <p:spPr>
          <a:xfrm>
            <a:off x="405130" y="3441065"/>
            <a:ext cx="3120390" cy="247015"/>
          </a:xfrm>
          <a:prstGeom prst="rect">
            <a:avLst/>
          </a:prstGeom>
          <a:noFill/>
        </p:spPr>
        <p:txBody>
          <a:bodyPr vert="horz" wrap="square" lIns="0" tIns="0" rIns="0" bIns="0" anchor="t">
            <a:no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Char char="•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15" name="그래픽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152400"/>
            <a:ext cx="9361805" cy="902335"/>
          </a:xfrm>
          <a:prstGeom prst="rect">
            <a:avLst/>
          </a:prstGeom>
          <a:noFill/>
        </p:spPr>
      </p:pic>
      <p:sp>
        <p:nvSpPr>
          <p:cNvPr id="16" name="직사각형 15"/>
          <p:cNvSpPr>
            <a:spLocks/>
          </p:cNvSpPr>
          <p:nvPr/>
        </p:nvSpPr>
        <p:spPr>
          <a:xfrm>
            <a:off x="508000" y="291465"/>
            <a:ext cx="4544834" cy="646331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해외국가의 PPL </a:t>
            </a:r>
            <a:r>
              <a:rPr lang="ko-KR" altLang="en-US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사례</a:t>
            </a: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0DFFC475-4508-4734-93B6-14A14690CE48}"/>
              </a:ext>
            </a:extLst>
          </p:cNvPr>
          <p:cNvGrpSpPr/>
          <p:nvPr/>
        </p:nvGrpSpPr>
        <p:grpSpPr>
          <a:xfrm>
            <a:off x="1314062" y="2750924"/>
            <a:ext cx="6625095" cy="3147517"/>
            <a:chOff x="1070136" y="2094766"/>
            <a:chExt cx="6625095" cy="3147517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5647E7A0-AAF8-43D0-B27D-7DFAAFB4A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0136" y="2094893"/>
              <a:ext cx="3414267" cy="1322042"/>
            </a:xfrm>
            <a:prstGeom prst="rect">
              <a:avLst/>
            </a:prstGeom>
          </p:spPr>
        </p:pic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AEF294EE-9997-4548-BDC1-749518C72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84403" y="2094766"/>
              <a:ext cx="3210828" cy="3147517"/>
            </a:xfrm>
            <a:prstGeom prst="rect">
              <a:avLst/>
            </a:prstGeom>
          </p:spPr>
        </p:pic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1B34FE01-C52D-48E5-BC36-D979EBFA1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6430" y="3351408"/>
              <a:ext cx="3407973" cy="1890875"/>
            </a:xfrm>
            <a:prstGeom prst="rect">
              <a:avLst/>
            </a:prstGeom>
          </p:spPr>
        </p:pic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FFA294B-77A9-43BA-A091-5E30625E0D5A}"/>
              </a:ext>
            </a:extLst>
          </p:cNvPr>
          <p:cNvSpPr/>
          <p:nvPr/>
        </p:nvSpPr>
        <p:spPr>
          <a:xfrm>
            <a:off x="1325460" y="5885741"/>
            <a:ext cx="6602135" cy="4067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>
                <a:solidFill>
                  <a:schemeClr val="tx1"/>
                </a:solidFill>
              </a:rPr>
              <a:t>워킹데드의</a:t>
            </a:r>
            <a:r>
              <a:rPr lang="ko-KR" altLang="en-US" sz="1200" dirty="0">
                <a:solidFill>
                  <a:schemeClr val="tx1"/>
                </a:solidFill>
              </a:rPr>
              <a:t> </a:t>
            </a:r>
            <a:r>
              <a:rPr lang="ko-KR" altLang="en-US" sz="1200" b="1" dirty="0" err="1">
                <a:solidFill>
                  <a:schemeClr val="tx1"/>
                </a:solidFill>
              </a:rPr>
              <a:t>현대</a:t>
            </a:r>
            <a:r>
              <a:rPr lang="ko-KR" altLang="en-US" sz="1200" dirty="0" err="1">
                <a:solidFill>
                  <a:schemeClr val="tx1"/>
                </a:solidFill>
              </a:rPr>
              <a:t>투싼</a:t>
            </a:r>
            <a:r>
              <a:rPr lang="ko-KR" altLang="en-US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>
                <a:solidFill>
                  <a:schemeClr val="tx1"/>
                </a:solidFill>
              </a:rPr>
              <a:t>ix, "</a:t>
            </a:r>
            <a:r>
              <a:rPr lang="ko-KR" altLang="en-US" sz="1200" dirty="0" err="1">
                <a:solidFill>
                  <a:schemeClr val="tx1"/>
                </a:solidFill>
              </a:rPr>
              <a:t>덱스터</a:t>
            </a:r>
            <a:r>
              <a:rPr lang="en-US" altLang="ko-KR" sz="1200" dirty="0">
                <a:solidFill>
                  <a:schemeClr val="tx1"/>
                </a:solidFill>
              </a:rPr>
              <a:t>" </a:t>
            </a:r>
            <a:r>
              <a:rPr lang="ko-KR" altLang="en-US" sz="1200" dirty="0" err="1">
                <a:solidFill>
                  <a:schemeClr val="tx1"/>
                </a:solidFill>
              </a:rPr>
              <a:t>혈액보관함</a:t>
            </a:r>
            <a:r>
              <a:rPr lang="ko-KR" altLang="en-US" sz="1200" dirty="0">
                <a:solidFill>
                  <a:schemeClr val="tx1"/>
                </a:solidFill>
              </a:rPr>
              <a:t> </a:t>
            </a:r>
            <a:r>
              <a:rPr lang="en-US" altLang="ko-KR" sz="1200" b="1" dirty="0">
                <a:solidFill>
                  <a:schemeClr val="tx1"/>
                </a:solidFill>
              </a:rPr>
              <a:t>LG</a:t>
            </a: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ko-KR" altLang="en-US" sz="1200" dirty="0">
                <a:solidFill>
                  <a:schemeClr val="tx1"/>
                </a:solidFill>
              </a:rPr>
              <a:t>에어컨</a:t>
            </a:r>
            <a:r>
              <a:rPr lang="en-US" altLang="ko-KR" sz="1200" dirty="0">
                <a:solidFill>
                  <a:schemeClr val="tx1"/>
                </a:solidFill>
              </a:rPr>
              <a:t>, ‘</a:t>
            </a:r>
            <a:r>
              <a:rPr lang="ko-KR" altLang="en-US" sz="1200" dirty="0" err="1">
                <a:solidFill>
                  <a:schemeClr val="tx1"/>
                </a:solidFill>
              </a:rPr>
              <a:t>킹스맨</a:t>
            </a:r>
            <a:r>
              <a:rPr lang="en-US" altLang="ko-KR" sz="1200" dirty="0">
                <a:solidFill>
                  <a:schemeClr val="tx1"/>
                </a:solidFill>
              </a:rPr>
              <a:t>’ </a:t>
            </a:r>
            <a:r>
              <a:rPr lang="ko-KR" altLang="en-US" sz="1200" b="1" dirty="0">
                <a:solidFill>
                  <a:schemeClr val="tx1"/>
                </a:solidFill>
              </a:rPr>
              <a:t>삼성</a:t>
            </a:r>
            <a:r>
              <a:rPr lang="ko-KR" altLang="en-US" sz="1200" dirty="0">
                <a:solidFill>
                  <a:schemeClr val="tx1"/>
                </a:solidFill>
              </a:rPr>
              <a:t>기기 및  </a:t>
            </a:r>
            <a:r>
              <a:rPr lang="ko-KR" altLang="en-US" sz="1200" dirty="0" err="1">
                <a:solidFill>
                  <a:schemeClr val="tx1"/>
                </a:solidFill>
              </a:rPr>
              <a:t>더썬</a:t>
            </a:r>
            <a:r>
              <a:rPr lang="ko-KR" altLang="en-US" sz="1200" dirty="0">
                <a:solidFill>
                  <a:schemeClr val="tx1"/>
                </a:solidFill>
              </a:rPr>
              <a:t> 일간지</a:t>
            </a: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F8F2B7-84F9-4A33-8979-0F980194EE10}"/>
              </a:ext>
            </a:extLst>
          </p:cNvPr>
          <p:cNvSpPr txBox="1"/>
          <p:nvPr/>
        </p:nvSpPr>
        <p:spPr>
          <a:xfrm>
            <a:off x="850688" y="1495875"/>
            <a:ext cx="7298048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해외드라마 및 영화에 등장하는 국내 기업 브랜드의 제품은 작품 적재적소에 배치되어 성공한 </a:t>
            </a:r>
            <a:r>
              <a:rPr lang="en-US" altLang="ko-KR" dirty="0"/>
              <a:t>PPL</a:t>
            </a:r>
            <a:r>
              <a:rPr lang="ko-KR" altLang="en-US" dirty="0"/>
              <a:t>로 알려져 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5517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54610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1" name="텍스트 상자 10"/>
          <p:cNvSpPr txBox="1">
            <a:spLocks/>
          </p:cNvSpPr>
          <p:nvPr/>
        </p:nvSpPr>
        <p:spPr>
          <a:xfrm>
            <a:off x="405130" y="3441065"/>
            <a:ext cx="3120390" cy="247015"/>
          </a:xfrm>
          <a:prstGeom prst="rect">
            <a:avLst/>
          </a:prstGeom>
          <a:noFill/>
        </p:spPr>
        <p:txBody>
          <a:bodyPr vert="horz" wrap="square" lIns="0" tIns="0" rIns="0" bIns="0" anchor="t">
            <a:no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Char char="•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15" name="그래픽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152400"/>
            <a:ext cx="9361805" cy="902335"/>
          </a:xfrm>
          <a:prstGeom prst="rect">
            <a:avLst/>
          </a:prstGeom>
          <a:noFill/>
        </p:spPr>
      </p:pic>
      <p:sp>
        <p:nvSpPr>
          <p:cNvPr id="16" name="직사각형 15"/>
          <p:cNvSpPr>
            <a:spLocks/>
          </p:cNvSpPr>
          <p:nvPr/>
        </p:nvSpPr>
        <p:spPr>
          <a:xfrm>
            <a:off x="508000" y="291465"/>
            <a:ext cx="4544834" cy="646331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해외국가의 PPL </a:t>
            </a:r>
            <a:r>
              <a:rPr lang="ko-KR" altLang="en-US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사례</a:t>
            </a: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AC1A4745-B9C0-4CC4-915C-D0F86DB10563}"/>
              </a:ext>
            </a:extLst>
          </p:cNvPr>
          <p:cNvGrpSpPr/>
          <p:nvPr/>
        </p:nvGrpSpPr>
        <p:grpSpPr>
          <a:xfrm>
            <a:off x="1503490" y="1673640"/>
            <a:ext cx="6014910" cy="2900282"/>
            <a:chOff x="2131999" y="3286654"/>
            <a:chExt cx="5062300" cy="2440950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89021ECC-C3ED-4460-AEC3-37A0F66706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6169" y="3286654"/>
              <a:ext cx="2638130" cy="2440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9B6F9C6A-42BE-4710-A34F-E4A4A39322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999" y="3286654"/>
              <a:ext cx="2412012" cy="1354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출처=LINE TV.">
              <a:extLst>
                <a:ext uri="{FF2B5EF4-FFF2-40B4-BE49-F238E27FC236}">
                  <a16:creationId xmlns:a16="http://schemas.microsoft.com/office/drawing/2014/main" id="{CC62F7E1-6EC6-4954-B31B-4BCD451D95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4158" y="4597978"/>
              <a:ext cx="2412012" cy="1129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D240918-7E43-4984-854E-3D96C7DE015C}"/>
              </a:ext>
            </a:extLst>
          </p:cNvPr>
          <p:cNvSpPr txBox="1"/>
          <p:nvPr/>
        </p:nvSpPr>
        <p:spPr>
          <a:xfrm>
            <a:off x="899592" y="4801737"/>
            <a:ext cx="7175098" cy="1666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/>
              <a:t>태국은 직접적인 규제가 없는 </a:t>
            </a:r>
            <a:r>
              <a:rPr lang="en-US" altLang="ko-KR" sz="1400" dirty="0"/>
              <a:t>PPL</a:t>
            </a:r>
            <a:r>
              <a:rPr lang="ko-KR" altLang="en-US" sz="1400" dirty="0"/>
              <a:t>이 자유로운 전세계 몇 안되는 나라로 알려져 있다</a:t>
            </a:r>
            <a:r>
              <a:rPr lang="en-US" altLang="ko-KR" sz="1400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/>
              <a:t>하지만 우리나라처럼</a:t>
            </a:r>
            <a:r>
              <a:rPr lang="en-US" altLang="ko-KR" sz="1400" dirty="0"/>
              <a:t> </a:t>
            </a:r>
            <a:r>
              <a:rPr lang="ko-KR" altLang="en-US" sz="1400" dirty="0"/>
              <a:t>알코올과 담배</a:t>
            </a:r>
            <a:r>
              <a:rPr lang="en-US" altLang="ko-KR" sz="1400" dirty="0"/>
              <a:t>, </a:t>
            </a:r>
            <a:r>
              <a:rPr lang="ko-KR" altLang="en-US" sz="1400" dirty="0"/>
              <a:t>허위과장 광고는 규제하고 있다</a:t>
            </a:r>
            <a:r>
              <a:rPr lang="en-US" altLang="ko-KR" sz="1400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/>
              <a:t>2000</a:t>
            </a:r>
            <a:r>
              <a:rPr lang="ko-KR" altLang="en-US" sz="1400" dirty="0"/>
              <a:t>년대 중반부터 시작된 태국 한류는 태국 내 한국 제품 간접광고 효과가 엄청나다</a:t>
            </a:r>
            <a:r>
              <a:rPr lang="en-US" altLang="ko-KR" sz="1400" dirty="0"/>
              <a:t>. </a:t>
            </a:r>
            <a:r>
              <a:rPr lang="ko-KR" altLang="en-US" sz="1400" dirty="0"/>
              <a:t>태국에서 방송된 한국드라마에 나오는 아름다운 한국여성들을 통해 화장품</a:t>
            </a:r>
            <a:r>
              <a:rPr lang="en-US" altLang="ko-KR" sz="1400" dirty="0"/>
              <a:t>, </a:t>
            </a:r>
            <a:r>
              <a:rPr lang="ko-KR" altLang="en-US" sz="1400" dirty="0"/>
              <a:t>패션 등 뷰티 분야에서 큰 효과를 얻었다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948336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1270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1" name="텍스트 상자 10"/>
          <p:cNvSpPr txBox="1">
            <a:spLocks/>
          </p:cNvSpPr>
          <p:nvPr/>
        </p:nvSpPr>
        <p:spPr>
          <a:xfrm>
            <a:off x="405130" y="3441065"/>
            <a:ext cx="3120390" cy="247015"/>
          </a:xfrm>
          <a:prstGeom prst="rect">
            <a:avLst/>
          </a:prstGeom>
          <a:noFill/>
        </p:spPr>
        <p:txBody>
          <a:bodyPr vert="horz" wrap="square" lIns="0" tIns="0" rIns="0" bIns="0" anchor="t">
            <a:no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Char char="•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4" name="내용 개체 틀 13"/>
          <p:cNvSpPr txBox="1">
            <a:spLocks noGrp="1"/>
          </p:cNvSpPr>
          <p:nvPr>
            <p:ph idx="1"/>
          </p:nvPr>
        </p:nvSpPr>
        <p:spPr>
          <a:xfrm>
            <a:off x="511494" y="1770111"/>
            <a:ext cx="5140570" cy="388048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ko-KR" altLang="en-US" sz="1600" dirty="0">
                <a:latin typeface="맑은 고딕" charset="0"/>
                <a:ea typeface="맑은 고딕" charset="0"/>
              </a:rPr>
              <a:t>최초의 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PPL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은 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1945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년 미국 </a:t>
            </a:r>
            <a:r>
              <a:rPr lang="ko-KR" altLang="en-US" sz="1600" dirty="0" err="1">
                <a:latin typeface="맑은 고딕" charset="0"/>
                <a:ea typeface="맑은 고딕" charset="0"/>
              </a:rPr>
              <a:t>워너브라더스사의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 ‘</a:t>
            </a:r>
            <a:r>
              <a:rPr lang="ko-KR" altLang="en-US" sz="1600" dirty="0" err="1">
                <a:latin typeface="맑은 고딕" charset="0"/>
                <a:ea typeface="맑은 고딕" charset="0"/>
              </a:rPr>
              <a:t>밀드리드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 </a:t>
            </a:r>
            <a:r>
              <a:rPr lang="ko-KR" altLang="en-US" sz="1600" dirty="0" err="1">
                <a:latin typeface="맑은 고딕" charset="0"/>
                <a:ea typeface="맑은 고딕" charset="0"/>
              </a:rPr>
              <a:t>피어스’에서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 보여준 ‘</a:t>
            </a:r>
            <a:r>
              <a:rPr lang="ko-KR" altLang="en-US" sz="1600" dirty="0" err="1">
                <a:latin typeface="맑은 고딕" charset="0"/>
                <a:ea typeface="맑은 고딕" charset="0"/>
              </a:rPr>
              <a:t>버번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 </a:t>
            </a:r>
            <a:r>
              <a:rPr lang="ko-KR" altLang="en-US" sz="1600" dirty="0" err="1">
                <a:latin typeface="맑은 고딕" charset="0"/>
                <a:ea typeface="맑은 고딕" charset="0"/>
              </a:rPr>
              <a:t>위스키’로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 알려지고 있으며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, </a:t>
            </a:r>
          </a:p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ko-KR" altLang="en-US" sz="1600" dirty="0">
                <a:latin typeface="맑은 고딕" charset="0"/>
                <a:ea typeface="맑은 고딕" charset="0"/>
              </a:rPr>
              <a:t>스티븐 스필버그 감독의 영화 ‘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E .T ’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에서 나타난 </a:t>
            </a:r>
            <a:r>
              <a:rPr lang="ko-KR" altLang="en-US" sz="1600" dirty="0" err="1">
                <a:latin typeface="맑은 고딕" charset="0"/>
                <a:ea typeface="맑은 고딕" charset="0"/>
              </a:rPr>
              <a:t>리즈피스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ko-KR" altLang="en-US" sz="1600" dirty="0" err="1">
                <a:latin typeface="맑은 고딕" charset="0"/>
                <a:ea typeface="맑은 고딕" charset="0"/>
              </a:rPr>
              <a:t>초코볼의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PPL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은 가장 성공적인 사례로 손꼽고 있다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.</a:t>
            </a:r>
          </a:p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ko-KR" altLang="en-US" sz="1600" dirty="0">
                <a:latin typeface="맑은 고딕" charset="0"/>
                <a:ea typeface="맑은 고딕" charset="0"/>
              </a:rPr>
              <a:t>규제가 거의 없는 미국의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PPL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은 </a:t>
            </a:r>
            <a:r>
              <a:rPr lang="ko-KR" altLang="en-US" sz="1600" b="1" dirty="0">
                <a:latin typeface="맑은 고딕" charset="0"/>
                <a:ea typeface="맑은 고딕" charset="0"/>
              </a:rPr>
              <a:t>대담한 방식으로 </a:t>
            </a:r>
            <a:r>
              <a:rPr lang="ko-KR" altLang="en-US" sz="1600" dirty="0">
                <a:latin typeface="맑은 고딕" charset="0"/>
                <a:ea typeface="맑은 고딕" charset="0"/>
              </a:rPr>
              <a:t>제품을 드러낸다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.</a:t>
            </a:r>
          </a:p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r>
              <a:rPr lang="ko-KR" altLang="en-US" sz="1600" dirty="0">
                <a:latin typeface="맑은 고딕" charset="0"/>
                <a:ea typeface="맑은 고딕" charset="0"/>
              </a:rPr>
              <a:t>실제 미국의 제작자 마이클 데이비드는 시청자들은 프로그램에 광고를 은근슬쩍 삽입해 현혹하는 방식을 싫어하기 때문에 숨기지 않고 창조적인 방법의 광고를 제작할 것이라고 했다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.</a:t>
            </a:r>
          </a:p>
          <a:p>
            <a:pPr marL="342900" indent="-34290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C0504D"/>
              </a:buClr>
              <a:buSzPct val="90000"/>
              <a:buFont typeface="Wingdings 3"/>
              <a:buChar char=""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15" name="그래픽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152400"/>
            <a:ext cx="9361805" cy="902335"/>
          </a:xfrm>
          <a:prstGeom prst="rect">
            <a:avLst/>
          </a:prstGeom>
          <a:noFill/>
        </p:spPr>
      </p:pic>
      <p:sp>
        <p:nvSpPr>
          <p:cNvPr id="16" name="직사각형 15"/>
          <p:cNvSpPr>
            <a:spLocks/>
          </p:cNvSpPr>
          <p:nvPr/>
        </p:nvSpPr>
        <p:spPr>
          <a:xfrm>
            <a:off x="508000" y="291465"/>
            <a:ext cx="4544834" cy="646331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해외국가의 PPL </a:t>
            </a:r>
            <a:r>
              <a:rPr lang="ko-KR" altLang="en-US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사례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5BF39F5A-83EF-4EC2-886B-F94F6CDD4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592" y="1746335"/>
            <a:ext cx="2867496" cy="1626050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1C31FE1D-C384-4101-BE03-EA3B8F27E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4920" y="3353570"/>
            <a:ext cx="1590333" cy="24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016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08585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/>
              <a:t>0</a:t>
            </a:r>
            <a:endParaRPr lang="ko-KR" altLang="en-US" dirty="0"/>
          </a:p>
        </p:txBody>
      </p:sp>
      <p:pic>
        <p:nvPicPr>
          <p:cNvPr id="11" name="그래픽 5">
            <a:extLst>
              <a:ext uri="{FF2B5EF4-FFF2-40B4-BE49-F238E27FC236}">
                <a16:creationId xmlns:a16="http://schemas.microsoft.com/office/drawing/2014/main" id="{434CCE89-33A1-43B4-871E-AA9A918D39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647700"/>
            <a:ext cx="9361805" cy="902335"/>
          </a:xfrm>
          <a:prstGeom prst="rect">
            <a:avLst/>
          </a:prstGeom>
          <a:noFill/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C5398AA-58B8-4D85-BCD7-BBA97EADC58D}"/>
              </a:ext>
            </a:extLst>
          </p:cNvPr>
          <p:cNvSpPr/>
          <p:nvPr/>
        </p:nvSpPr>
        <p:spPr>
          <a:xfrm>
            <a:off x="508000" y="786765"/>
            <a:ext cx="5076190" cy="646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600" b="1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간접광고의 수용자 인식</a:t>
            </a:r>
            <a:endParaRPr lang="ko-KR" alt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F9BF150-1659-463F-8160-10451264126D}"/>
              </a:ext>
            </a:extLst>
          </p:cNvPr>
          <p:cNvSpPr txBox="1">
            <a:spLocks/>
          </p:cNvSpPr>
          <p:nvPr/>
        </p:nvSpPr>
        <p:spPr>
          <a:xfrm>
            <a:off x="1016635" y="1844675"/>
            <a:ext cx="7002780" cy="37077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D09EEB63-C6F3-4E4C-AA10-1D8FCADF5A7B}"/>
              </a:ext>
            </a:extLst>
          </p:cNvPr>
          <p:cNvSpPr/>
          <p:nvPr/>
        </p:nvSpPr>
        <p:spPr>
          <a:xfrm>
            <a:off x="1000760" y="1854835"/>
            <a:ext cx="6739890" cy="2244725"/>
          </a:xfrm>
          <a:prstGeom prst="rect">
            <a:avLst/>
          </a:prstGeom>
        </p:spPr>
        <p:txBody>
          <a:bodyPr vert="horz" wrap="square" lIns="91440" tIns="45720" rIns="91440" bIns="45720" numCol="1" anchor="t">
            <a:sp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Font typeface="Arial"/>
              <a:buChar char="•"/>
            </a:pP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한국언론진흥재단의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조사에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따르면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간접광고가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‘브랜드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인지도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향상에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효과적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’이라는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응답이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84.6%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로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가장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높았으며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,</a:t>
            </a:r>
            <a:endParaRPr lang="ko-KR" altLang="en-US" sz="1400" b="0" strike="noStrike" cap="none" dirty="0">
              <a:solidFill>
                <a:srgbClr val="232323"/>
              </a:solidFill>
              <a:latin typeface="Apple SD Gothic Neo" charset="0"/>
              <a:ea typeface="Apple SD Gothic Neo" charset="0"/>
            </a:endParaRPr>
          </a:p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Font typeface="Arial"/>
              <a:buChar char="•"/>
            </a:pPr>
            <a:endParaRPr lang="ko-KR" altLang="en-US" sz="1400" b="0" strike="noStrike" cap="none" dirty="0">
              <a:solidFill>
                <a:srgbClr val="232323"/>
              </a:solidFill>
              <a:latin typeface="Apple SD Gothic Neo" charset="0"/>
              <a:ea typeface="Apple SD Gothic Neo" charset="0"/>
            </a:endParaRPr>
          </a:p>
          <a:p>
            <a:pPr marL="254000" indent="-25400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Font typeface="Wingdings"/>
              <a:buChar char=""/>
            </a:pPr>
            <a:r>
              <a:rPr lang="en-US" altLang="ko-KR" sz="1400" b="1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‘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제품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판매증가에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효과적’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이라는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응답도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77.2%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로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나타났다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.</a:t>
            </a:r>
            <a:endParaRPr lang="ko-KR" altLang="en-US" sz="1400" b="0" strike="noStrike" cap="none" dirty="0">
              <a:solidFill>
                <a:srgbClr val="232323"/>
              </a:solidFill>
              <a:latin typeface="Apple SD Gothic Neo" charset="0"/>
              <a:ea typeface="Apple SD Gothic Neo" charset="0"/>
            </a:endParaRPr>
          </a:p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Font typeface="Arial"/>
              <a:buChar char="•"/>
            </a:pPr>
            <a:endParaRPr lang="ko-KR" altLang="en-US" sz="1400" b="0" strike="noStrike" cap="none" dirty="0">
              <a:solidFill>
                <a:srgbClr val="232323"/>
              </a:solidFill>
              <a:latin typeface="Apple SD Gothic Neo" charset="0"/>
              <a:ea typeface="Apple SD Gothic Neo" charset="0"/>
            </a:endParaRPr>
          </a:p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Font typeface="Arial"/>
              <a:buChar char="•"/>
            </a:pP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간접광고로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노출된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‘제품에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대한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우호적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태도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형성에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1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효과적’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이라는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응답은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55.8%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로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상대적으로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낮았다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. </a:t>
            </a:r>
            <a:endParaRPr lang="ko-KR" altLang="en-US" sz="1400" b="0" strike="noStrike" cap="none" dirty="0">
              <a:solidFill>
                <a:srgbClr val="232323"/>
              </a:solidFill>
              <a:latin typeface="Apple SD Gothic Neo" charset="0"/>
              <a:ea typeface="Apple SD Gothic Neo" charset="0"/>
            </a:endParaRPr>
          </a:p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Font typeface="Arial"/>
              <a:buChar char="•"/>
            </a:pPr>
            <a:endParaRPr lang="ko-KR" altLang="en-US" sz="1400" b="0" strike="noStrike" cap="none" dirty="0">
              <a:solidFill>
                <a:srgbClr val="232323"/>
              </a:solidFill>
              <a:latin typeface="Apple SD Gothic Neo" charset="0"/>
              <a:ea typeface="Apple SD Gothic Neo" charset="0"/>
            </a:endParaRPr>
          </a:p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Font typeface="Arial"/>
              <a:buChar char="•"/>
            </a:pP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이는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기업이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브랜드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인지도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향상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목적을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지닌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제품의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경쟁력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강화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전략에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활용하면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강력한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효과를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기대할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수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있음을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의미한다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. </a:t>
            </a:r>
            <a:endParaRPr lang="ko-KR" altLang="en-US" sz="1400" b="0" strike="noStrike" cap="none" dirty="0">
              <a:solidFill>
                <a:srgbClr val="232323"/>
              </a:solidFill>
              <a:latin typeface="Apple SD Gothic Neo" charset="0"/>
              <a:ea typeface="Apple SD Gothic Neo" charset="0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423192E0-0C35-47ED-A427-2BF37AED7A44}"/>
              </a:ext>
            </a:extLst>
          </p:cNvPr>
          <p:cNvGrpSpPr/>
          <p:nvPr/>
        </p:nvGrpSpPr>
        <p:grpSpPr>
          <a:xfrm>
            <a:off x="1166495" y="4279900"/>
            <a:ext cx="8119110" cy="2136140"/>
            <a:chOff x="1166495" y="4279900"/>
            <a:chExt cx="8119110" cy="213614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427C239C-124D-4694-885B-D7774657EB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68" t="15992" b="9350"/>
            <a:stretch/>
          </p:blipFill>
          <p:spPr>
            <a:xfrm>
              <a:off x="1271270" y="4574540"/>
              <a:ext cx="6503035" cy="1579880"/>
            </a:xfrm>
            <a:prstGeom prst="rect">
              <a:avLst/>
            </a:prstGeom>
            <a:ln w="12700">
              <a:solidFill>
                <a:schemeClr val="accent5">
                  <a:lumMod val="50000"/>
                </a:schemeClr>
              </a:solidFill>
            </a:ln>
          </p:spPr>
        </p:pic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62B6517E-5E52-484B-B3A3-9DBC3A82F300}"/>
                </a:ext>
              </a:extLst>
            </p:cNvPr>
            <p:cNvSpPr/>
            <p:nvPr/>
          </p:nvSpPr>
          <p:spPr>
            <a:xfrm>
              <a:off x="1166495" y="4279900"/>
              <a:ext cx="4572000" cy="2616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l"/>
              </a:pPr>
              <a:r>
                <a:rPr lang="ko-KR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간접광고 효과에 대한 인식</a:t>
              </a: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411DE218-3A04-4666-A903-FE4008C5008A}"/>
                </a:ext>
              </a:extLst>
            </p:cNvPr>
            <p:cNvSpPr/>
            <p:nvPr/>
          </p:nvSpPr>
          <p:spPr>
            <a:xfrm>
              <a:off x="3154680" y="6185535"/>
              <a:ext cx="6130925" cy="2311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자료</a:t>
              </a:r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: </a:t>
              </a:r>
              <a:r>
                <a:rPr lang="ko-KR" altLang="en-US" sz="900" dirty="0"/>
                <a:t>한국언론진흥재단 미디어연구센터 온라인 </a:t>
              </a:r>
              <a:r>
                <a:rPr lang="ko-KR" altLang="en-US" sz="900" dirty="0" err="1"/>
                <a:t>서베이</a:t>
              </a:r>
              <a:r>
                <a:rPr lang="en-US" altLang="ko-KR" sz="900" dirty="0"/>
                <a:t>(2016</a:t>
              </a:r>
              <a:r>
                <a:rPr lang="ko-KR" altLang="en-US" sz="900" dirty="0"/>
                <a:t>년 </a:t>
              </a:r>
              <a:r>
                <a:rPr lang="en-US" altLang="ko-KR" sz="900" dirty="0"/>
                <a:t>5</a:t>
              </a:r>
              <a:r>
                <a:rPr lang="ko-KR" altLang="en-US" sz="900" dirty="0"/>
                <a:t>월 </a:t>
              </a:r>
              <a:r>
                <a:rPr lang="en-US" altLang="ko-KR" sz="900" dirty="0"/>
                <a:t>17~19</a:t>
              </a:r>
              <a:r>
                <a:rPr lang="ko-KR" altLang="en-US" sz="900" dirty="0"/>
                <a:t>일</a:t>
              </a:r>
              <a:r>
                <a:rPr lang="en-US" altLang="ko-KR" sz="900" dirty="0"/>
                <a:t>, N=1,071)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68679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08585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F9BF150-1659-463F-8160-10451264126D}"/>
              </a:ext>
            </a:extLst>
          </p:cNvPr>
          <p:cNvSpPr txBox="1">
            <a:spLocks/>
          </p:cNvSpPr>
          <p:nvPr/>
        </p:nvSpPr>
        <p:spPr>
          <a:xfrm>
            <a:off x="1016635" y="1844675"/>
            <a:ext cx="7002780" cy="37077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ko-KR" altLang="en-US" sz="2000" dirty="0"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3636DF2A-14BF-43D3-A8C4-FD87B932F83C}"/>
              </a:ext>
            </a:extLst>
          </p:cNvPr>
          <p:cNvSpPr/>
          <p:nvPr/>
        </p:nvSpPr>
        <p:spPr>
          <a:xfrm>
            <a:off x="875665" y="1834515"/>
            <a:ext cx="7644765" cy="1343660"/>
          </a:xfrm>
          <a:prstGeom prst="rect">
            <a:avLst/>
          </a:prstGeom>
          <a:solidFill>
            <a:schemeClr val="bg1"/>
          </a:solidFill>
          <a:ln w="12700">
            <a:solidFill>
              <a:srgbClr val="173162"/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/>
              <a:t>중간광고와 같은 효과를 볼 수 있어 일반광고 대비 높은 시청률을 기대가 가능하다</a:t>
            </a:r>
            <a:r>
              <a:rPr lang="en-US" altLang="ko-KR" sz="1400" dirty="0"/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/>
              <a:t>또한 지상파 드라마 </a:t>
            </a:r>
            <a:r>
              <a:rPr lang="en-US" altLang="ko-KR" sz="1400" dirty="0"/>
              <a:t>1</a:t>
            </a:r>
            <a:r>
              <a:rPr lang="ko-KR" altLang="en-US" sz="1400" dirty="0"/>
              <a:t>회 당 총 </a:t>
            </a:r>
            <a:r>
              <a:rPr lang="en-US" altLang="ko-KR" sz="1400" dirty="0"/>
              <a:t>38~43</a:t>
            </a:r>
            <a:r>
              <a:rPr lang="ko-KR" altLang="en-US" sz="1400" dirty="0"/>
              <a:t>회 </a:t>
            </a:r>
            <a:r>
              <a:rPr lang="en-US" altLang="ko-KR" sz="1400" dirty="0"/>
              <a:t>TV </a:t>
            </a:r>
            <a:r>
              <a:rPr lang="ko-KR" altLang="en-US" sz="1400" dirty="0"/>
              <a:t>방영으로</a:t>
            </a:r>
            <a:r>
              <a:rPr lang="en-US" altLang="ko-KR" sz="1400" dirty="0"/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1400" dirty="0"/>
              <a:t>    </a:t>
            </a:r>
            <a:r>
              <a:rPr lang="ko-KR" altLang="en-US" sz="1400" dirty="0" err="1"/>
              <a:t>본방</a:t>
            </a:r>
            <a:r>
              <a:rPr lang="ko-KR" altLang="en-US" sz="1400" dirty="0"/>
              <a:t> 시 획득할 수 있는 </a:t>
            </a:r>
            <a:r>
              <a:rPr lang="en-US" altLang="ko-KR" sz="1400" dirty="0"/>
              <a:t>GRP </a:t>
            </a:r>
            <a:r>
              <a:rPr lang="ko-KR" altLang="en-US" sz="1400" dirty="0"/>
              <a:t>대비 </a:t>
            </a:r>
            <a:r>
              <a:rPr lang="en-US" altLang="ko-KR" sz="1400" dirty="0"/>
              <a:t>80%</a:t>
            </a:r>
            <a:r>
              <a:rPr lang="ko-KR" altLang="en-US" sz="1400" dirty="0"/>
              <a:t>를 추가로 기대할 수 있는 등 광고 효과</a:t>
            </a:r>
            <a:endParaRPr lang="en-US" altLang="ko-KR" sz="1400" dirty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    </a:t>
            </a:r>
            <a:r>
              <a:rPr lang="ko-KR" altLang="en-US" sz="1400" dirty="0"/>
              <a:t>를 극대화 할 수 있는 장점이 있다</a:t>
            </a:r>
            <a:r>
              <a:rPr lang="en-US" altLang="ko-KR" sz="1400" dirty="0"/>
              <a:t>. (</a:t>
            </a:r>
            <a:r>
              <a:rPr lang="ko-KR" altLang="en-US" sz="1400" dirty="0" err="1"/>
              <a:t>미디어크리에이트</a:t>
            </a:r>
            <a:r>
              <a:rPr lang="en-US" altLang="ko-KR" sz="1400" dirty="0"/>
              <a:t>,2015)</a:t>
            </a:r>
          </a:p>
        </p:txBody>
      </p:sp>
      <p:pic>
        <p:nvPicPr>
          <p:cNvPr id="11" name="그래픽 5">
            <a:extLst>
              <a:ext uri="{FF2B5EF4-FFF2-40B4-BE49-F238E27FC236}">
                <a16:creationId xmlns:a16="http://schemas.microsoft.com/office/drawing/2014/main" id="{27E89B85-9862-46E9-A773-5B414C165E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692784"/>
            <a:ext cx="9360535" cy="720725"/>
          </a:xfrm>
          <a:prstGeom prst="rect">
            <a:avLst/>
          </a:prstGeom>
          <a:noFill/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7DAFC1B9-90FB-47C9-90C1-ED1941CE9C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4" t="1733" r="1724" b="592"/>
          <a:stretch/>
        </p:blipFill>
        <p:spPr>
          <a:xfrm>
            <a:off x="2843530" y="3552825"/>
            <a:ext cx="3456305" cy="2682240"/>
          </a:xfrm>
          <a:prstGeom prst="rect">
            <a:avLst/>
          </a:prstGeom>
          <a:ln>
            <a:solidFill>
              <a:srgbClr val="173162"/>
            </a:solidFill>
          </a:ln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BBCEFBB4-C505-4B56-B2DC-B71C8AAA3808}"/>
              </a:ext>
            </a:extLst>
          </p:cNvPr>
          <p:cNvSpPr/>
          <p:nvPr/>
        </p:nvSpPr>
        <p:spPr>
          <a:xfrm>
            <a:off x="502920" y="752475"/>
            <a:ext cx="3047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200" b="1" spc="-150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가상광고의 장점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0EC150-6E3B-4E19-AF29-6C19E933F584}"/>
              </a:ext>
            </a:extLst>
          </p:cNvPr>
          <p:cNvSpPr/>
          <p:nvPr/>
        </p:nvSpPr>
        <p:spPr>
          <a:xfrm>
            <a:off x="2700020" y="6257925"/>
            <a:ext cx="4572000" cy="2463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000" dirty="0"/>
              <a:t>자료</a:t>
            </a:r>
            <a:r>
              <a:rPr lang="en-US" altLang="ko-KR" sz="1000" dirty="0"/>
              <a:t>: http://www.banronbodo.com/news/articleView.html?idxno=1061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42105118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08585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/>
              <a:t>0</a:t>
            </a:r>
            <a:endParaRPr lang="ko-KR" altLang="en-US" dirty="0"/>
          </a:p>
        </p:txBody>
      </p:sp>
      <p:pic>
        <p:nvPicPr>
          <p:cNvPr id="10" name="그래픽 5">
            <a:extLst>
              <a:ext uri="{FF2B5EF4-FFF2-40B4-BE49-F238E27FC236}">
                <a16:creationId xmlns:a16="http://schemas.microsoft.com/office/drawing/2014/main" id="{793590F5-FCC3-495E-AFFD-909028C9F9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647700"/>
            <a:ext cx="9361805" cy="902335"/>
          </a:xfrm>
          <a:prstGeom prst="rect">
            <a:avLst/>
          </a:prstGeom>
          <a:noFill/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C5398AA-58B8-4D85-BCD7-BBA97EADC58D}"/>
              </a:ext>
            </a:extLst>
          </p:cNvPr>
          <p:cNvSpPr/>
          <p:nvPr/>
        </p:nvSpPr>
        <p:spPr>
          <a:xfrm>
            <a:off x="508000" y="786765"/>
            <a:ext cx="5236845" cy="646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600" b="1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가상광고 효과 및 파급력</a:t>
            </a:r>
            <a:endParaRPr lang="ko-KR" alt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F9BF150-1659-463F-8160-10451264126D}"/>
              </a:ext>
            </a:extLst>
          </p:cNvPr>
          <p:cNvSpPr txBox="1">
            <a:spLocks/>
          </p:cNvSpPr>
          <p:nvPr/>
        </p:nvSpPr>
        <p:spPr>
          <a:xfrm>
            <a:off x="755650" y="999490"/>
            <a:ext cx="7002780" cy="37077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latin typeface="+mn-ea"/>
              </a:rPr>
              <a:t>가상광고는</a:t>
            </a:r>
            <a:r>
              <a:rPr lang="ko-KR" altLang="en-US" sz="1400" dirty="0">
                <a:latin typeface="+mn-ea"/>
              </a:rPr>
              <a:t> 기존의 단순한 영화나 드라마 등의 간접광고에 비해 더 큰 장점을 갖고 있다</a:t>
            </a:r>
            <a:r>
              <a:rPr lang="en-US" altLang="ko-KR" sz="1400" dirty="0">
                <a:latin typeface="+mn-ea"/>
              </a:rPr>
              <a:t>. </a:t>
            </a:r>
            <a:r>
              <a:rPr lang="ko-KR" altLang="en-US" sz="1400" dirty="0">
                <a:latin typeface="+mn-ea"/>
              </a:rPr>
              <a:t>예를 들어 프로그램 제작 후에도 간접광고가 가능하며</a:t>
            </a:r>
            <a:r>
              <a:rPr lang="en-US" altLang="ko-KR" sz="1400" dirty="0">
                <a:latin typeface="+mn-ea"/>
              </a:rPr>
              <a:t>, </a:t>
            </a:r>
          </a:p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화면의 상하좌우 및 가운데 등 어느 곳에서도 배치가 가능하여 기존의 소품을 이용한 간접광고보다 시청자가 주목할 수 있게 한다</a:t>
            </a:r>
            <a:r>
              <a:rPr lang="en-US" altLang="ko-KR" sz="1400" dirty="0">
                <a:latin typeface="+mn-ea"/>
              </a:rPr>
              <a:t>. </a:t>
            </a:r>
          </a:p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또한 휴식시간에 채널을 다른 곳으로 돌리는 </a:t>
            </a:r>
            <a:r>
              <a:rPr lang="ko-KR" altLang="en-US" sz="1400" b="1" dirty="0" err="1">
                <a:latin typeface="+mn-ea"/>
              </a:rPr>
              <a:t>재핑</a:t>
            </a:r>
            <a:r>
              <a:rPr lang="en-US" altLang="ko-KR" sz="1400" b="1" dirty="0">
                <a:latin typeface="+mn-ea"/>
              </a:rPr>
              <a:t>(zapping)</a:t>
            </a:r>
            <a:r>
              <a:rPr lang="ko-KR" altLang="en-US" sz="1400" b="1" dirty="0">
                <a:latin typeface="+mn-ea"/>
              </a:rPr>
              <a:t>현상</a:t>
            </a:r>
            <a:r>
              <a:rPr lang="ko-KR" altLang="en-US" sz="1400" dirty="0">
                <a:latin typeface="+mn-ea"/>
              </a:rPr>
              <a:t>을 방지하여 노출효과를 극대화할 수 있으며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노출시점을 융통성 있게 조절할 수 있다</a:t>
            </a:r>
            <a:r>
              <a:rPr lang="en-US" altLang="ko-KR" sz="1400" dirty="0">
                <a:latin typeface="+mn-ea"/>
              </a:rPr>
              <a:t>.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BC30D836-1640-4FDC-ABE5-E01EEB96F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70" y="4052570"/>
            <a:ext cx="2970530" cy="172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061CCA9F-C5D4-4F37-BC91-8B8AF7D4A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052570"/>
            <a:ext cx="3065145" cy="172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606CEFFC-9FF2-4CA3-AB15-FF84EB8FCB95}"/>
              </a:ext>
            </a:extLst>
          </p:cNvPr>
          <p:cNvSpPr/>
          <p:nvPr/>
        </p:nvSpPr>
        <p:spPr>
          <a:xfrm>
            <a:off x="4797425" y="5809615"/>
            <a:ext cx="2326005" cy="646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900" dirty="0"/>
              <a:t>출처</a:t>
            </a:r>
            <a:r>
              <a:rPr lang="en-US" altLang="ko-KR" sz="900" dirty="0"/>
              <a:t>:</a:t>
            </a:r>
          </a:p>
          <a:p>
            <a:r>
              <a:rPr lang="ko-KR" altLang="en-US" sz="900" dirty="0"/>
              <a:t>태양의 후예에 노출된 현대차의 친환경차 </a:t>
            </a:r>
            <a:endParaRPr lang="en-US" altLang="ko-KR" sz="900" dirty="0"/>
          </a:p>
          <a:p>
            <a:r>
              <a:rPr lang="en-US" altLang="ko-KR" sz="900" dirty="0"/>
              <a:t>‘</a:t>
            </a:r>
            <a:r>
              <a:rPr lang="ko-KR" altLang="en-US" sz="900" dirty="0" err="1"/>
              <a:t>아이오닉</a:t>
            </a:r>
            <a:r>
              <a:rPr lang="ko-KR" altLang="en-US" sz="900" dirty="0"/>
              <a:t> 일렉트릭</a:t>
            </a:r>
            <a:r>
              <a:rPr lang="en-US" altLang="ko-KR" sz="900" dirty="0"/>
              <a:t>’</a:t>
            </a:r>
            <a:r>
              <a:rPr lang="ko-KR" altLang="en-US" sz="900" dirty="0"/>
              <a:t>의 가상광고</a:t>
            </a:r>
            <a:endParaRPr lang="en-US" altLang="ko-KR" sz="900" dirty="0"/>
          </a:p>
          <a:p>
            <a:r>
              <a:rPr lang="en-US" altLang="ko-KR" sz="900" dirty="0"/>
              <a:t> http://news.zum.com/articles/29473291</a:t>
            </a:r>
            <a:endParaRPr lang="ko-KR" altLang="en-US" sz="900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EB0BAFE-5823-4CB0-8AE1-3BEBFE8D5A9D}"/>
              </a:ext>
            </a:extLst>
          </p:cNvPr>
          <p:cNvSpPr/>
          <p:nvPr/>
        </p:nvSpPr>
        <p:spPr>
          <a:xfrm>
            <a:off x="1043305" y="5809615"/>
            <a:ext cx="3122930" cy="369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900" dirty="0"/>
              <a:t>출처</a:t>
            </a:r>
            <a:r>
              <a:rPr lang="en-US" altLang="ko-KR" sz="900" dirty="0"/>
              <a:t>: </a:t>
            </a:r>
            <a:r>
              <a:rPr lang="ko-KR" altLang="en-US" sz="900" dirty="0"/>
              <a:t>국내 첫 가상광고</a:t>
            </a:r>
            <a:r>
              <a:rPr lang="en-US" altLang="ko-KR" sz="900" dirty="0"/>
              <a:t>,</a:t>
            </a:r>
          </a:p>
          <a:p>
            <a:r>
              <a:rPr lang="en-US" altLang="ko-KR" sz="900" dirty="0"/>
              <a:t>https://www.hankyung.com/news/article/201003267943g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24521583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99254" y="-1672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pic>
        <p:nvPicPr>
          <p:cNvPr id="13" name="그래픽 5">
            <a:extLst>
              <a:ext uri="{FF2B5EF4-FFF2-40B4-BE49-F238E27FC236}">
                <a16:creationId xmlns:a16="http://schemas.microsoft.com/office/drawing/2014/main" id="{87328FCE-057C-4681-9A31-17D6C31099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6" y="522953"/>
            <a:ext cx="9360535" cy="807138"/>
          </a:xfrm>
          <a:prstGeom prst="rect">
            <a:avLst/>
          </a:prstGeom>
          <a:noFill/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C5398AA-58B8-4D85-BCD7-BBA97EADC58D}"/>
              </a:ext>
            </a:extLst>
          </p:cNvPr>
          <p:cNvSpPr/>
          <p:nvPr/>
        </p:nvSpPr>
        <p:spPr>
          <a:xfrm>
            <a:off x="508000" y="660141"/>
            <a:ext cx="5236845" cy="646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600" b="1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가상광고 효과 및 파급력</a:t>
            </a:r>
            <a:endParaRPr lang="ko-KR" alt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F9BF150-1659-463F-8160-10451264126D}"/>
              </a:ext>
            </a:extLst>
          </p:cNvPr>
          <p:cNvSpPr txBox="1">
            <a:spLocks/>
          </p:cNvSpPr>
          <p:nvPr/>
        </p:nvSpPr>
        <p:spPr>
          <a:xfrm>
            <a:off x="793750" y="1976120"/>
            <a:ext cx="7448550" cy="19018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>
                <a:latin typeface="+mn-ea"/>
              </a:rPr>
              <a:t>반면</a:t>
            </a:r>
            <a:r>
              <a:rPr lang="en-US" altLang="ko-KR" sz="1600" b="1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방송광고와 프로그램 내용의 혼동으로 인한 </a:t>
            </a:r>
            <a:endParaRPr lang="en-US" altLang="ko-KR" sz="1600" dirty="0">
              <a:latin typeface="+mn-ea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시청자 주권의 침해</a:t>
            </a:r>
            <a:r>
              <a:rPr lang="en-US" altLang="ko-KR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방송프로그램의 질 저하</a:t>
            </a:r>
            <a:r>
              <a:rPr lang="en-US" altLang="ko-KR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정규 프로그램 스폰서 및 광고주들의 불만</a:t>
            </a:r>
            <a:r>
              <a:rPr lang="en-US" altLang="ko-KR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방송의 광고독점현상 심화 및 광고의 방송집중</a:t>
            </a:r>
            <a:r>
              <a:rPr lang="ko-KR" altLang="en-US" sz="1600" dirty="0">
                <a:latin typeface="+mn-ea"/>
              </a:rPr>
              <a:t>으로 인한 </a:t>
            </a:r>
            <a:r>
              <a:rPr lang="ko-KR" altLang="en-US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매체 간</a:t>
            </a:r>
            <a:r>
              <a:rPr lang="en-US" altLang="ko-KR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균형발전 저해</a:t>
            </a:r>
            <a:r>
              <a:rPr lang="en-US" altLang="ko-KR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광고단가 상승 및 광고주의 영향력 확대</a:t>
            </a:r>
            <a:r>
              <a:rPr lang="ko-KR" altLang="en-US" sz="1600" dirty="0">
                <a:latin typeface="+mn-ea"/>
              </a:rPr>
              <a:t> 등이</a:t>
            </a:r>
            <a:endParaRPr lang="en-US" altLang="ko-KR" sz="1600" dirty="0">
              <a:latin typeface="+mn-ea"/>
            </a:endParaRPr>
          </a:p>
          <a:p>
            <a:pPr algn="just">
              <a:lnSpc>
                <a:spcPct val="100000"/>
              </a:lnSpc>
            </a:pPr>
            <a:r>
              <a:rPr lang="en-US" altLang="ko-KR" sz="1600" dirty="0">
                <a:latin typeface="+mn-ea"/>
              </a:rPr>
              <a:t>    </a:t>
            </a:r>
            <a:r>
              <a:rPr lang="ko-KR" altLang="en-US" sz="1600" dirty="0">
                <a:latin typeface="+mn-ea"/>
              </a:rPr>
              <a:t>발생할 수 있는 문제점이 있다</a:t>
            </a:r>
            <a:r>
              <a:rPr lang="en-US" altLang="ko-KR" sz="1600" dirty="0">
                <a:latin typeface="+mn-ea"/>
              </a:rPr>
              <a:t>.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F8655542-A957-4C3B-A9E7-D1E150B6718E}"/>
              </a:ext>
            </a:extLst>
          </p:cNvPr>
          <p:cNvGrpSpPr/>
          <p:nvPr/>
        </p:nvGrpSpPr>
        <p:grpSpPr>
          <a:xfrm>
            <a:off x="1187450" y="4147185"/>
            <a:ext cx="8314690" cy="2063115"/>
            <a:chOff x="1187450" y="4147185"/>
            <a:chExt cx="8314690" cy="2063115"/>
          </a:xfrm>
        </p:grpSpPr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4E8AE908-0A48-4AD1-9BFD-91B5E6D2E21C}"/>
                </a:ext>
              </a:extLst>
            </p:cNvPr>
            <p:cNvGrpSpPr/>
            <p:nvPr/>
          </p:nvGrpSpPr>
          <p:grpSpPr>
            <a:xfrm>
              <a:off x="4930775" y="4150995"/>
              <a:ext cx="4572000" cy="2026285"/>
              <a:chOff x="4930775" y="4150995"/>
              <a:chExt cx="4572000" cy="2026285"/>
            </a:xfrm>
          </p:grpSpPr>
          <p:pic>
            <p:nvPicPr>
              <p:cNvPr id="4" name="그림 3">
                <a:extLst>
                  <a:ext uri="{FF2B5EF4-FFF2-40B4-BE49-F238E27FC236}">
                    <a16:creationId xmlns:a16="http://schemas.microsoft.com/office/drawing/2014/main" id="{65AFD872-BEC8-4A4E-933B-DD49CF5354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10785" y="4150995"/>
                <a:ext cx="2990215" cy="1641475"/>
              </a:xfrm>
              <a:prstGeom prst="rect">
                <a:avLst/>
              </a:prstGeom>
            </p:spPr>
          </p:pic>
          <p:sp>
            <p:nvSpPr>
              <p:cNvPr id="5" name="직사각형 4">
                <a:extLst>
                  <a:ext uri="{FF2B5EF4-FFF2-40B4-BE49-F238E27FC236}">
                    <a16:creationId xmlns:a16="http://schemas.microsoft.com/office/drawing/2014/main" id="{6ECA0D24-1415-4ED4-AD60-B4F27078B48A}"/>
                  </a:ext>
                </a:extLst>
              </p:cNvPr>
              <p:cNvSpPr/>
              <p:nvPr/>
            </p:nvSpPr>
            <p:spPr>
              <a:xfrm>
                <a:off x="4930775" y="5838825"/>
                <a:ext cx="4572000" cy="33845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ko-KR" altLang="en-US" sz="800" dirty="0"/>
                  <a:t>출처</a:t>
                </a:r>
                <a:r>
                  <a:rPr lang="en-US" altLang="ko-KR" sz="800" dirty="0"/>
                  <a:t>: </a:t>
                </a:r>
                <a:r>
                  <a:rPr lang="ko-KR" altLang="en-US" sz="800" dirty="0"/>
                  <a:t>광고정보센터매거진</a:t>
                </a:r>
                <a:r>
                  <a:rPr lang="en-US" altLang="ko-KR" sz="800" dirty="0"/>
                  <a:t>,</a:t>
                </a:r>
              </a:p>
              <a:p>
                <a:r>
                  <a:rPr lang="en-US" altLang="ko-KR" sz="800" dirty="0"/>
                  <a:t> https://www.adic.or.kr/journal/column/show.do?ukey=490917</a:t>
                </a:r>
                <a:endParaRPr lang="ko-KR" altLang="en-US" sz="800" dirty="0"/>
              </a:p>
            </p:txBody>
          </p:sp>
        </p:grpSp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401F7AA1-5A6D-46E6-A542-A8C5EDA02413}"/>
                </a:ext>
              </a:extLst>
            </p:cNvPr>
            <p:cNvGrpSpPr/>
            <p:nvPr/>
          </p:nvGrpSpPr>
          <p:grpSpPr>
            <a:xfrm>
              <a:off x="1187450" y="4147185"/>
              <a:ext cx="4572000" cy="2063115"/>
              <a:chOff x="1187450" y="4147185"/>
              <a:chExt cx="4572000" cy="2063115"/>
            </a:xfrm>
          </p:grpSpPr>
          <p:pic>
            <p:nvPicPr>
              <p:cNvPr id="2" name="그림 1">
                <a:extLst>
                  <a:ext uri="{FF2B5EF4-FFF2-40B4-BE49-F238E27FC236}">
                    <a16:creationId xmlns:a16="http://schemas.microsoft.com/office/drawing/2014/main" id="{C1411E83-E687-41EF-9580-F74E3571A8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98245" y="4147185"/>
                <a:ext cx="2990215" cy="1645285"/>
              </a:xfrm>
              <a:prstGeom prst="rect">
                <a:avLst/>
              </a:prstGeom>
            </p:spPr>
          </p:pic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EBA59BB3-B779-45E5-BC08-80FE3008AAD3}"/>
                  </a:ext>
                </a:extLst>
              </p:cNvPr>
              <p:cNvSpPr/>
              <p:nvPr/>
            </p:nvSpPr>
            <p:spPr>
              <a:xfrm>
                <a:off x="1187450" y="5871845"/>
                <a:ext cx="4572000" cy="33845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ko-KR" altLang="en-US" sz="800" dirty="0"/>
                  <a:t>출처</a:t>
                </a:r>
                <a:r>
                  <a:rPr lang="en-US" altLang="ko-KR" sz="800" dirty="0"/>
                  <a:t>: </a:t>
                </a:r>
                <a:r>
                  <a:rPr lang="ko-KR" altLang="en-US" sz="800" dirty="0"/>
                  <a:t>광고정보센터매거진</a:t>
                </a:r>
                <a:r>
                  <a:rPr lang="en-US" altLang="ko-KR" sz="800" dirty="0"/>
                  <a:t>, </a:t>
                </a:r>
              </a:p>
              <a:p>
                <a:r>
                  <a:rPr lang="en-US" altLang="ko-KR" sz="800" dirty="0"/>
                  <a:t>https://www.adic.or.kr/journal/column/show.do?ukey=459958&amp;oid=</a:t>
                </a:r>
                <a:endParaRPr lang="ko-KR" altLang="en-US" sz="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0806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16138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sp>
        <p:nvSpPr>
          <p:cNvPr id="2" name="직사각형 1"/>
          <p:cNvSpPr>
            <a:spLocks/>
          </p:cNvSpPr>
          <p:nvPr/>
        </p:nvSpPr>
        <p:spPr>
          <a:xfrm>
            <a:off x="842645" y="4741545"/>
            <a:ext cx="7471410" cy="1791335"/>
          </a:xfrm>
          <a:prstGeom prst="rect">
            <a:avLst/>
          </a:prstGeom>
        </p:spPr>
        <p:txBody>
          <a:bodyPr vert="horz" wrap="square" lIns="91440" tIns="45720" rIns="91440" bIns="45720" numCol="1" anchor="t">
            <a:spAutoFit/>
          </a:bodyPr>
          <a:lstStyle/>
          <a:p>
            <a:pPr marL="285750" indent="-285750" algn="l" defTabSz="914400" eaLnBrk="0" fontAlgn="auto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올해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전세계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총광고비</a:t>
            </a:r>
            <a:r>
              <a:rPr lang="ko-KR" altLang="en-US" sz="1600" b="0" strike="noStrike" cap="none" dirty="0">
                <a:latin typeface="맑은 고딕" charset="0"/>
                <a:ea typeface="맑은 고딕" charset="0"/>
              </a:rPr>
              <a:t>는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b="1" strike="noStrike" cap="none" dirty="0">
                <a:latin typeface="맑은 고딕" charset="0"/>
                <a:ea typeface="맑은 고딕" charset="0"/>
              </a:rPr>
              <a:t>전년 대비 3.6%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성장한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 5,630억달러로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전망</a:t>
            </a:r>
            <a:r>
              <a:rPr lang="ko-KR" altLang="en-US" sz="1600" b="0" strike="noStrike" cap="none" dirty="0">
                <a:latin typeface="맑은 고딕" charset="0"/>
                <a:ea typeface="맑은 고딕" charset="0"/>
              </a:rPr>
              <a:t>된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다. 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285750" indent="-285750" algn="l" defTabSz="914400" eaLnBrk="0" fontAlgn="auto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2018년 글로벌 광고비의 규모는 5,677억 달러에서 2020년에는 6,000억원달러가 넘을것으로 추정된다.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285750" indent="-285750" algn="l" defTabSz="914400" eaLnBrk="0" fontAlgn="auto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지난해 광고비 점유율 </a:t>
            </a:r>
            <a:r>
              <a:rPr lang="en-US" altLang="ko-KR" sz="1600" b="1" u="sng" strike="noStrike" cap="none" dirty="0">
                <a:latin typeface="맑은 고딕" charset="0"/>
                <a:ea typeface="맑은 고딕" charset="0"/>
              </a:rPr>
              <a:t>1위(38.5%)</a:t>
            </a:r>
            <a:r>
              <a:rPr lang="en-US" altLang="ko-KR" sz="1600" b="0" u="sng" strike="noStrike" cap="none" dirty="0">
                <a:latin typeface="맑은 고딕" charset="0"/>
                <a:ea typeface="맑은 고딕" charset="0"/>
              </a:rPr>
              <a:t>를 달성한 디지털 광고시장은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 올해 비중이 더욱 확대될 것으로 예상된다.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0" indent="0" algn="l" defTabSz="914400" eaLnBrk="0" fontAlgn="auto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0B93EF3B-991B-4743-BD79-B0CAE6D8507A}"/>
              </a:ext>
            </a:extLst>
          </p:cNvPr>
          <p:cNvGrpSpPr/>
          <p:nvPr/>
        </p:nvGrpSpPr>
        <p:grpSpPr>
          <a:xfrm>
            <a:off x="1763688" y="1541780"/>
            <a:ext cx="5779477" cy="2820035"/>
            <a:chOff x="1974215" y="1541780"/>
            <a:chExt cx="5568950" cy="2820035"/>
          </a:xfrm>
        </p:grpSpPr>
        <p:sp>
          <p:nvSpPr>
            <p:cNvPr id="7" name="직사각형 6"/>
            <p:cNvSpPr>
              <a:spLocks/>
            </p:cNvSpPr>
            <p:nvPr/>
          </p:nvSpPr>
          <p:spPr>
            <a:xfrm>
              <a:off x="1974215" y="1541780"/>
              <a:ext cx="5012690" cy="2820670"/>
            </a:xfrm>
            <a:prstGeom prst="rect">
              <a:avLst/>
            </a:prstGeom>
            <a:solidFill>
              <a:srgbClr val="539E80"/>
            </a:solidFill>
            <a:ln w="0">
              <a:noFill/>
              <a:prstDash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>
              <a:noAutofit/>
            </a:bodyPr>
            <a:lstStyle/>
            <a:p>
              <a:pPr marL="0" indent="0" algn="ctr" defTabSz="914400" eaLnBrk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ko-KR" altLang="en-US" sz="1800" b="0" strike="noStrike" cap="none" dirty="0">
                <a:latin typeface="맑은 고딕" charset="0"/>
                <a:ea typeface="맑은 고딕" charset="0"/>
              </a:endParaRPr>
            </a:p>
          </p:txBody>
        </p:sp>
        <p:sp>
          <p:nvSpPr>
            <p:cNvPr id="11" name="TextBox 10"/>
            <p:cNvSpPr txBox="1">
              <a:spLocks/>
            </p:cNvSpPr>
            <p:nvPr/>
          </p:nvSpPr>
          <p:spPr>
            <a:xfrm flipH="1">
              <a:off x="5687060" y="1616075"/>
              <a:ext cx="1856740" cy="257810"/>
            </a:xfrm>
            <a:prstGeom prst="rect">
              <a:avLst/>
            </a:prstGeom>
            <a:noFill/>
            <a:ln w="0">
              <a:noFill/>
              <a:prstDash/>
            </a:ln>
          </p:spPr>
          <p:txBody>
            <a:bodyPr vert="horz" wrap="square" lIns="91440" tIns="45720" rIns="91440" bIns="45720" numCol="1" anchor="t">
              <a:spAutoFit/>
            </a:bodyPr>
            <a:lstStyle/>
            <a:p>
              <a:pPr marL="0" indent="0" algn="l" defTabSz="914400" eaLnBrk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1000" b="0" strike="noStrike" cap="none" dirty="0">
                  <a:solidFill>
                    <a:schemeClr val="bg1"/>
                  </a:solidFill>
                  <a:latin typeface="맑은 고딕" charset="0"/>
                  <a:ea typeface="맑은 고딕" charset="0"/>
                </a:rPr>
                <a:t>(단위 : 십억 </a:t>
              </a:r>
              <a:r>
                <a:rPr lang="en-US" altLang="ko-KR" sz="1000" b="0" strike="noStrike" cap="none" spc="-150" dirty="0">
                  <a:solidFill>
                    <a:schemeClr val="bg1"/>
                  </a:solidFill>
                  <a:latin typeface="맑은 고딕" charset="0"/>
                  <a:ea typeface="맑은 고딕" charset="0"/>
                </a:rPr>
                <a:t>달러</a:t>
              </a:r>
              <a:r>
                <a:rPr lang="en-US" altLang="ko-KR" sz="1000" b="0" strike="noStrike" cap="none" dirty="0">
                  <a:solidFill>
                    <a:schemeClr val="bg1"/>
                  </a:solidFill>
                  <a:latin typeface="맑은 고딕" charset="0"/>
                  <a:ea typeface="맑은 고딕" charset="0"/>
                </a:rPr>
                <a:t>)</a:t>
              </a:r>
              <a:endParaRPr lang="ko-KR" altLang="en-US" sz="1000" b="0" strike="noStrike" cap="none" dirty="0">
                <a:solidFill>
                  <a:schemeClr val="bg1"/>
                </a:solidFill>
                <a:latin typeface="맑은 고딕" charset="0"/>
                <a:ea typeface="맑은 고딕" charset="0"/>
              </a:endParaRPr>
            </a:p>
          </p:txBody>
        </p:sp>
        <p:sp>
          <p:nvSpPr>
            <p:cNvPr id="12" name="TextBox 11"/>
            <p:cNvSpPr txBox="1">
              <a:spLocks/>
            </p:cNvSpPr>
            <p:nvPr/>
          </p:nvSpPr>
          <p:spPr>
            <a:xfrm flipH="1">
              <a:off x="2131060" y="4008755"/>
              <a:ext cx="4231640" cy="353060"/>
            </a:xfrm>
            <a:prstGeom prst="rect">
              <a:avLst/>
            </a:prstGeom>
            <a:noFill/>
            <a:ln w="0">
              <a:noFill/>
              <a:prstDash/>
            </a:ln>
          </p:spPr>
          <p:txBody>
            <a:bodyPr vert="horz" wrap="square" lIns="91440" tIns="45720" rIns="91440" bIns="45720" numCol="1" anchor="t">
              <a:spAutoFit/>
            </a:bodyPr>
            <a:lstStyle/>
            <a:p>
              <a:pPr marL="0" indent="0" algn="l" defTabSz="914400" eaLnBrk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800" b="0" strike="noStrike" cap="none" dirty="0">
                  <a:solidFill>
                    <a:schemeClr val="bg1"/>
                  </a:solidFill>
                  <a:latin typeface="맑은 고딕" charset="0"/>
                  <a:ea typeface="맑은 고딕" charset="0"/>
                </a:rPr>
                <a:t>자료: 글로벌 광고대행사GroupM, 2018</a:t>
              </a:r>
              <a:endParaRPr lang="ko-KR" altLang="en-US" sz="800" b="0" strike="noStrike" cap="none" dirty="0">
                <a:solidFill>
                  <a:schemeClr val="bg1"/>
                </a:solidFill>
                <a:latin typeface="맑은 고딕" charset="0"/>
                <a:ea typeface="맑은 고딕" charset="0"/>
              </a:endParaRPr>
            </a:p>
            <a:p>
              <a:pPr marL="0" indent="0" algn="l" defTabSz="914400" eaLnBrk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800" b="0" strike="noStrike" cap="none" dirty="0">
                  <a:solidFill>
                    <a:schemeClr val="bg1"/>
                  </a:solidFill>
                  <a:latin typeface="맑은 고딕" charset="0"/>
                  <a:ea typeface="맑은 고딕" charset="0"/>
                </a:rPr>
                <a:t>출처:http://www.banronbodo.com/news/articleView.html?idxno=3170</a:t>
              </a:r>
              <a:endParaRPr lang="ko-KR" altLang="en-US" sz="800" b="0" strike="noStrike" cap="none" dirty="0">
                <a:solidFill>
                  <a:schemeClr val="bg1"/>
                </a:solidFill>
                <a:latin typeface="맑은 고딕" charset="0"/>
                <a:ea typeface="맑은 고딕" charset="0"/>
              </a:endParaRPr>
            </a:p>
          </p:txBody>
        </p:sp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9" t="24807" r="1340" b="10335"/>
            <a:stretch>
              <a:fillRect/>
            </a:stretch>
          </p:blipFill>
          <p:spPr>
            <a:xfrm>
              <a:off x="2153920" y="1856740"/>
              <a:ext cx="4667250" cy="2127250"/>
            </a:xfrm>
            <a:prstGeom prst="rect">
              <a:avLst/>
            </a:prstGeom>
            <a:noFill/>
            <a:ln w="0">
              <a:noFill/>
              <a:prstDash/>
            </a:ln>
          </p:spPr>
        </p:pic>
      </p:grpSp>
      <p:sp>
        <p:nvSpPr>
          <p:cNvPr id="13" name="직사각형 12"/>
          <p:cNvSpPr>
            <a:spLocks/>
          </p:cNvSpPr>
          <p:nvPr/>
        </p:nvSpPr>
        <p:spPr>
          <a:xfrm>
            <a:off x="1475656" y="336867"/>
            <a:ext cx="5729605" cy="802005"/>
          </a:xfrm>
          <a:prstGeom prst="rect">
            <a:avLst/>
          </a:prstGeom>
          <a:solidFill>
            <a:schemeClr val="bg2"/>
          </a:solidFill>
          <a:ln w="0" cap="flat" cmpd="sng">
            <a:prstDash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4" name="직사각형 13"/>
          <p:cNvSpPr>
            <a:spLocks/>
          </p:cNvSpPr>
          <p:nvPr/>
        </p:nvSpPr>
        <p:spPr>
          <a:xfrm>
            <a:off x="2195830" y="474028"/>
            <a:ext cx="6115685" cy="585470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 strike="noStrike" cap="none" spc="-150" dirty="0">
                <a:latin typeface="맑은 고딕" charset="0"/>
                <a:ea typeface="맑은 고딕" charset="0"/>
              </a:rPr>
              <a:t>전체 광고시장 규모 추이</a:t>
            </a:r>
            <a:endParaRPr lang="ko-KR" altLang="en-US" sz="3200" b="1" strike="noStrike" cap="none" dirty="0">
              <a:latin typeface="맑은 고딕" charset="0"/>
              <a:ea typeface="맑은 고딕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9349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08585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pic>
        <p:nvPicPr>
          <p:cNvPr id="7" name="그래픽 5">
            <a:extLst>
              <a:ext uri="{FF2B5EF4-FFF2-40B4-BE49-F238E27FC236}">
                <a16:creationId xmlns:a16="http://schemas.microsoft.com/office/drawing/2014/main" id="{5C3C2FB9-8173-419A-A96B-512D766009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6" y="476673"/>
            <a:ext cx="9360535" cy="807138"/>
          </a:xfrm>
          <a:prstGeom prst="rect">
            <a:avLst/>
          </a:prstGeom>
          <a:noFill/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C5398AA-58B8-4D85-BCD7-BBA97EADC58D}"/>
              </a:ext>
            </a:extLst>
          </p:cNvPr>
          <p:cNvSpPr/>
          <p:nvPr/>
        </p:nvSpPr>
        <p:spPr>
          <a:xfrm>
            <a:off x="611505" y="603307"/>
            <a:ext cx="3543935" cy="646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600" b="1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가상광고의 종류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1A91ED-AD72-4965-817E-8DF5FC4C513C}"/>
              </a:ext>
            </a:extLst>
          </p:cNvPr>
          <p:cNvSpPr txBox="1"/>
          <p:nvPr/>
        </p:nvSpPr>
        <p:spPr>
          <a:xfrm>
            <a:off x="1115695" y="2060575"/>
            <a:ext cx="6696710" cy="3816350"/>
          </a:xfrm>
          <a:prstGeom prst="rect">
            <a:avLst/>
          </a:prstGeom>
          <a:noFill/>
          <a:ln w="28575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600" dirty="0"/>
              <a:t>① </a:t>
            </a:r>
            <a:r>
              <a:rPr lang="ko-KR" altLang="en-US" sz="1600" b="1" dirty="0"/>
              <a:t>소품형 가상광고</a:t>
            </a:r>
            <a:endParaRPr lang="en-US" altLang="ko-KR" sz="1600" dirty="0"/>
          </a:p>
          <a:p>
            <a:r>
              <a:rPr lang="ko-KR" altLang="en-US" sz="1600" dirty="0"/>
              <a:t>실제로 존재하는 소품 또는 배경을 대체한 이미지를                                       노출하거나</a:t>
            </a:r>
            <a:r>
              <a:rPr lang="en-US" altLang="ko-KR" sz="1600" dirty="0"/>
              <a:t>, </a:t>
            </a:r>
            <a:r>
              <a:rPr lang="ko-KR" altLang="en-US" sz="1600" dirty="0"/>
              <a:t>실제로 존재하지 않는 소품 또는 배경을 노출하는 가상광고</a:t>
            </a:r>
          </a:p>
          <a:p>
            <a:endParaRPr lang="en-US" altLang="ko-KR" sz="1600" dirty="0"/>
          </a:p>
          <a:p>
            <a:r>
              <a:rPr lang="ko-KR" altLang="en-US" sz="1600" dirty="0"/>
              <a:t>②</a:t>
            </a:r>
            <a:r>
              <a:rPr lang="en-US" altLang="ko-KR" sz="1600" dirty="0"/>
              <a:t> </a:t>
            </a:r>
            <a:r>
              <a:rPr lang="ko-KR" altLang="en-US" sz="1600" b="1" dirty="0"/>
              <a:t>자막형 가상광고</a:t>
            </a:r>
            <a:r>
              <a:rPr lang="ko-KR" altLang="en-US" sz="1600" dirty="0"/>
              <a:t> </a:t>
            </a:r>
            <a:r>
              <a:rPr lang="en-US" altLang="ko-KR" sz="1600" dirty="0"/>
              <a:t> </a:t>
            </a:r>
          </a:p>
          <a:p>
            <a:r>
              <a:rPr lang="ko-KR" altLang="en-US" sz="1600" dirty="0"/>
              <a:t>문자</a:t>
            </a:r>
            <a:r>
              <a:rPr lang="en-US" altLang="ko-KR" sz="1600" dirty="0"/>
              <a:t>, </a:t>
            </a:r>
            <a:r>
              <a:rPr lang="ko-KR" altLang="en-US" sz="1600" dirty="0"/>
              <a:t>숫자</a:t>
            </a:r>
            <a:r>
              <a:rPr lang="en-US" altLang="ko-KR" sz="1600" dirty="0"/>
              <a:t>, </a:t>
            </a:r>
            <a:r>
              <a:rPr lang="ko-KR" altLang="en-US" sz="1600" dirty="0"/>
              <a:t>도형</a:t>
            </a:r>
            <a:r>
              <a:rPr lang="en-US" altLang="ko-KR" sz="1600" dirty="0"/>
              <a:t>, </a:t>
            </a:r>
            <a:r>
              <a:rPr lang="ko-KR" altLang="en-US" sz="1600" dirty="0"/>
              <a:t>기호 등을 자막의 형태로 노출하는 가상 광고</a:t>
            </a:r>
          </a:p>
          <a:p>
            <a:endParaRPr lang="en-US" altLang="ko-KR" sz="1600" dirty="0"/>
          </a:p>
          <a:p>
            <a:r>
              <a:rPr lang="ko-KR" altLang="en-US" sz="1600" dirty="0"/>
              <a:t>③</a:t>
            </a:r>
            <a:r>
              <a:rPr lang="en-US" altLang="ko-KR" sz="1600" dirty="0"/>
              <a:t> </a:t>
            </a:r>
            <a:r>
              <a:rPr lang="ko-KR" altLang="en-US" sz="1600" b="1" dirty="0"/>
              <a:t>동영상형 가상광고 </a:t>
            </a:r>
            <a:endParaRPr lang="en-US" altLang="ko-KR" sz="1600" dirty="0"/>
          </a:p>
          <a:p>
            <a:r>
              <a:rPr lang="ko-KR" altLang="en-US" sz="1600" dirty="0"/>
              <a:t>이미지</a:t>
            </a:r>
            <a:r>
              <a:rPr lang="en-US" altLang="ko-KR" sz="1600" dirty="0"/>
              <a:t>, </a:t>
            </a:r>
            <a:r>
              <a:rPr lang="ko-KR" altLang="en-US" sz="1600" dirty="0"/>
              <a:t>문자 등의 모양</a:t>
            </a:r>
            <a:r>
              <a:rPr lang="en-US" altLang="ko-KR" sz="1600" dirty="0"/>
              <a:t>, </a:t>
            </a:r>
            <a:r>
              <a:rPr lang="ko-KR" altLang="en-US" sz="1600" dirty="0"/>
              <a:t>크기</a:t>
            </a:r>
            <a:r>
              <a:rPr lang="en-US" altLang="ko-KR" sz="1600" dirty="0"/>
              <a:t>, </a:t>
            </a:r>
            <a:r>
              <a:rPr lang="ko-KR" altLang="en-US" sz="1600" dirty="0"/>
              <a:t>위치를 변화시키는 등 상당한 움직임을 </a:t>
            </a:r>
            <a:endParaRPr lang="en-US" altLang="ko-KR" sz="1600" dirty="0"/>
          </a:p>
          <a:p>
            <a:r>
              <a:rPr lang="ko-KR" altLang="en-US" sz="1600" dirty="0"/>
              <a:t>수반하는 형태의 가상광고</a:t>
            </a:r>
          </a:p>
          <a:p>
            <a:endParaRPr lang="en-US" altLang="ko-KR" sz="1600" dirty="0"/>
          </a:p>
          <a:p>
            <a:r>
              <a:rPr lang="ko-KR" altLang="en-US" sz="1600" dirty="0"/>
              <a:t>④ </a:t>
            </a:r>
            <a:r>
              <a:rPr lang="ko-KR" altLang="en-US" sz="1600" b="1" dirty="0"/>
              <a:t>기타</a:t>
            </a:r>
            <a:r>
              <a:rPr lang="ko-KR" altLang="en-US" sz="1600" dirty="0"/>
              <a:t> </a:t>
            </a:r>
            <a:endParaRPr lang="en-US" altLang="ko-KR" sz="1600" dirty="0"/>
          </a:p>
          <a:p>
            <a:r>
              <a:rPr lang="ko-KR" altLang="en-US" sz="1600" dirty="0"/>
              <a:t>그 밖에 기술 발전에 따라 새롭게 등장하는 것으로서 방송통신위원회가 정하는 가상광고</a:t>
            </a:r>
          </a:p>
          <a:p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13679067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08585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pic>
        <p:nvPicPr>
          <p:cNvPr id="7" name="그래픽 5">
            <a:extLst>
              <a:ext uri="{FF2B5EF4-FFF2-40B4-BE49-F238E27FC236}">
                <a16:creationId xmlns:a16="http://schemas.microsoft.com/office/drawing/2014/main" id="{87114917-A2E8-420A-BA27-3219B3AE28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6" y="522953"/>
            <a:ext cx="9360535" cy="807138"/>
          </a:xfrm>
          <a:prstGeom prst="rect">
            <a:avLst/>
          </a:prstGeom>
          <a:noFill/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C5398AA-58B8-4D85-BCD7-BBA97EADC58D}"/>
              </a:ext>
            </a:extLst>
          </p:cNvPr>
          <p:cNvSpPr/>
          <p:nvPr/>
        </p:nvSpPr>
        <p:spPr>
          <a:xfrm>
            <a:off x="611505" y="620688"/>
            <a:ext cx="4618990" cy="646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600" b="1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가상광고의 종류 사례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EE30D36-39A7-4F26-A118-90B3933040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80" t="4885" r="2371"/>
          <a:stretch/>
        </p:blipFill>
        <p:spPr>
          <a:xfrm>
            <a:off x="1835785" y="1938020"/>
            <a:ext cx="4968240" cy="4241165"/>
          </a:xfrm>
          <a:prstGeom prst="rect">
            <a:avLst/>
          </a:prstGeom>
          <a:ln w="28575">
            <a:solidFill>
              <a:srgbClr val="9DADD8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7442F0-7C07-439A-902D-543B172C3894}"/>
              </a:ext>
            </a:extLst>
          </p:cNvPr>
          <p:cNvSpPr txBox="1"/>
          <p:nvPr/>
        </p:nvSpPr>
        <p:spPr>
          <a:xfrm>
            <a:off x="2007235" y="6348095"/>
            <a:ext cx="4580890" cy="254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50" dirty="0"/>
              <a:t>출처</a:t>
            </a:r>
            <a:r>
              <a:rPr lang="en-US" altLang="ko-KR" sz="1050" dirty="0"/>
              <a:t>: </a:t>
            </a:r>
            <a:r>
              <a:rPr lang="ko-KR" altLang="en-US" sz="1050" dirty="0" err="1"/>
              <a:t>알기쉬운</a:t>
            </a:r>
            <a:r>
              <a:rPr lang="ko-KR" altLang="en-US" sz="1050" dirty="0"/>
              <a:t> 방송광고</a:t>
            </a:r>
            <a:r>
              <a:rPr lang="en-US" altLang="ko-KR" sz="1050" dirty="0"/>
              <a:t> </a:t>
            </a:r>
            <a:r>
              <a:rPr lang="ko-KR" altLang="en-US" sz="1050" dirty="0"/>
              <a:t>협찬공지 모니터링 기준</a:t>
            </a:r>
            <a:r>
              <a:rPr lang="en-US" altLang="ko-KR" sz="1050" dirty="0"/>
              <a:t>, </a:t>
            </a:r>
            <a:r>
              <a:rPr lang="ko-KR" altLang="en-US" sz="1050" dirty="0"/>
              <a:t>시청자미디어재단</a:t>
            </a:r>
            <a:r>
              <a:rPr lang="en-US" altLang="ko-KR" sz="1050" dirty="0"/>
              <a:t>,2018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23002569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08585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400" dirty="0">
              <a:solidFill>
                <a:schemeClr val="tx1"/>
              </a:solidFill>
            </a:endParaRPr>
          </a:p>
        </p:txBody>
      </p:sp>
      <p:pic>
        <p:nvPicPr>
          <p:cNvPr id="9" name="그래픽 5">
            <a:extLst>
              <a:ext uri="{FF2B5EF4-FFF2-40B4-BE49-F238E27FC236}">
                <a16:creationId xmlns:a16="http://schemas.microsoft.com/office/drawing/2014/main" id="{9D56C354-A69A-4573-8183-8635A7B9F7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6" y="522953"/>
            <a:ext cx="9360535" cy="807138"/>
          </a:xfrm>
          <a:prstGeom prst="rect">
            <a:avLst/>
          </a:prstGeom>
          <a:noFill/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C5398AA-58B8-4D85-BCD7-BBA97EADC58D}"/>
              </a:ext>
            </a:extLst>
          </p:cNvPr>
          <p:cNvSpPr/>
          <p:nvPr/>
        </p:nvSpPr>
        <p:spPr>
          <a:xfrm>
            <a:off x="508000" y="660024"/>
            <a:ext cx="3543935" cy="646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600" b="1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가상광고의 사례</a:t>
            </a:r>
            <a:endParaRPr lang="ko-KR" alt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42C88A50-2A63-48B7-9223-7ED52ABD04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55" b="1495"/>
          <a:stretch/>
        </p:blipFill>
        <p:spPr>
          <a:xfrm>
            <a:off x="1907540" y="2044065"/>
            <a:ext cx="5328920" cy="4166235"/>
          </a:xfrm>
          <a:prstGeom prst="rect">
            <a:avLst/>
          </a:prstGeom>
          <a:ln w="19050">
            <a:solidFill>
              <a:srgbClr val="9DADD8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EBBE575-7D68-4704-93EF-288C9E27C3C5}"/>
              </a:ext>
            </a:extLst>
          </p:cNvPr>
          <p:cNvSpPr txBox="1"/>
          <p:nvPr/>
        </p:nvSpPr>
        <p:spPr>
          <a:xfrm>
            <a:off x="2007235" y="6348095"/>
            <a:ext cx="4580890" cy="254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50" dirty="0"/>
              <a:t>출처</a:t>
            </a:r>
            <a:r>
              <a:rPr lang="en-US" altLang="ko-KR" sz="1050" dirty="0"/>
              <a:t>: </a:t>
            </a:r>
            <a:r>
              <a:rPr lang="ko-KR" altLang="en-US" sz="1050" dirty="0" err="1"/>
              <a:t>알기쉬운</a:t>
            </a:r>
            <a:r>
              <a:rPr lang="ko-KR" altLang="en-US" sz="1050" dirty="0"/>
              <a:t> 방송광고</a:t>
            </a:r>
            <a:r>
              <a:rPr lang="en-US" altLang="ko-KR" sz="1050" dirty="0"/>
              <a:t> </a:t>
            </a:r>
            <a:r>
              <a:rPr lang="ko-KR" altLang="en-US" sz="1050" dirty="0"/>
              <a:t>협찬공지 모니터링 기준</a:t>
            </a:r>
            <a:r>
              <a:rPr lang="en-US" altLang="ko-KR" sz="1050" dirty="0"/>
              <a:t>, </a:t>
            </a:r>
            <a:r>
              <a:rPr lang="ko-KR" altLang="en-US" sz="1050" dirty="0"/>
              <a:t>시청자미디어재단</a:t>
            </a:r>
            <a:r>
              <a:rPr lang="en-US" altLang="ko-KR" sz="1050" dirty="0"/>
              <a:t>,2018</a:t>
            </a:r>
            <a:endParaRPr lang="ko-KR" altLang="en-US" sz="1050" dirty="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BCAD320-0708-486C-98B0-C29339E88D02}"/>
              </a:ext>
            </a:extLst>
          </p:cNvPr>
          <p:cNvSpPr/>
          <p:nvPr/>
        </p:nvSpPr>
        <p:spPr>
          <a:xfrm>
            <a:off x="934720" y="1674495"/>
            <a:ext cx="2415540" cy="3384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ko-KR" altLang="en-US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가상광고 고지자막 사례</a:t>
            </a:r>
          </a:p>
        </p:txBody>
      </p:sp>
    </p:spTree>
    <p:extLst>
      <p:ext uri="{BB962C8B-B14F-4D97-AF65-F5344CB8AC3E}">
        <p14:creationId xmlns:p14="http://schemas.microsoft.com/office/powerpoint/2010/main" val="22353404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도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9" name="텍스트 상자 8"/>
          <p:cNvSpPr txBox="1">
            <a:spLocks/>
          </p:cNvSpPr>
          <p:nvPr/>
        </p:nvSpPr>
        <p:spPr>
          <a:xfrm>
            <a:off x="680085" y="2105660"/>
            <a:ext cx="7526020" cy="4060190"/>
          </a:xfrm>
          <a:prstGeom prst="rect">
            <a:avLst/>
          </a:prstGeom>
          <a:noFill/>
          <a:ln w="9525" cap="flat" cmpd="sng">
            <a:solidFill>
              <a:schemeClr val="accent1">
                <a:alpha val="100000"/>
              </a:schemeClr>
            </a:solidFill>
            <a:prstDash val="solid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1000" b="1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2400" b="1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제59조의 2(가상광고)</a:t>
            </a:r>
            <a:endParaRPr lang="ko-KR" altLang="en-US" sz="2400" b="1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5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20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   화면의 1/4을 초과할 수 없음</a:t>
            </a:r>
            <a:endParaRPr lang="ko-KR" altLang="en-US" sz="20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10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20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   가상광고의 포함 사실을 광고 시작 전 자막으로 표기할 의무   </a:t>
            </a:r>
            <a:endParaRPr lang="ko-KR" altLang="en-US" sz="20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20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   가 존재(가상광고의 고지 자막의 크기는 화면의 1/16 이상)</a:t>
            </a:r>
            <a:endParaRPr lang="ko-KR" altLang="en-US" sz="20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10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20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   운동경기 중계 프로그램에서 경기 장소, 관중석 등에 있는 선  </a:t>
            </a:r>
            <a:endParaRPr lang="ko-KR" altLang="en-US" sz="20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20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   수, 심판 또는 관중 위에 가상광고 금지</a:t>
            </a:r>
            <a:endParaRPr lang="ko-KR" altLang="en-US" sz="20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20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   (단, 개인의 얼굴을 식별하기 어렵고, 경기흐름 또는 시청흐름 </a:t>
            </a:r>
            <a:endParaRPr lang="ko-KR" altLang="en-US" sz="20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20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   에 방해되지 않는 경우 관중 위에 가능)</a:t>
            </a:r>
            <a:endParaRPr lang="ko-KR" altLang="en-US" sz="20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869315" y="3068955"/>
            <a:ext cx="138430" cy="1746250"/>
            <a:chOff x="869315" y="3068955"/>
            <a:chExt cx="138430" cy="1746250"/>
          </a:xfrm>
        </p:grpSpPr>
        <p:pic>
          <p:nvPicPr>
            <p:cNvPr id="12" name="그림 11" descr="C:/Users/1/AppData/Roaming/PolarisOffice/ETemp/8288_3871048/fImage26568176334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69315" y="3068955"/>
              <a:ext cx="138430" cy="162560"/>
            </a:xfrm>
            <a:prstGeom prst="rect">
              <a:avLst/>
            </a:prstGeom>
            <a:noFill/>
          </p:spPr>
        </p:pic>
        <p:pic>
          <p:nvPicPr>
            <p:cNvPr id="13" name="그림 12" descr="C:/Users/1/AppData/Roaming/PolarisOffice/ETemp/8288_3871048/fImage26568186500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69315" y="3699510"/>
              <a:ext cx="138430" cy="162560"/>
            </a:xfrm>
            <a:prstGeom prst="rect">
              <a:avLst/>
            </a:prstGeom>
            <a:noFill/>
          </p:spPr>
        </p:pic>
        <p:pic>
          <p:nvPicPr>
            <p:cNvPr id="15" name="그림 14" descr="C:/Users/1/AppData/Roaming/PolarisOffice/ETemp/8288_3871048/fImage26568199169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69315" y="4653280"/>
              <a:ext cx="138430" cy="162560"/>
            </a:xfrm>
            <a:prstGeom prst="rect">
              <a:avLst/>
            </a:prstGeom>
            <a:noFill/>
          </p:spPr>
        </p:pic>
      </p:grpSp>
      <p:pic>
        <p:nvPicPr>
          <p:cNvPr id="16" name="그림 15" descr="C:/Users/1/AppData/Roaming/PolarisOffice/ETemp/8288_3871048/fImage3292821572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564515"/>
            <a:ext cx="9253220" cy="864870"/>
          </a:xfrm>
          <a:prstGeom prst="rect">
            <a:avLst/>
          </a:prstGeom>
          <a:noFill/>
        </p:spPr>
      </p:pic>
      <p:sp>
        <p:nvSpPr>
          <p:cNvPr id="17" name="도형 16"/>
          <p:cNvSpPr>
            <a:spLocks/>
          </p:cNvSpPr>
          <p:nvPr/>
        </p:nvSpPr>
        <p:spPr>
          <a:xfrm>
            <a:off x="462280" y="657860"/>
            <a:ext cx="5711190" cy="645795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spc="-150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 국내 가상광고에 대한  규제</a:t>
            </a:r>
            <a:endParaRPr lang="ko-KR" altLang="en-US" sz="36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도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림 5" descr="C:/Users/1/AppData/Roaming/PolarisOffice/ETemp/8288_3871048/fImage3292811147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325755"/>
            <a:ext cx="9253220" cy="432435"/>
          </a:xfrm>
          <a:prstGeom prst="rect">
            <a:avLst/>
          </a:prstGeom>
          <a:noFill/>
        </p:spPr>
      </p:pic>
      <p:sp>
        <p:nvSpPr>
          <p:cNvPr id="3" name="도형 2"/>
          <p:cNvSpPr>
            <a:spLocks/>
          </p:cNvSpPr>
          <p:nvPr/>
        </p:nvSpPr>
        <p:spPr>
          <a:xfrm>
            <a:off x="2388870" y="1229995"/>
            <a:ext cx="4410075" cy="647065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spc="-150" dirty="0">
                <a:solidFill>
                  <a:schemeClr val="bg2">
                    <a:lumMod val="25000"/>
                  </a:schemeClr>
                </a:solidFill>
                <a:latin typeface="맑은 고딕" charset="0"/>
                <a:ea typeface="맑은 고딕" charset="0"/>
              </a:rPr>
              <a:t>가상광고 제도의 확대</a:t>
            </a:r>
            <a:endParaRPr lang="ko-KR" altLang="en-US" sz="3600" b="1" strike="noStrike" cap="none" dirty="0">
              <a:solidFill>
                <a:schemeClr val="bg2">
                  <a:lumMod val="25000"/>
                </a:schemeClr>
              </a:solidFill>
              <a:latin typeface="맑은 고딕" charset="0"/>
              <a:ea typeface="맑은 고딕" charset="0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768985" y="2348865"/>
          <a:ext cx="7691755" cy="258953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46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2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33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0855">
                <a:tc>
                  <a:txBody>
                    <a:bodyPr/>
                    <a:lstStyle/>
                    <a:p>
                      <a:pPr marL="0" indent="0" algn="ctr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b="1" strike="noStrike" kern="1200" cap="none" dirty="0">
                          <a:solidFill>
                            <a:srgbClr val="FFFFFF"/>
                          </a:solidFill>
                          <a:latin typeface="맑은 고딕" charset="0"/>
                          <a:ea typeface="맑은 고딕" charset="0"/>
                        </a:rPr>
                        <a:t>구분</a:t>
                      </a:r>
                      <a:endParaRPr lang="ko-KR" altLang="en-US" sz="1800" b="1" strike="noStrike" kern="1200" cap="none" dirty="0">
                        <a:solidFill>
                          <a:srgbClr val="FFFFFF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b="1" strike="noStrike" kern="1200" cap="none" dirty="0">
                          <a:solidFill>
                            <a:srgbClr val="FFFFFF"/>
                          </a:solidFill>
                          <a:latin typeface="맑은 고딕" charset="0"/>
                          <a:ea typeface="맑은 고딕" charset="0"/>
                        </a:rPr>
                        <a:t>현행</a:t>
                      </a:r>
                      <a:endParaRPr lang="ko-KR" altLang="en-US" sz="1800" b="1" strike="noStrike" kern="1200" cap="none" dirty="0">
                        <a:solidFill>
                          <a:srgbClr val="FFFFFF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b="1" strike="noStrike" kern="1200" cap="none" dirty="0">
                          <a:solidFill>
                            <a:srgbClr val="FFFFFF"/>
                          </a:solidFill>
                          <a:latin typeface="맑은 고딕" charset="0"/>
                          <a:ea typeface="맑은 고딕" charset="0"/>
                        </a:rPr>
                        <a:t>개정</a:t>
                      </a:r>
                      <a:endParaRPr lang="ko-KR" altLang="en-US" sz="1800" b="1" strike="noStrike" kern="1200" cap="none" dirty="0">
                        <a:solidFill>
                          <a:srgbClr val="FFFFFF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8675">
                <a:tc>
                  <a:txBody>
                    <a:bodyPr/>
                    <a:lstStyle/>
                    <a:p>
                      <a:pPr marL="0" indent="0" algn="l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600" b="1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가상광고</a:t>
                      </a:r>
                      <a:endParaRPr lang="ko-KR" altLang="en-US" sz="1600" b="1" strike="noStrike" kern="1200" cap="none" dirty="0">
                        <a:solidFill>
                          <a:srgbClr val="000000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운동경기 중계에만 허용</a:t>
                      </a:r>
                      <a:endParaRPr lang="ko-KR" altLang="en-US" sz="1600" b="0" strike="noStrike" kern="1200" cap="none" dirty="0">
                        <a:solidFill>
                          <a:srgbClr val="000000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285750" indent="-285750" algn="l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지상파, 유료방송 허용시간 동일</a:t>
                      </a:r>
                      <a:endParaRPr lang="ko-KR" altLang="en-US" sz="1600" b="0" strike="noStrike" kern="1200" cap="none" dirty="0">
                        <a:solidFill>
                          <a:srgbClr val="000000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l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     (해당 방송프로그램 시간의    </a:t>
                      </a:r>
                      <a:endParaRPr lang="ko-KR" altLang="en-US" sz="1600" b="0" strike="noStrike" kern="1200" cap="none" dirty="0">
                        <a:solidFill>
                          <a:srgbClr val="000000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0" indent="0" algn="l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      5/100)</a:t>
                      </a:r>
                      <a:endParaRPr lang="ko-KR" altLang="en-US" sz="1600" b="0" strike="noStrike" kern="1200" cap="none" dirty="0">
                        <a:solidFill>
                          <a:srgbClr val="000000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허용장르 확대</a:t>
                      </a:r>
                      <a:endParaRPr lang="ko-KR" altLang="en-US" sz="1600" b="0" strike="noStrike" kern="1200" cap="none" dirty="0">
                        <a:solidFill>
                          <a:srgbClr val="000000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285750" indent="-285750" algn="l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운동경기 중계</a:t>
                      </a: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Batang" charset="0"/>
                          <a:ea typeface="Batang" charset="0"/>
                        </a:rPr>
                        <a:t>→</a:t>
                      </a: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 운동경기 중계,오락,스포츠분야의 보도(입법예고안에서 ‘교양’ 제외)</a:t>
                      </a:r>
                      <a:endParaRPr lang="ko-KR" altLang="en-US" sz="1600" b="0" strike="noStrike" kern="1200" cap="none" dirty="0">
                        <a:solidFill>
                          <a:srgbClr val="000000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285750" indent="-285750" algn="l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허용시간확대(유료방송 등)</a:t>
                      </a:r>
                      <a:endParaRPr lang="ko-KR" altLang="en-US" sz="1600" b="0" strike="noStrike" kern="1200" cap="none" dirty="0">
                        <a:solidFill>
                          <a:srgbClr val="000000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285750" indent="-285750" algn="l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프로그램시간의 5/100</a:t>
                      </a: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Batang" charset="0"/>
                          <a:ea typeface="Batang" charset="0"/>
                        </a:rPr>
                        <a:t>→</a:t>
                      </a: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 7/100</a:t>
                      </a:r>
                      <a:endParaRPr lang="ko-KR" altLang="en-US" sz="1600" b="0" strike="noStrike" kern="1200" cap="none" dirty="0">
                        <a:solidFill>
                          <a:srgbClr val="000000"/>
                        </a:solidFill>
                        <a:latin typeface="맑은 고딕" charset="0"/>
                        <a:ea typeface="맑은 고딕" charset="0"/>
                      </a:endParaRPr>
                    </a:p>
                    <a:p>
                      <a:pPr marL="285750" indent="-285750" algn="l" defTabSz="685800" eaLnBrk="0" fontAlgn="auto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altLang="ko-KR" sz="1600" b="0" strike="noStrike" kern="1200" cap="none" dirty="0">
                          <a:solidFill>
                            <a:srgbClr val="000000"/>
                          </a:solidFill>
                          <a:latin typeface="맑은 고딕" charset="0"/>
                          <a:ea typeface="맑은 고딕" charset="0"/>
                        </a:rPr>
                        <a:t>시청권 보호의무 규정</a:t>
                      </a:r>
                      <a:endParaRPr lang="ko-KR" altLang="en-US" sz="1600" b="0" strike="noStrike" kern="1200" cap="none" dirty="0">
                        <a:solidFill>
                          <a:srgbClr val="000000"/>
                        </a:solidFill>
                        <a:latin typeface="맑은 고딕" charset="0"/>
                        <a:ea typeface="맑은 고딕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텍스트 상자 17"/>
          <p:cNvSpPr txBox="1">
            <a:spLocks/>
          </p:cNvSpPr>
          <p:nvPr/>
        </p:nvSpPr>
        <p:spPr>
          <a:xfrm>
            <a:off x="768985" y="4938395"/>
            <a:ext cx="2301875" cy="277495"/>
          </a:xfrm>
          <a:prstGeom prst="rect">
            <a:avLst/>
          </a:prstGeom>
          <a:noFill/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b="0" strike="noStrike" cap="none" dirty="0">
                <a:latin typeface="맑은 고딕" charset="0"/>
                <a:ea typeface="맑은 고딕" charset="0"/>
              </a:rPr>
              <a:t>출처 : KAA 『한국 광고주 협회』</a:t>
            </a:r>
            <a:endParaRPr lang="ko-KR" altLang="en-US" sz="1200" b="0" strike="noStrike" cap="none" dirty="0"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도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림 5" descr="C:/Users/1/AppData/Roaming/PolarisOffice/ETemp/8288_3871048/fImage3292874682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620395"/>
            <a:ext cx="9361805" cy="864870"/>
          </a:xfrm>
          <a:prstGeom prst="rect">
            <a:avLst/>
          </a:prstGeom>
          <a:noFill/>
        </p:spPr>
      </p:pic>
      <p:sp>
        <p:nvSpPr>
          <p:cNvPr id="3" name="도형 2"/>
          <p:cNvSpPr>
            <a:spLocks/>
          </p:cNvSpPr>
          <p:nvPr/>
        </p:nvSpPr>
        <p:spPr>
          <a:xfrm>
            <a:off x="467360" y="760095"/>
            <a:ext cx="6080125" cy="614680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400" b="1" strike="noStrike" cap="none" spc="-150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가상광고 규제 완화가 미친 영향</a:t>
            </a:r>
            <a:endParaRPr lang="ko-KR" altLang="en-US" sz="34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9" name="텍스트 상자 8"/>
          <p:cNvSpPr txBox="1">
            <a:spLocks/>
          </p:cNvSpPr>
          <p:nvPr/>
        </p:nvSpPr>
        <p:spPr>
          <a:xfrm>
            <a:off x="735965" y="2143125"/>
            <a:ext cx="7564120" cy="4060190"/>
          </a:xfrm>
          <a:prstGeom prst="rect">
            <a:avLst/>
          </a:prstGeom>
          <a:noFill/>
          <a:ln w="0">
            <a:noFill/>
            <a:prstDash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285750" indent="-285750" algn="l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0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가상광고 허용 장르 규제가 완화된 '15년 10월 이후 12개월간 56억 9천만 원의 추가 매출이 지상파 방송3사의 스포츠 보도 및 오락 프로그램에서 발생했으며,    </a:t>
            </a:r>
            <a:endParaRPr lang="ko-KR" altLang="en-US" sz="20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20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이는 같은 기간 이들의 전체 TV 광고매출(1조 2,850억 원)의 0.44% 수준으로 나타났다. </a:t>
            </a:r>
            <a:endParaRPr lang="ko-KR" altLang="en-US" sz="20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016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도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림 5" descr="C:/Users/1/AppData/Roaming/PolarisOffice/ETemp/8288_3871048/fImage3292830935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589280"/>
            <a:ext cx="9253220" cy="936625"/>
          </a:xfrm>
          <a:prstGeom prst="rect">
            <a:avLst/>
          </a:prstGeom>
          <a:noFill/>
        </p:spPr>
      </p:pic>
      <p:sp>
        <p:nvSpPr>
          <p:cNvPr id="3" name="도형 2"/>
          <p:cNvSpPr>
            <a:spLocks/>
          </p:cNvSpPr>
          <p:nvPr/>
        </p:nvSpPr>
        <p:spPr>
          <a:xfrm>
            <a:off x="721995" y="764540"/>
            <a:ext cx="3971925" cy="645795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spc="-150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해외 가상광고 현황</a:t>
            </a:r>
            <a:endParaRPr lang="ko-KR" altLang="en-US" sz="36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9" name="텍스트 상자 8"/>
          <p:cNvSpPr txBox="1">
            <a:spLocks/>
          </p:cNvSpPr>
          <p:nvPr/>
        </p:nvSpPr>
        <p:spPr>
          <a:xfrm>
            <a:off x="827405" y="1772920"/>
            <a:ext cx="6932930" cy="4060190"/>
          </a:xfrm>
          <a:prstGeom prst="rect">
            <a:avLst/>
          </a:prstGeom>
          <a:noFill/>
          <a:ln w="0">
            <a:noFill/>
            <a:prstDash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7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미국, 영국, 독일, 오스트리아, 호주 뿐만 아니라 프랑스, 이탈리아, 스페인, 포르투갈, 캐나다, 멕시코, 페루, 칠레, 브라질 등에서 시행되고 있다. </a:t>
            </a:r>
            <a:endParaRPr lang="ko-KR" altLang="en-US" sz="17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7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미국의 경우 FOX, CBS, UPN, ESPN 등 방송사에서 코카콜라, 펩시, 오피스 데포, 아디다스, 세비트럭, 버드와이저, 비자, 게이트웨이, 토요타 등이 이미 가상광고를 시행한 것으로 알려지고 있으며, </a:t>
            </a:r>
            <a:endParaRPr lang="ko-KR" altLang="en-US" sz="17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7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프랑스와 스페인 등에서는 스포츠 중계 30 • 간접광고･가상광고에 대한 수용자 인식과 방송프로그램의 질적 제고 방안프로그램 광고의 35~40%가 가상광고일 정도로 매우 활성화 </a:t>
            </a:r>
            <a:r>
              <a:rPr lang="en-US" altLang="ko-KR" sz="17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되어</a:t>
            </a:r>
            <a:r>
              <a:rPr lang="en-US" altLang="ko-KR" sz="17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</a:t>
            </a:r>
            <a:r>
              <a:rPr lang="en-US" altLang="ko-KR" sz="17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있다</a:t>
            </a:r>
            <a:r>
              <a:rPr lang="en-US" altLang="ko-KR" sz="17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. </a:t>
            </a:r>
            <a:endParaRPr lang="ko-KR" altLang="en-US" sz="17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7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스포츠 중계 이외의 장르, 예를 들면, CBS의 그래미상 시상식, TV 베이워치 시리즈물, CBS 얼리쇼, UPN 세븐데이즈, CBS뉴스에서도 가상광고가 시행되었다. </a:t>
            </a:r>
            <a:endParaRPr lang="ko-KR" altLang="en-US" sz="17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도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림 5" descr="C:/Users/1/AppData/Roaming/PolarisOffice/ETemp/8288_3871048/fImage3292834696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80645" y="624840"/>
            <a:ext cx="9361805" cy="720725"/>
          </a:xfrm>
          <a:prstGeom prst="rect">
            <a:avLst/>
          </a:prstGeom>
          <a:noFill/>
        </p:spPr>
      </p:pic>
      <p:sp>
        <p:nvSpPr>
          <p:cNvPr id="3" name="도형 2"/>
          <p:cNvSpPr>
            <a:spLocks/>
          </p:cNvSpPr>
          <p:nvPr/>
        </p:nvSpPr>
        <p:spPr>
          <a:xfrm>
            <a:off x="683260" y="692785"/>
            <a:ext cx="1548765" cy="585470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 strike="noStrike" cap="none" spc="-150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1) 미국 </a:t>
            </a:r>
            <a:endParaRPr lang="ko-KR" altLang="en-US" sz="32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9" name="텍스트 상자 8"/>
          <p:cNvSpPr txBox="1">
            <a:spLocks/>
          </p:cNvSpPr>
          <p:nvPr/>
        </p:nvSpPr>
        <p:spPr>
          <a:xfrm>
            <a:off x="845185" y="1917065"/>
            <a:ext cx="7345680" cy="4060190"/>
          </a:xfrm>
          <a:prstGeom prst="rect">
            <a:avLst/>
          </a:prstGeom>
          <a:noFill/>
          <a:ln w="9525" cap="flat" cmpd="sng">
            <a:solidFill>
              <a:schemeClr val="accent1">
                <a:alpha val="100000"/>
              </a:schemeClr>
            </a:solidFill>
            <a:prstDash val="solid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가상광고의 사용을 규제하기 위한 구체적인 법적 규정은 존재하지 않는다.</a:t>
            </a:r>
            <a:endParaRPr lang="ko-KR" altLang="en-US" sz="18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가상광고의 사용은 다른 나라에 비해 보다 자유로운데, 비교적 자유로운 환경으로 인해 가상광고의 사용 범위는 스포츠 분야뿐만 아니라 </a:t>
            </a:r>
            <a:r>
              <a:rPr lang="en-US" altLang="ko-KR" sz="18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다른</a:t>
            </a: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TV </a:t>
            </a:r>
            <a:r>
              <a:rPr lang="en-US" altLang="ko-KR" sz="18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프로그램까지</a:t>
            </a: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</a:t>
            </a:r>
            <a:r>
              <a:rPr lang="en-US" altLang="ko-KR" sz="18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확산</a:t>
            </a: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</a:t>
            </a:r>
            <a:r>
              <a:rPr lang="en-US" altLang="ko-KR" sz="18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되었다</a:t>
            </a: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. </a:t>
            </a:r>
            <a:endParaRPr lang="ko-KR" altLang="en-US" sz="18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미국 스포츠 시장에서 가상광고가 이용되고 있는 대표적인 분야는 MLB(Major League Baseball)로 기업의 로고를 주로 사용하고 있으며, 펜스나 포수의 뒤에 위치한 플레이트를 이용하여 각 이닝 중간에 가상광고를 삽입하고 있다. </a:t>
            </a:r>
            <a:endParaRPr lang="ko-KR" altLang="en-US" sz="18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NFL(National Football League)의 경우에는 한 쿼터가 끝난 후 또는 경기가 멈춘 휴식시간을 이용하여 가상광고를 삽입하고 있다. </a:t>
            </a:r>
            <a:endParaRPr lang="ko-KR" altLang="en-US" sz="18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도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림 5" descr="C:/Users/1/AppData/Roaming/PolarisOffice/ETemp/8288_3871048/fImage3292838446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692785"/>
            <a:ext cx="9361805" cy="720725"/>
          </a:xfrm>
          <a:prstGeom prst="rect">
            <a:avLst/>
          </a:prstGeom>
          <a:noFill/>
        </p:spPr>
      </p:pic>
      <p:sp>
        <p:nvSpPr>
          <p:cNvPr id="3" name="도형 2"/>
          <p:cNvSpPr>
            <a:spLocks/>
          </p:cNvSpPr>
          <p:nvPr/>
        </p:nvSpPr>
        <p:spPr>
          <a:xfrm>
            <a:off x="683260" y="760095"/>
            <a:ext cx="2974340" cy="585470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 strike="noStrike" cap="none" spc="-150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2) 유럽방송연합</a:t>
            </a:r>
            <a:endParaRPr lang="ko-KR" altLang="en-US" sz="32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9" name="텍스트 상자 8"/>
          <p:cNvSpPr txBox="1">
            <a:spLocks/>
          </p:cNvSpPr>
          <p:nvPr/>
        </p:nvSpPr>
        <p:spPr>
          <a:xfrm>
            <a:off x="827405" y="1772920"/>
            <a:ext cx="7564120" cy="4060190"/>
          </a:xfrm>
          <a:prstGeom prst="rect">
            <a:avLst/>
          </a:prstGeom>
          <a:noFill/>
          <a:ln w="9525" cap="flat" cmpd="sng">
            <a:solidFill>
              <a:schemeClr val="accent1">
                <a:alpha val="100000"/>
              </a:schemeClr>
            </a:solidFill>
            <a:prstDash val="solid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유럽의 여러 나라들은 유럽방송연합(EBU, Europe Broadcasting Union)의 가상광고에 관한 규정을 근간으로 가상광고를 활발히 시행하고 있다.    </a:t>
            </a:r>
            <a:endParaRPr lang="ko-KR" altLang="en-US" sz="18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프랑스와 스페인 등에서는 일반 방송광고 대비 약 35~40%의 광고 시장을 형성하고 있다.</a:t>
            </a:r>
            <a:endParaRPr lang="ko-KR" altLang="en-US" sz="18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경기장 펜스광고의 경우 가상광고업체가 사전에 A보드(펜스)를 확보해서 이를 가상공간으로 활용하고 있다. </a:t>
            </a:r>
            <a:endParaRPr lang="ko-KR" altLang="en-US" sz="18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프랑스의 경우, EBU와 FIFA의 규정에 의거해 주로 축구중계 방송 시 가상광고를 활발히 진행시키고 있으며, 그 밖의 스포츠 중계에서도 가상기법을 다양하게 </a:t>
            </a:r>
            <a:r>
              <a:rPr lang="en-US" altLang="ko-KR" sz="18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활용하고</a:t>
            </a: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</a:t>
            </a:r>
            <a:r>
              <a:rPr lang="en-US" altLang="ko-KR" sz="18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있다</a:t>
            </a:r>
            <a:r>
              <a:rPr lang="en-US" altLang="ko-KR" sz="18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.</a:t>
            </a:r>
            <a:endParaRPr lang="ko-KR" altLang="en-US" sz="18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도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림 5" descr="C:/Users/1/AppData/Roaming/PolarisOffice/ETemp/8288_3871048/fImage3292842570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692785"/>
            <a:ext cx="9361805" cy="720725"/>
          </a:xfrm>
          <a:prstGeom prst="rect">
            <a:avLst/>
          </a:prstGeom>
          <a:noFill/>
        </p:spPr>
      </p:pic>
      <p:sp>
        <p:nvSpPr>
          <p:cNvPr id="3" name="도형 2"/>
          <p:cNvSpPr>
            <a:spLocks/>
          </p:cNvSpPr>
          <p:nvPr/>
        </p:nvSpPr>
        <p:spPr>
          <a:xfrm>
            <a:off x="611505" y="760095"/>
            <a:ext cx="1548765" cy="585470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 strike="noStrike" cap="none" spc="-150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 3) 영국</a:t>
            </a:r>
            <a:endParaRPr lang="ko-KR" altLang="en-US" sz="32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9" name="텍스트 상자 8"/>
          <p:cNvSpPr txBox="1">
            <a:spLocks/>
          </p:cNvSpPr>
          <p:nvPr/>
        </p:nvSpPr>
        <p:spPr>
          <a:xfrm>
            <a:off x="735965" y="1756410"/>
            <a:ext cx="7292975" cy="4752975"/>
          </a:xfrm>
          <a:prstGeom prst="rect">
            <a:avLst/>
          </a:prstGeom>
          <a:noFill/>
          <a:ln w="9525" cap="flat" cmpd="sng">
            <a:solidFill>
              <a:schemeClr val="accent1">
                <a:alpha val="100000"/>
              </a:schemeClr>
            </a:solidFill>
            <a:prstDash val="solid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285750" indent="-285750" algn="l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70AD47"/>
              </a:buClr>
              <a:buFont typeface="Arial"/>
              <a:buChar char="•"/>
            </a:pPr>
            <a:r>
              <a:rPr lang="en-US" altLang="ko-KR" sz="16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영국에서는 2000년 11월 Independent Television Commission(ITC)이 가상광고에 대한 지침인 ‘Virtual Advertising Guidance </a:t>
            </a:r>
            <a:r>
              <a:rPr lang="en-US" altLang="ko-KR" sz="16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Note’를</a:t>
            </a:r>
            <a:r>
              <a:rPr lang="en-US" altLang="ko-KR" sz="16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 </a:t>
            </a:r>
            <a:r>
              <a:rPr lang="en-US" altLang="ko-KR" sz="16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공표하였다</a:t>
            </a:r>
            <a:r>
              <a:rPr lang="en-US" altLang="ko-KR" sz="16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. </a:t>
            </a:r>
            <a:endParaRPr lang="ko-KR" altLang="en-US" sz="16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70AD47"/>
              </a:buClr>
              <a:buFont typeface="Arial"/>
              <a:buChar char="•"/>
            </a:pPr>
            <a:r>
              <a:rPr lang="en-US" altLang="ko-KR" sz="16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프로그램에 대한 광고주의 관여에 대한 규정을 포함하고 있으며, 가상광고의 기법과 그 사용에 대한 설명도 담고 </a:t>
            </a:r>
            <a:r>
              <a:rPr lang="en-US" altLang="ko-KR" sz="16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있다</a:t>
            </a:r>
            <a:r>
              <a:rPr lang="en-US" altLang="ko-KR" sz="16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.</a:t>
            </a:r>
            <a:endParaRPr lang="ko-KR" altLang="en-US" sz="16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70AD47"/>
              </a:buClr>
              <a:buFont typeface="Arial"/>
              <a:buChar char="•"/>
            </a:pPr>
            <a:r>
              <a:rPr lang="en-US" altLang="ko-KR" sz="16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동영상의 가상광고는 실제 경기장의 동영상 광고판을 대치할 때만 허용하며, 모든 방송프로그램의 시작과 끝에 시청자들에게 가상광고가 포함되어 있다는 것과 가상광고 시스템의 목적을 설명해야 한다고 규정하고 </a:t>
            </a:r>
            <a:r>
              <a:rPr lang="en-US" altLang="ko-KR" sz="1600" b="0" strike="noStrike" cap="none" dirty="0" err="1">
                <a:solidFill>
                  <a:schemeClr val="dk1"/>
                </a:solidFill>
                <a:latin typeface="맑은 고딕" charset="0"/>
                <a:ea typeface="맑은 고딕" charset="0"/>
              </a:rPr>
              <a:t>있다</a:t>
            </a:r>
            <a:r>
              <a:rPr lang="en-US" altLang="ko-KR" sz="16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.</a:t>
            </a:r>
            <a:endParaRPr lang="ko-KR" altLang="en-US" sz="16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285750" indent="-285750" algn="l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70AD47"/>
              </a:buClr>
              <a:buFont typeface="Arial"/>
              <a:buChar char="•"/>
            </a:pPr>
            <a:r>
              <a:rPr lang="en-US" altLang="ko-KR" sz="1600" b="0" strike="noStrike" cap="none" dirty="0">
                <a:solidFill>
                  <a:schemeClr val="dk1"/>
                </a:solidFill>
                <a:latin typeface="맑은 고딕" charset="0"/>
                <a:ea typeface="맑은 고딕" charset="0"/>
              </a:rPr>
              <a:t>이벤트 중 전자영상 시스템은 광고 신호판을 대체하기 위해서만 사용될 수 있다고 명시하고 있다. </a:t>
            </a:r>
            <a:endParaRPr lang="ko-KR" altLang="en-US" sz="16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  <a:p>
            <a:pPr marL="0" indent="0" algn="l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70AD47"/>
              </a:buClr>
              <a:buFont typeface="Wingdings"/>
              <a:buChar char="l"/>
            </a:pPr>
            <a:endParaRPr lang="ko-KR" altLang="en-US" sz="1600" b="0" strike="noStrike" cap="none" dirty="0">
              <a:solidFill>
                <a:schemeClr val="dk1"/>
              </a:solidFill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0" y="1905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F826F047-6366-40DD-A70E-DB98BD5F34BB}"/>
              </a:ext>
            </a:extLst>
          </p:cNvPr>
          <p:cNvGrpSpPr/>
          <p:nvPr/>
        </p:nvGrpSpPr>
        <p:grpSpPr>
          <a:xfrm>
            <a:off x="1525905" y="295275"/>
            <a:ext cx="6784975" cy="801370"/>
            <a:chOff x="1525905" y="295275"/>
            <a:chExt cx="6784975" cy="801370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CC5BEE17-47B5-4FEF-A010-B966D3658228}"/>
                </a:ext>
              </a:extLst>
            </p:cNvPr>
            <p:cNvSpPr/>
            <p:nvPr/>
          </p:nvSpPr>
          <p:spPr>
            <a:xfrm>
              <a:off x="1525905" y="295275"/>
              <a:ext cx="5728970" cy="801370"/>
            </a:xfrm>
            <a:prstGeom prst="rect">
              <a:avLst/>
            </a:prstGeom>
            <a:solidFill>
              <a:schemeClr val="bg2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8C5398AA-58B8-4D85-BCD7-BBA97EADC58D}"/>
                </a:ext>
              </a:extLst>
            </p:cNvPr>
            <p:cNvSpPr/>
            <p:nvPr/>
          </p:nvSpPr>
          <p:spPr>
            <a:xfrm>
              <a:off x="2195830" y="400685"/>
              <a:ext cx="6115050" cy="584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3200" b="1" spc="-150" dirty="0">
                  <a:latin typeface="+mn-ea"/>
                </a:rPr>
                <a:t>국내 광고시장 규모 추이</a:t>
              </a:r>
            </a:p>
          </p:txBody>
        </p:sp>
      </p:grpSp>
      <p:sp>
        <p:nvSpPr>
          <p:cNvPr id="2" name="직사각형 1"/>
          <p:cNvSpPr>
            <a:spLocks/>
          </p:cNvSpPr>
          <p:nvPr/>
        </p:nvSpPr>
        <p:spPr>
          <a:xfrm>
            <a:off x="1047750" y="5022215"/>
            <a:ext cx="7471410" cy="1384935"/>
          </a:xfrm>
          <a:prstGeom prst="rect">
            <a:avLst/>
          </a:prstGeom>
        </p:spPr>
        <p:txBody>
          <a:bodyPr vert="horz" wrap="square" lIns="91440" tIns="45720" rIns="91440" bIns="45720" numCol="1" anchor="t">
            <a:spAutoFit/>
          </a:bodyPr>
          <a:lstStyle/>
          <a:p>
            <a:pPr marL="285750" indent="-285750" algn="l" defTabSz="914400" eaLnBrk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1400" b="0" strike="noStrike" cap="none" dirty="0">
                <a:latin typeface="맑은 고딕" charset="0"/>
                <a:ea typeface="맑은 고딕" charset="0"/>
              </a:rPr>
              <a:t>국내 광고시장 규모는 점차 커져 가고 있으며, </a:t>
            </a:r>
            <a:endParaRPr lang="ko-KR" altLang="en-US" sz="1400" b="0" strike="noStrike" cap="none" dirty="0">
              <a:latin typeface="맑은 고딕" charset="0"/>
              <a:ea typeface="맑은 고딕" charset="0"/>
            </a:endParaRPr>
          </a:p>
          <a:p>
            <a:pPr marL="285750" indent="-285750" algn="l" defTabSz="914400" eaLnBrk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1400" b="0" strike="noStrike" cap="none" dirty="0">
                <a:latin typeface="맑은 고딕" charset="0"/>
                <a:ea typeface="맑은 고딕" charset="0"/>
              </a:rPr>
              <a:t>『2018 방송통신광고비 조사』에 의하면 </a:t>
            </a:r>
            <a:r>
              <a:rPr lang="en-US" altLang="ko-KR" sz="1400" b="1" strike="noStrike" cap="none" dirty="0">
                <a:latin typeface="맑은 고딕" charset="0"/>
                <a:ea typeface="맑은 고딕" charset="0"/>
              </a:rPr>
              <a:t>전년 대비 6.4% </a:t>
            </a:r>
            <a:r>
              <a:rPr lang="en-US" altLang="ko-KR" sz="1400" b="0" strike="noStrike" cap="none" dirty="0">
                <a:latin typeface="맑은 고딕" charset="0"/>
                <a:ea typeface="맑은 고딕" charset="0"/>
              </a:rPr>
              <a:t>성장하여 올해는 전체 광고시장 규모가 전년 대비 </a:t>
            </a:r>
            <a:r>
              <a:rPr lang="en-US" altLang="ko-KR" sz="1400" b="1" strike="noStrike" cap="none" dirty="0">
                <a:latin typeface="맑은 고딕" charset="0"/>
                <a:ea typeface="맑은 고딕" charset="0"/>
              </a:rPr>
              <a:t>4.8% 성장</a:t>
            </a:r>
            <a:r>
              <a:rPr lang="en-US" altLang="ko-KR" sz="1400" b="0" strike="noStrike" cap="none" dirty="0">
                <a:latin typeface="맑은 고딕" charset="0"/>
                <a:ea typeface="맑은 고딕" charset="0"/>
              </a:rPr>
              <a:t>한 </a:t>
            </a:r>
            <a:r>
              <a:rPr lang="en-US" altLang="ko-KR" sz="1400" b="1" strike="noStrike" cap="none" dirty="0">
                <a:latin typeface="맑은 고딕" charset="0"/>
                <a:ea typeface="맑은 고딕" charset="0"/>
              </a:rPr>
              <a:t>14조3,379억원</a:t>
            </a:r>
            <a:r>
              <a:rPr lang="en-US" altLang="ko-KR" sz="1400" strike="noStrike" cap="none" dirty="0">
                <a:latin typeface="맑은 고딕" charset="0"/>
                <a:ea typeface="맑은 고딕" charset="0"/>
              </a:rPr>
              <a:t>으로</a:t>
            </a:r>
            <a:r>
              <a:rPr lang="en-US" altLang="ko-KR" sz="1400" b="1" strike="noStrike" cap="none" dirty="0">
                <a:latin typeface="맑은 고딕" charset="0"/>
                <a:ea typeface="맑은 고딕" charset="0"/>
              </a:rPr>
              <a:t> 전망</a:t>
            </a:r>
            <a:r>
              <a:rPr lang="en-US" altLang="ko-KR" sz="1400" b="0" strike="noStrike" cap="none" dirty="0">
                <a:latin typeface="맑은 고딕" charset="0"/>
                <a:ea typeface="맑은 고딕" charset="0"/>
              </a:rPr>
              <a:t>된다. </a:t>
            </a:r>
            <a:endParaRPr lang="ko-KR" altLang="en-US" sz="1400" b="0" strike="noStrike" cap="none" dirty="0">
              <a:latin typeface="맑은 고딕" charset="0"/>
              <a:ea typeface="맑은 고딕" charset="0"/>
            </a:endParaRPr>
          </a:p>
          <a:p>
            <a:pPr marL="285750" indent="-285750" algn="l" defTabSz="914400" eaLnBrk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1400" b="0" strike="noStrike" cap="none" dirty="0">
                <a:latin typeface="맑은 고딕" charset="0"/>
                <a:ea typeface="맑은 고딕" charset="0"/>
              </a:rPr>
              <a:t>방송광고의 증가는 케이블, 위성방송, IPTV에서 매출액이 증가한 영향으로 판단된다.</a:t>
            </a:r>
            <a:endParaRPr lang="ko-KR" altLang="en-US" sz="1400" b="0" strike="noStrike" cap="none" dirty="0">
              <a:latin typeface="맑은 고딕" charset="0"/>
              <a:ea typeface="맑은 고딕" charset="0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7B892843-FF45-4A48-A3E2-2292CDBCDBA9}"/>
              </a:ext>
            </a:extLst>
          </p:cNvPr>
          <p:cNvGrpSpPr/>
          <p:nvPr/>
        </p:nvGrpSpPr>
        <p:grpSpPr>
          <a:xfrm>
            <a:off x="2047262" y="1421528"/>
            <a:ext cx="5472385" cy="3381603"/>
            <a:chOff x="2339975" y="1919605"/>
            <a:chExt cx="5076825" cy="310007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7E6A27E-3482-4BB6-9BD8-784BA4B89701}"/>
                </a:ext>
              </a:extLst>
            </p:cNvPr>
            <p:cNvSpPr txBox="1"/>
            <p:nvPr/>
          </p:nvSpPr>
          <p:spPr>
            <a:xfrm flipH="1">
              <a:off x="5616575" y="1919605"/>
              <a:ext cx="1800225" cy="231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/>
                <a:t>(</a:t>
              </a:r>
              <a:r>
                <a:rPr lang="ko-KR" altLang="en-US" sz="900" dirty="0"/>
                <a:t>단위 </a:t>
              </a:r>
              <a:r>
                <a:rPr lang="en-US" altLang="ko-KR" sz="900" dirty="0"/>
                <a:t>: </a:t>
              </a:r>
              <a:r>
                <a:rPr lang="ko-KR" altLang="en-US" sz="900" dirty="0"/>
                <a:t>억 원</a:t>
              </a:r>
              <a:r>
                <a:rPr lang="en-US" altLang="ko-KR" sz="900" dirty="0"/>
                <a:t>)</a:t>
              </a:r>
              <a:endParaRPr lang="ko-KR" altLang="en-US" sz="9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0A8A99A-1AAB-4CE6-BC20-C7BE7314D602}"/>
                </a:ext>
              </a:extLst>
            </p:cNvPr>
            <p:cNvSpPr txBox="1"/>
            <p:nvPr/>
          </p:nvSpPr>
          <p:spPr>
            <a:xfrm flipH="1">
              <a:off x="2339975" y="4598035"/>
              <a:ext cx="4896485" cy="21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/>
                <a:t>자료</a:t>
              </a:r>
              <a:r>
                <a:rPr lang="en-US" altLang="ko-KR" sz="800" dirty="0"/>
                <a:t>: 2018 </a:t>
              </a:r>
              <a:r>
                <a:rPr lang="ko-KR" altLang="en-US" sz="800" dirty="0"/>
                <a:t>방송통신광고비 조사 요약</a:t>
              </a:r>
              <a:r>
                <a:rPr lang="en-US" altLang="ko-KR" sz="800" dirty="0"/>
                <a:t>,KOBACO</a:t>
              </a:r>
              <a:endParaRPr lang="ko-KR" altLang="en-US" sz="800" dirty="0"/>
            </a:p>
          </p:txBody>
        </p:sp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7F98E97F-1AB8-4459-BF07-C962016623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369" t="10163" r="2369" b="6758"/>
            <a:stretch/>
          </p:blipFill>
          <p:spPr>
            <a:xfrm>
              <a:off x="2376805" y="2160905"/>
              <a:ext cx="3990340" cy="2437130"/>
            </a:xfrm>
            <a:prstGeom prst="rect">
              <a:avLst/>
            </a:prstGeom>
            <a:ln>
              <a:solidFill>
                <a:srgbClr val="4472C4"/>
              </a:solidFill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2E9F53-E580-47F0-B3BC-A7E40505E90F}"/>
                </a:ext>
              </a:extLst>
            </p:cNvPr>
            <p:cNvSpPr txBox="1"/>
            <p:nvPr/>
          </p:nvSpPr>
          <p:spPr>
            <a:xfrm flipH="1">
              <a:off x="2339975" y="4803775"/>
              <a:ext cx="5076825" cy="21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/>
                <a:t>출처</a:t>
              </a:r>
              <a:r>
                <a:rPr lang="en-US" altLang="ko-KR" sz="800" dirty="0"/>
                <a:t>: http://www.brandbrief.co.kr/news/articleView.html?idxno=2122 </a:t>
              </a:r>
              <a:endParaRPr lang="ko-KR" altLang="en-US" sz="80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38A5462-8223-4108-A58E-A025CD375DE4}"/>
              </a:ext>
            </a:extLst>
          </p:cNvPr>
          <p:cNvSpPr txBox="1"/>
          <p:nvPr/>
        </p:nvSpPr>
        <p:spPr>
          <a:xfrm flipH="1">
            <a:off x="3075513" y="1293035"/>
            <a:ext cx="2621280" cy="276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/>
              <a:t>매체 유형별 광고비 변화 추이</a:t>
            </a:r>
          </a:p>
        </p:txBody>
      </p:sp>
    </p:spTree>
    <p:extLst>
      <p:ext uri="{BB962C8B-B14F-4D97-AF65-F5344CB8AC3E}">
        <p14:creationId xmlns:p14="http://schemas.microsoft.com/office/powerpoint/2010/main" val="27549486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도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림 5" descr="C:/Users/1/AppData/Roaming/PolarisOffice/ETemp/8288_3871048/fImage3292846814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692785"/>
            <a:ext cx="9361805" cy="720725"/>
          </a:xfrm>
          <a:prstGeom prst="rect">
            <a:avLst/>
          </a:prstGeom>
          <a:noFill/>
        </p:spPr>
      </p:pic>
      <p:sp>
        <p:nvSpPr>
          <p:cNvPr id="3" name="도형 2"/>
          <p:cNvSpPr>
            <a:spLocks/>
          </p:cNvSpPr>
          <p:nvPr/>
        </p:nvSpPr>
        <p:spPr>
          <a:xfrm>
            <a:off x="747395" y="765175"/>
            <a:ext cx="3573145" cy="585470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 strike="noStrike" cap="none" spc="-150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4) 독일, 오스트리아</a:t>
            </a:r>
            <a:endParaRPr lang="ko-KR" altLang="en-US" sz="32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611505" y="1792605"/>
            <a:ext cx="7417435" cy="1924685"/>
            <a:chOff x="611505" y="1792605"/>
            <a:chExt cx="7417435" cy="1924685"/>
          </a:xfrm>
        </p:grpSpPr>
        <p:sp>
          <p:nvSpPr>
            <p:cNvPr id="25" name="도형 24"/>
            <p:cNvSpPr>
              <a:spLocks/>
            </p:cNvSpPr>
            <p:nvPr/>
          </p:nvSpPr>
          <p:spPr>
            <a:xfrm>
              <a:off x="611505" y="1792605"/>
              <a:ext cx="7417435" cy="1924685"/>
            </a:xfrm>
            <a:prstGeom prst="rect">
              <a:avLst/>
            </a:prstGeom>
            <a:ln w="0" cap="flat" cmpd="sng">
              <a:solidFill>
                <a:schemeClr val="accent1">
                  <a:alpha val="100000"/>
                </a:schemeClr>
              </a:solidFill>
              <a:prstDash val="solid"/>
            </a:ln>
          </p:spPr>
          <p:txBody>
            <a:bodyPr vert="horz" wrap="square" lIns="0" tIns="0" rIns="0" bIns="0" anchor="t">
              <a:noAutofit/>
            </a:bodyPr>
            <a:lstStyle/>
            <a:p>
              <a:pPr marL="0" indent="0" algn="just" defTabSz="5080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ko-KR" altLang="en-US" sz="1000" b="0" strike="noStrike" cap="none" dirty="0">
                <a:latin typeface="맑은 고딕" charset="0"/>
                <a:ea typeface="맑은 고딕" charset="0"/>
              </a:endParaRPr>
            </a:p>
          </p:txBody>
        </p:sp>
        <p:sp>
          <p:nvSpPr>
            <p:cNvPr id="26" name="텍스트 상자 25"/>
            <p:cNvSpPr txBox="1">
              <a:spLocks/>
            </p:cNvSpPr>
            <p:nvPr/>
          </p:nvSpPr>
          <p:spPr>
            <a:xfrm>
              <a:off x="611505" y="1792605"/>
              <a:ext cx="7417435" cy="19246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599440" tIns="666750" rIns="599440" bIns="113665" anchor="t">
              <a:noAutofit/>
            </a:bodyPr>
            <a:lstStyle/>
            <a:p>
              <a:pPr marL="171450" indent="-171450" algn="l" defTabSz="711200" eaLnBrk="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Font typeface="맑은 고딕"/>
                <a:buChar char="•"/>
              </a:pPr>
              <a:r>
                <a:rPr lang="en-US" altLang="ko-KR" sz="16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rPr>
                <a:t> 2000년 4월, 미디어 법에 의해 가상광고를 허용하고 있다.</a:t>
              </a:r>
              <a:endParaRPr lang="ko-KR" altLang="en-US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endParaRPr>
            </a:p>
            <a:p>
              <a:pPr marL="171450" indent="-171450" algn="l" defTabSz="711200" eaLnBrk="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Font typeface="맑은 고딕"/>
                <a:buChar char="•"/>
              </a:pPr>
              <a:r>
                <a:rPr lang="en-US" altLang="ko-KR" sz="16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rPr>
                <a:t>해당 프로그램의 시작과 종반에 가상광고 기법의 사용을 명시해야한다.</a:t>
              </a:r>
              <a:endParaRPr lang="ko-KR" altLang="en-US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endParaRPr>
            </a:p>
            <a:p>
              <a:pPr marL="171450" indent="-171450" algn="l" defTabSz="711200" eaLnBrk="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Font typeface="맑은 고딕"/>
                <a:buChar char="•"/>
              </a:pPr>
              <a:r>
                <a:rPr lang="en-US" altLang="ko-KR" sz="16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rPr>
                <a:t>이미 존재하는 광고 공간만이 가상광고에 의해 대체될 수 있다. </a:t>
              </a:r>
              <a:endParaRPr lang="ko-KR" altLang="en-US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endParaRPr>
            </a:p>
          </p:txBody>
        </p:sp>
      </p:grpSp>
      <p:sp>
        <p:nvSpPr>
          <p:cNvPr id="23" name="도형 22"/>
          <p:cNvSpPr>
            <a:spLocks/>
          </p:cNvSpPr>
          <p:nvPr/>
        </p:nvSpPr>
        <p:spPr>
          <a:xfrm>
            <a:off x="793115" y="1771015"/>
            <a:ext cx="1618615" cy="50101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b="1" strike="noStrike" cap="none" spc="600" dirty="0">
                <a:latin typeface="맑은 고딕" charset="0"/>
                <a:ea typeface="맑은 고딕" charset="0"/>
              </a:rPr>
              <a:t>독일</a:t>
            </a:r>
            <a:endParaRPr lang="ko-KR" altLang="en-US" sz="2400" b="1" strike="noStrike" cap="none" dirty="0">
              <a:latin typeface="맑은 고딕" charset="0"/>
              <a:ea typeface="맑은 고딕" charset="0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611505" y="3947795"/>
            <a:ext cx="7417435" cy="2218055"/>
            <a:chOff x="611505" y="3947795"/>
            <a:chExt cx="7417435" cy="2218055"/>
          </a:xfrm>
        </p:grpSpPr>
        <p:grpSp>
          <p:nvGrpSpPr>
            <p:cNvPr id="17" name="그룹 16"/>
            <p:cNvGrpSpPr/>
            <p:nvPr/>
          </p:nvGrpSpPr>
          <p:grpSpPr>
            <a:xfrm>
              <a:off x="611505" y="3947795"/>
              <a:ext cx="7417435" cy="2218055"/>
              <a:chOff x="611505" y="3947795"/>
              <a:chExt cx="7417435" cy="2218055"/>
            </a:xfrm>
          </p:grpSpPr>
          <p:sp>
            <p:nvSpPr>
              <p:cNvPr id="21" name="도형 20"/>
              <p:cNvSpPr>
                <a:spLocks/>
              </p:cNvSpPr>
              <p:nvPr/>
            </p:nvSpPr>
            <p:spPr>
              <a:xfrm>
                <a:off x="611505" y="3947795"/>
                <a:ext cx="7417435" cy="2218055"/>
              </a:xfrm>
              <a:prstGeom prst="rect">
                <a:avLst/>
              </a:prstGeom>
              <a:ln w="0" cap="flat" cmpd="sng">
                <a:solidFill>
                  <a:schemeClr val="accent1">
                    <a:alpha val="100000"/>
                  </a:schemeClr>
                </a:solidFill>
                <a:prstDash val="solid"/>
              </a:ln>
            </p:spPr>
            <p:txBody>
              <a:bodyPr vert="horz" wrap="square" lIns="0" tIns="0" rIns="0" bIns="0" anchor="t">
                <a:noAutofit/>
              </a:bodyPr>
              <a:lstStyle/>
              <a:p>
                <a:pPr marL="0" indent="0" algn="just" defTabSz="5080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endParaRPr lang="ko-KR" altLang="en-US" sz="1000" b="0" strike="noStrike" cap="none" dirty="0">
                  <a:latin typeface="맑은 고딕" charset="0"/>
                  <a:ea typeface="맑은 고딕" charset="0"/>
                </a:endParaRPr>
              </a:p>
            </p:txBody>
          </p:sp>
          <p:sp>
            <p:nvSpPr>
              <p:cNvPr id="22" name="텍스트 상자 21"/>
              <p:cNvSpPr txBox="1">
                <a:spLocks/>
              </p:cNvSpPr>
              <p:nvPr/>
            </p:nvSpPr>
            <p:spPr>
              <a:xfrm>
                <a:off x="611505" y="3947795"/>
                <a:ext cx="7417435" cy="221805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vert="horz" wrap="square" lIns="599440" tIns="666750" rIns="599440" bIns="99695" anchor="t">
                <a:noAutofit/>
              </a:bodyPr>
              <a:lstStyle/>
              <a:p>
                <a:pPr marL="0" indent="0" algn="l" defTabSz="622300" eaLnBrk="0" fontAlgn="auto">
                  <a:lnSpc>
                    <a:spcPct val="90000"/>
                  </a:lnSpc>
                  <a:spcBef>
                    <a:spcPts val="0"/>
                  </a:spcBef>
                  <a:spcAft>
                    <a:spcPts val="100"/>
                  </a:spcAft>
                  <a:buFontTx/>
                  <a:buNone/>
                </a:pPr>
                <a:endParaRPr lang="ko-KR" altLang="en-US" sz="6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endParaRPr>
              </a:p>
              <a:p>
                <a:pPr marL="114300" indent="-114300" algn="l" defTabSz="622300" eaLnBrk="0" fontAlgn="auto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Font typeface="맑은 고딕"/>
                  <a:buChar char="•"/>
                </a:pPr>
                <a:r>
                  <a:rPr lang="en-US" altLang="ko-KR" sz="1600" b="0" strike="noStrike" cap="none" dirty="0">
                    <a:solidFill>
                      <a:schemeClr val="tx1"/>
                    </a:solidFill>
                    <a:latin typeface="맑은 고딕" charset="0"/>
                    <a:ea typeface="맑은 고딕" charset="0"/>
                  </a:rPr>
                  <a:t>오스트리아 방송법(ORF ACT)에서 방송사 자체 제작으로 가상광고를 허용하고 있다.</a:t>
                </a:r>
                <a:endParaRPr lang="ko-KR" altLang="en-US" sz="16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endParaRPr>
              </a:p>
              <a:p>
                <a:pPr marL="114300" indent="-114300" algn="l" defTabSz="622300" eaLnBrk="0" fontAlgn="auto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Font typeface="맑은 고딕"/>
                  <a:buChar char="•"/>
                </a:pPr>
                <a:r>
                  <a:rPr lang="en-US" altLang="ko-KR" sz="1600" b="0" strike="noStrike" cap="none" dirty="0">
                    <a:solidFill>
                      <a:schemeClr val="tx1"/>
                    </a:solidFill>
                    <a:latin typeface="맑은 고딕" charset="0"/>
                    <a:ea typeface="맑은 고딕" charset="0"/>
                  </a:rPr>
                  <a:t>ORF ACT 14조 8항에서는 광고는 스포츠 중계나 그와 유사한 형태를 가진 프로그램의 자연스러운 휴식 동안에만 포함될 수 있다고 </a:t>
                </a:r>
                <a:r>
                  <a:rPr lang="en-US" altLang="ko-KR" sz="1600" b="0" strike="noStrike" cap="none" dirty="0" err="1">
                    <a:solidFill>
                      <a:schemeClr val="tx1"/>
                    </a:solidFill>
                    <a:latin typeface="맑은 고딕" charset="0"/>
                    <a:ea typeface="맑은 고딕" charset="0"/>
                  </a:rPr>
                  <a:t>규정하고</a:t>
                </a:r>
                <a:r>
                  <a:rPr lang="en-US" altLang="ko-KR" sz="1600" b="0" strike="noStrike" cap="none" dirty="0">
                    <a:solidFill>
                      <a:schemeClr val="tx1"/>
                    </a:solidFill>
                    <a:latin typeface="맑은 고딕" charset="0"/>
                    <a:ea typeface="맑은 고딕" charset="0"/>
                  </a:rPr>
                  <a:t> </a:t>
                </a:r>
                <a:r>
                  <a:rPr lang="en-US" altLang="ko-KR" sz="1600" b="0" strike="noStrike" cap="none" dirty="0" err="1">
                    <a:solidFill>
                      <a:schemeClr val="tx1"/>
                    </a:solidFill>
                    <a:latin typeface="맑은 고딕" charset="0"/>
                    <a:ea typeface="맑은 고딕" charset="0"/>
                  </a:rPr>
                  <a:t>있다</a:t>
                </a:r>
                <a:r>
                  <a:rPr lang="en-US" altLang="ko-KR" sz="1600" b="0" strike="noStrike" cap="none" dirty="0">
                    <a:solidFill>
                      <a:schemeClr val="tx1"/>
                    </a:solidFill>
                    <a:latin typeface="맑은 고딕" charset="0"/>
                    <a:ea typeface="맑은 고딕" charset="0"/>
                  </a:rPr>
                  <a:t>.</a:t>
                </a:r>
                <a:endParaRPr lang="ko-KR" altLang="en-US" sz="16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endParaRPr>
              </a:p>
            </p:txBody>
          </p:sp>
        </p:grpSp>
        <p:sp>
          <p:nvSpPr>
            <p:cNvPr id="19" name="도형 18"/>
            <p:cNvSpPr>
              <a:spLocks/>
            </p:cNvSpPr>
            <p:nvPr/>
          </p:nvSpPr>
          <p:spPr>
            <a:xfrm flipH="1">
              <a:off x="788035" y="3947795"/>
              <a:ext cx="1955800" cy="546735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marL="0" indent="0" algn="ctr" defTabSz="889000" eaLnBrk="0" fontAlgn="auto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ko-KR" sz="2400" b="1" strike="noStrike" cap="none" dirty="0">
                  <a:latin typeface="맑은 고딕" charset="0"/>
                  <a:ea typeface="맑은 고딕" charset="0"/>
                </a:rPr>
                <a:t> 오스트리아</a:t>
              </a:r>
              <a:endParaRPr lang="ko-KR" altLang="en-US" sz="2400" b="1" strike="noStrike" cap="none" dirty="0">
                <a:latin typeface="맑은 고딕" charset="0"/>
                <a:ea typeface="맑은 고딕" charset="0"/>
              </a:endParaRPr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도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림 5" descr="C:/Users/1/AppData/Roaming/PolarisOffice/ETemp/8288_3871048/fImage3292858328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5" y="692785"/>
            <a:ext cx="9361805" cy="720725"/>
          </a:xfrm>
          <a:prstGeom prst="rect">
            <a:avLst/>
          </a:prstGeom>
          <a:noFill/>
        </p:spPr>
      </p:pic>
      <p:sp>
        <p:nvSpPr>
          <p:cNvPr id="3" name="도형 2"/>
          <p:cNvSpPr>
            <a:spLocks/>
          </p:cNvSpPr>
          <p:nvPr/>
        </p:nvSpPr>
        <p:spPr>
          <a:xfrm>
            <a:off x="718185" y="734695"/>
            <a:ext cx="2374265" cy="585470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 strike="noStrike" cap="none" spc="-150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5) 호주, FIFA</a:t>
            </a:r>
            <a:endParaRPr lang="ko-KR" altLang="en-US" sz="32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611505" y="1792605"/>
            <a:ext cx="7417435" cy="3004820"/>
            <a:chOff x="611505" y="1792605"/>
            <a:chExt cx="7417435" cy="3004820"/>
          </a:xfrm>
        </p:grpSpPr>
        <p:sp>
          <p:nvSpPr>
            <p:cNvPr id="25" name="도형 24"/>
            <p:cNvSpPr>
              <a:spLocks/>
            </p:cNvSpPr>
            <p:nvPr/>
          </p:nvSpPr>
          <p:spPr>
            <a:xfrm>
              <a:off x="611505" y="1792605"/>
              <a:ext cx="7417435" cy="2531745"/>
            </a:xfrm>
            <a:prstGeom prst="rect">
              <a:avLst/>
            </a:prstGeom>
            <a:ln w="0" cap="flat" cmpd="sng">
              <a:solidFill>
                <a:schemeClr val="accent1">
                  <a:alpha val="100000"/>
                </a:schemeClr>
              </a:solidFill>
              <a:prstDash val="solid"/>
            </a:ln>
          </p:spPr>
          <p:txBody>
            <a:bodyPr vert="horz" wrap="square" lIns="0" tIns="0" rIns="0" bIns="0" anchor="t">
              <a:noAutofit/>
            </a:bodyPr>
            <a:lstStyle/>
            <a:p>
              <a:pPr marL="0" indent="0" algn="just" defTabSz="5080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ko-KR" altLang="en-US" sz="1000" b="0" strike="noStrike" cap="none" dirty="0">
                <a:latin typeface="맑은 고딕" charset="0"/>
                <a:ea typeface="맑은 고딕" charset="0"/>
              </a:endParaRPr>
            </a:p>
          </p:txBody>
        </p:sp>
        <p:sp>
          <p:nvSpPr>
            <p:cNvPr id="26" name="텍스트 상자 25"/>
            <p:cNvSpPr txBox="1">
              <a:spLocks/>
            </p:cNvSpPr>
            <p:nvPr/>
          </p:nvSpPr>
          <p:spPr>
            <a:xfrm>
              <a:off x="611505" y="1792605"/>
              <a:ext cx="7417435" cy="30048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599440" tIns="666750" rIns="599440" bIns="113665" anchor="t">
              <a:noAutofit/>
            </a:bodyPr>
            <a:lstStyle/>
            <a:p>
              <a:pPr marL="171450" indent="-171450" algn="l" defTabSz="711200" eaLnBrk="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Font typeface="맑은 고딕"/>
                <a:buChar char="•"/>
              </a:pPr>
              <a:r>
                <a:rPr lang="en-US" altLang="ko-KR" sz="18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rPr>
                <a:t>1998년 7월 11일 호주와 뉴질랜드 사이의 블래디솔 컵(Bledisole Cup) 럭비경기에서 ATN-7방송이 처음 실 FIFA 시하였다.</a:t>
              </a:r>
              <a:endParaRPr lang="ko-KR" altLang="en-US" sz="18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endParaRPr>
            </a:p>
            <a:p>
              <a:pPr marL="171450" indent="-171450" algn="l" defTabSz="711200" eaLnBrk="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Font typeface="맑은 고딕"/>
                <a:buChar char="•"/>
              </a:pPr>
              <a:r>
                <a:rPr lang="en-US" altLang="ko-KR" sz="18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rPr>
                <a:t>일반적으로 잘 알려진 상품을 광고하며 대부분 시청자가 이것을 상품광고로 인식한다는 것을 전제로 하였다. 따라서 호주의 경우 가상광고가 매우 빠른 속도로 활성화되어 정착될 수 </a:t>
              </a:r>
              <a:r>
                <a:rPr lang="en-US" altLang="ko-KR" sz="1800" b="0" strike="noStrike" cap="none" dirty="0" err="1">
                  <a:solidFill>
                    <a:schemeClr val="tx1"/>
                  </a:solidFill>
                  <a:latin typeface="맑은 고딕" charset="0"/>
                  <a:ea typeface="맑은 고딕" charset="0"/>
                </a:rPr>
                <a:t>있었다</a:t>
              </a:r>
              <a:r>
                <a:rPr lang="en-US" altLang="ko-KR" sz="18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rPr>
                <a:t>.</a:t>
              </a:r>
              <a:endParaRPr lang="ko-KR" altLang="en-US" sz="18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endParaRPr>
            </a:p>
            <a:p>
              <a:pPr marL="171450" indent="-171450" algn="l" defTabSz="711200" eaLnBrk="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Font typeface="맑은 고딕"/>
                <a:buChar char="•"/>
              </a:pPr>
              <a:endParaRPr lang="ko-KR" altLang="en-US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endParaRPr>
            </a:p>
            <a:p>
              <a:pPr marL="171450" indent="-171450" algn="l" defTabSz="711200" eaLnBrk="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Font typeface="맑은 고딕"/>
                <a:buChar char="•"/>
              </a:pPr>
              <a:endParaRPr lang="ko-KR" altLang="en-US" sz="16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728980" y="1783715"/>
            <a:ext cx="1661160" cy="550545"/>
            <a:chOff x="728980" y="1783715"/>
            <a:chExt cx="1661160" cy="550545"/>
          </a:xfrm>
        </p:grpSpPr>
        <p:sp>
          <p:nvSpPr>
            <p:cNvPr id="23" name="도형 22"/>
            <p:cNvSpPr>
              <a:spLocks/>
            </p:cNvSpPr>
            <p:nvPr/>
          </p:nvSpPr>
          <p:spPr>
            <a:xfrm>
              <a:off x="728980" y="1783715"/>
              <a:ext cx="1661160" cy="550545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square" lIns="0" tIns="0" rIns="0" bIns="0" anchor="t">
              <a:noAutofit/>
            </a:bodyPr>
            <a:lstStyle/>
            <a:p>
              <a:pPr marL="0" indent="0" algn="just" defTabSz="5080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ko-KR" altLang="en-US" sz="1000" b="0" strike="noStrike" cap="none" dirty="0">
                <a:latin typeface="맑은 고딕" charset="0"/>
                <a:ea typeface="맑은 고딕" charset="0"/>
              </a:endParaRPr>
            </a:p>
          </p:txBody>
        </p:sp>
        <p:sp>
          <p:nvSpPr>
            <p:cNvPr id="24" name="텍스트 상자 23"/>
            <p:cNvSpPr txBox="1">
              <a:spLocks/>
            </p:cNvSpPr>
            <p:nvPr/>
          </p:nvSpPr>
          <p:spPr>
            <a:xfrm>
              <a:off x="751205" y="1811020"/>
              <a:ext cx="1616075" cy="497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204470" tIns="0" rIns="204470" bIns="0" anchor="ctr">
              <a:noAutofit/>
            </a:bodyPr>
            <a:lstStyle/>
            <a:p>
              <a:pPr marL="0" indent="0" algn="ctr" defTabSz="1066800" eaLnBrk="0" fontAlgn="auto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ko-KR" sz="2400" b="1" strike="noStrike" cap="none" spc="300" dirty="0">
                  <a:solidFill>
                    <a:schemeClr val="bg1"/>
                  </a:solidFill>
                  <a:latin typeface="맑은 고딕" charset="0"/>
                  <a:ea typeface="맑은 고딕" charset="0"/>
                </a:rPr>
                <a:t>호주</a:t>
              </a:r>
              <a:endParaRPr lang="ko-KR" altLang="en-US" sz="2400" b="1" strike="noStrike" cap="none" dirty="0">
                <a:solidFill>
                  <a:schemeClr val="bg1"/>
                </a:solidFill>
                <a:latin typeface="맑은 고딕" charset="0"/>
                <a:ea typeface="맑은 고딕" charset="0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608330" y="4580890"/>
            <a:ext cx="7417435" cy="1750060"/>
            <a:chOff x="608330" y="4580890"/>
            <a:chExt cx="7417435" cy="1750060"/>
          </a:xfrm>
        </p:grpSpPr>
        <p:grpSp>
          <p:nvGrpSpPr>
            <p:cNvPr id="17" name="그룹 16"/>
            <p:cNvGrpSpPr/>
            <p:nvPr/>
          </p:nvGrpSpPr>
          <p:grpSpPr>
            <a:xfrm>
              <a:off x="608330" y="4582160"/>
              <a:ext cx="7417435" cy="1748790"/>
              <a:chOff x="608330" y="4582160"/>
              <a:chExt cx="7417435" cy="1748790"/>
            </a:xfrm>
          </p:grpSpPr>
          <p:sp>
            <p:nvSpPr>
              <p:cNvPr id="21" name="도형 20"/>
              <p:cNvSpPr>
                <a:spLocks/>
              </p:cNvSpPr>
              <p:nvPr/>
            </p:nvSpPr>
            <p:spPr>
              <a:xfrm>
                <a:off x="608330" y="4582160"/>
                <a:ext cx="7417435" cy="1698625"/>
              </a:xfrm>
              <a:prstGeom prst="rect">
                <a:avLst/>
              </a:prstGeom>
              <a:ln w="0" cap="flat" cmpd="sng">
                <a:solidFill>
                  <a:schemeClr val="accent1">
                    <a:alpha val="100000"/>
                  </a:schemeClr>
                </a:solidFill>
                <a:prstDash val="solid"/>
              </a:ln>
            </p:spPr>
            <p:txBody>
              <a:bodyPr vert="horz" wrap="square" lIns="0" tIns="0" rIns="0" bIns="0" anchor="t">
                <a:noAutofit/>
              </a:bodyPr>
              <a:lstStyle/>
              <a:p>
                <a:pPr marL="0" indent="0" algn="just" defTabSz="5080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endParaRPr lang="ko-KR" altLang="en-US" sz="1000" b="0" strike="noStrike" cap="none" dirty="0">
                  <a:latin typeface="맑은 고딕" charset="0"/>
                  <a:ea typeface="맑은 고딕" charset="0"/>
                </a:endParaRPr>
              </a:p>
            </p:txBody>
          </p:sp>
          <p:sp>
            <p:nvSpPr>
              <p:cNvPr id="22" name="텍스트 상자 21"/>
              <p:cNvSpPr txBox="1">
                <a:spLocks/>
              </p:cNvSpPr>
              <p:nvPr/>
            </p:nvSpPr>
            <p:spPr>
              <a:xfrm>
                <a:off x="608330" y="4632325"/>
                <a:ext cx="7417435" cy="16986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vert="horz" wrap="square" lIns="599440" tIns="666750" rIns="599440" bIns="99695" anchor="t">
                <a:noAutofit/>
              </a:bodyPr>
              <a:lstStyle/>
              <a:p>
                <a:pPr marL="114300" indent="-114300" algn="l" defTabSz="622300" eaLnBrk="0" fontAlgn="auto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Font typeface="맑은 고딕"/>
                  <a:buChar char="•"/>
                </a:pPr>
                <a:r>
                  <a:rPr lang="en-US" altLang="ko-KR" sz="1800" b="0" strike="noStrike" cap="none" dirty="0">
                    <a:solidFill>
                      <a:schemeClr val="tx1"/>
                    </a:solidFill>
                    <a:latin typeface="맑은 고딕" charset="0"/>
                    <a:ea typeface="맑은 고딕" charset="0"/>
                  </a:rPr>
                  <a:t>가상광고의 사용에 대해 비교적 세세히 규정을 제시하고 있으며, 규정을 준수하지 못했을 경우에 대한 제재수단 역시 마련하고 있다. </a:t>
                </a:r>
                <a:endParaRPr lang="ko-KR" altLang="en-US" sz="18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endParaRPr>
              </a:p>
              <a:p>
                <a:pPr marL="114300" indent="-114300" algn="l" defTabSz="622300" eaLnBrk="0" fontAlgn="auto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Font typeface="맑은 고딕"/>
                  <a:buChar char="•"/>
                </a:pPr>
                <a:endParaRPr lang="ko-KR" altLang="en-US" sz="1800" b="0" strike="noStrike" cap="none" dirty="0">
                  <a:solidFill>
                    <a:schemeClr val="tx1"/>
                  </a:solidFill>
                  <a:latin typeface="맑은 고딕" charset="0"/>
                  <a:ea typeface="맑은 고딕" charset="0"/>
                </a:endParaRPr>
              </a:p>
            </p:txBody>
          </p:sp>
        </p:grpSp>
        <p:grpSp>
          <p:nvGrpSpPr>
            <p:cNvPr id="27" name="그룹 26"/>
            <p:cNvGrpSpPr/>
            <p:nvPr/>
          </p:nvGrpSpPr>
          <p:grpSpPr>
            <a:xfrm>
              <a:off x="725170" y="4580890"/>
              <a:ext cx="1661160" cy="550545"/>
              <a:chOff x="725170" y="4580890"/>
              <a:chExt cx="1661160" cy="550545"/>
            </a:xfrm>
          </p:grpSpPr>
          <p:sp>
            <p:nvSpPr>
              <p:cNvPr id="28" name="도형 27"/>
              <p:cNvSpPr>
                <a:spLocks/>
              </p:cNvSpPr>
              <p:nvPr/>
            </p:nvSpPr>
            <p:spPr>
              <a:xfrm>
                <a:off x="725170" y="4580890"/>
                <a:ext cx="1661160" cy="550545"/>
              </a:xfrm>
              <a:prstGeom prst="roundRect">
                <a:avLst/>
              </a:prstGeom>
              <a:ln w="0" cap="flat" cmpd="sng">
                <a:solidFill>
                  <a:schemeClr val="accent1">
                    <a:alpha val="100000"/>
                  </a:schemeClr>
                </a:solidFill>
                <a:prstDash val="solid"/>
              </a:ln>
            </p:spPr>
            <p:txBody>
              <a:bodyPr vert="horz" wrap="square" lIns="0" tIns="0" rIns="0" bIns="0" anchor="t">
                <a:noAutofit/>
              </a:bodyPr>
              <a:lstStyle/>
              <a:p>
                <a:pPr marL="0" indent="0" algn="just" defTabSz="5080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endParaRPr lang="ko-KR" altLang="en-US" sz="1000" b="0" strike="noStrike" cap="none" dirty="0">
                  <a:latin typeface="맑은 고딕" charset="0"/>
                  <a:ea typeface="맑은 고딕" charset="0"/>
                </a:endParaRPr>
              </a:p>
            </p:txBody>
          </p:sp>
          <p:sp>
            <p:nvSpPr>
              <p:cNvPr id="29" name="텍스트 상자 28"/>
              <p:cNvSpPr txBox="1">
                <a:spLocks/>
              </p:cNvSpPr>
              <p:nvPr/>
            </p:nvSpPr>
            <p:spPr>
              <a:xfrm>
                <a:off x="747395" y="4608195"/>
                <a:ext cx="1616075" cy="497205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vert="horz" wrap="square" lIns="204470" tIns="0" rIns="204470" bIns="0" anchor="ctr">
                <a:noAutofit/>
              </a:bodyPr>
              <a:lstStyle/>
              <a:p>
                <a:pPr marL="0" indent="0" algn="ctr" defTabSz="1066800" eaLnBrk="0" fontAlgn="auto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en-US" altLang="ko-KR" sz="2400" b="1" strike="noStrike" cap="none" dirty="0">
                    <a:latin typeface="맑은 고딕" charset="0"/>
                    <a:ea typeface="맑은 고딕" charset="0"/>
                  </a:rPr>
                  <a:t>FIFA</a:t>
                </a:r>
                <a:endParaRPr lang="ko-KR" altLang="en-US" sz="2400" b="1" strike="noStrike" cap="none" dirty="0">
                  <a:latin typeface="맑은 고딕" charset="0"/>
                  <a:ea typeface="맑은 고딕" charset="0"/>
                </a:endParaRPr>
              </a:p>
            </p:txBody>
          </p:sp>
        </p:grp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08585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pic>
        <p:nvPicPr>
          <p:cNvPr id="11" name="그래픽 5">
            <a:extLst>
              <a:ext uri="{FF2B5EF4-FFF2-40B4-BE49-F238E27FC236}">
                <a16:creationId xmlns:a16="http://schemas.microsoft.com/office/drawing/2014/main" id="{571C003F-22A7-476A-97A2-50A555E8AD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6" y="522953"/>
            <a:ext cx="9360535" cy="807138"/>
          </a:xfrm>
          <a:prstGeom prst="rect">
            <a:avLst/>
          </a:prstGeom>
          <a:noFill/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C5398AA-58B8-4D85-BCD7-BBA97EADC58D}"/>
              </a:ext>
            </a:extLst>
          </p:cNvPr>
          <p:cNvSpPr/>
          <p:nvPr/>
        </p:nvSpPr>
        <p:spPr>
          <a:xfrm>
            <a:off x="673735" y="692785"/>
            <a:ext cx="2367280" cy="584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200" b="1" spc="-150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결론 및 제언</a:t>
            </a: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57734590-2302-4E99-A7CF-044852923735}"/>
              </a:ext>
            </a:extLst>
          </p:cNvPr>
          <p:cNvSpPr txBox="1">
            <a:spLocks/>
          </p:cNvSpPr>
          <p:nvPr/>
        </p:nvSpPr>
        <p:spPr>
          <a:xfrm>
            <a:off x="485140" y="1577975"/>
            <a:ext cx="7759065" cy="4896485"/>
          </a:xfrm>
          <a:prstGeom prst="rect">
            <a:avLst/>
          </a:prstGeom>
          <a:noFill/>
          <a:ln w="38100" cap="flat" cmpd="sng" algn="ctr">
            <a:solidFill>
              <a:srgbClr val="EBAC2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r>
              <a:rPr lang="ko-KR" altLang="en-US" sz="1500" b="1" dirty="0"/>
              <a:t>    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BTS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인한 전세계적인 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K-Pop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영향력 확대와 한국드라마의 간접광고 및 가상광고의 영향으로 한류에 대한 관심과 소비는 증가하고 있다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오늘날 한류는 초기 음악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방송으로 한 대중문화 소비가 경제적 효과로 직결되는 뷰티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패션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음식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관광까지 포함한다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다수의 정부 부처에서 ‘문화 콘텐츠를 통한 국가 간 교류의 지향’ 을 공통으로 한류 관련 사업을 진행하고 있다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다양한 플랫폼 서비스의 발달로 인해 글로벌로 확장되는 콘텐츠 확산속도는 빠르게 진행되고 있다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 중 콘텐츠 확산으로 인한 경제적 효과에서 광고의 역할은 날로 중요해 져가고 있다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그러므로 다양한 형태의 간접광고와 가상광고는 콘텐츠와 조화를 이루어야 효과를 기대할 수  있다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endParaRPr lang="en-US" altLang="ko-KR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endParaRPr lang="en-US" altLang="ko-KR" sz="1500" dirty="0"/>
          </a:p>
        </p:txBody>
      </p:sp>
      <p:pic>
        <p:nvPicPr>
          <p:cNvPr id="7" name="그래픽 6">
            <a:extLst>
              <a:ext uri="{FF2B5EF4-FFF2-40B4-BE49-F238E27FC236}">
                <a16:creationId xmlns:a16="http://schemas.microsoft.com/office/drawing/2014/main" id="{444B1A0B-A938-483F-AE6D-D3E62C818498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598170" y="1732280"/>
            <a:ext cx="137795" cy="161925"/>
          </a:xfrm>
          <a:prstGeom prst="rect">
            <a:avLst/>
          </a:prstGeom>
        </p:spPr>
      </p:pic>
      <p:pic>
        <p:nvPicPr>
          <p:cNvPr id="12" name="그래픽 11">
            <a:extLst>
              <a:ext uri="{FF2B5EF4-FFF2-40B4-BE49-F238E27FC236}">
                <a16:creationId xmlns:a16="http://schemas.microsoft.com/office/drawing/2014/main" id="{30B3BD6F-BB9C-42FB-B02A-A4B6A3AA1500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605155" y="2484120"/>
            <a:ext cx="137795" cy="161925"/>
          </a:xfrm>
          <a:prstGeom prst="rect">
            <a:avLst/>
          </a:prstGeom>
        </p:spPr>
      </p:pic>
      <p:pic>
        <p:nvPicPr>
          <p:cNvPr id="13" name="그래픽 12">
            <a:extLst>
              <a:ext uri="{FF2B5EF4-FFF2-40B4-BE49-F238E27FC236}">
                <a16:creationId xmlns:a16="http://schemas.microsoft.com/office/drawing/2014/main" id="{C9BD390D-EFDD-499B-9654-10F694B86FBD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598170" y="3294380"/>
            <a:ext cx="137795" cy="161925"/>
          </a:xfrm>
          <a:prstGeom prst="rect">
            <a:avLst/>
          </a:prstGeom>
        </p:spPr>
      </p:pic>
      <p:pic>
        <p:nvPicPr>
          <p:cNvPr id="14" name="그래픽 13">
            <a:extLst>
              <a:ext uri="{FF2B5EF4-FFF2-40B4-BE49-F238E27FC236}">
                <a16:creationId xmlns:a16="http://schemas.microsoft.com/office/drawing/2014/main" id="{C3F9D845-4F0F-42C3-8250-4EE3EA8BD257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586740" y="4091305"/>
            <a:ext cx="137795" cy="161925"/>
          </a:xfrm>
          <a:prstGeom prst="rect">
            <a:avLst/>
          </a:prstGeom>
        </p:spPr>
      </p:pic>
      <p:pic>
        <p:nvPicPr>
          <p:cNvPr id="15" name="그래픽 14">
            <a:extLst>
              <a:ext uri="{FF2B5EF4-FFF2-40B4-BE49-F238E27FC236}">
                <a16:creationId xmlns:a16="http://schemas.microsoft.com/office/drawing/2014/main" id="{8E778C8F-3178-40FD-84D4-1501472C8A05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605155" y="4887595"/>
            <a:ext cx="137795" cy="16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7543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08585" y="0"/>
            <a:ext cx="9252585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pic>
        <p:nvPicPr>
          <p:cNvPr id="11" name="그래픽 5">
            <a:extLst>
              <a:ext uri="{FF2B5EF4-FFF2-40B4-BE49-F238E27FC236}">
                <a16:creationId xmlns:a16="http://schemas.microsoft.com/office/drawing/2014/main" id="{571C003F-22A7-476A-97A2-50A555E8AD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586" y="522953"/>
            <a:ext cx="9360535" cy="807138"/>
          </a:xfrm>
          <a:prstGeom prst="rect">
            <a:avLst/>
          </a:prstGeom>
          <a:noFill/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C5398AA-58B8-4D85-BCD7-BBA97EADC58D}"/>
              </a:ext>
            </a:extLst>
          </p:cNvPr>
          <p:cNvSpPr/>
          <p:nvPr/>
        </p:nvSpPr>
        <p:spPr>
          <a:xfrm>
            <a:off x="673735" y="692785"/>
            <a:ext cx="2367280" cy="584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200" b="1" spc="-150" dirty="0">
                <a:solidFill>
                  <a:schemeClr val="bg1">
                    <a:lumMod val="95000"/>
                  </a:schemeClr>
                </a:solidFill>
                <a:latin typeface="+mj-ea"/>
              </a:rPr>
              <a:t>결론 및 제언</a:t>
            </a: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57734590-2302-4E99-A7CF-044852923735}"/>
              </a:ext>
            </a:extLst>
          </p:cNvPr>
          <p:cNvSpPr txBox="1">
            <a:spLocks/>
          </p:cNvSpPr>
          <p:nvPr/>
        </p:nvSpPr>
        <p:spPr>
          <a:xfrm>
            <a:off x="485140" y="1591342"/>
            <a:ext cx="7759065" cy="4896485"/>
          </a:xfrm>
          <a:prstGeom prst="rect">
            <a:avLst/>
          </a:prstGeom>
          <a:noFill/>
          <a:ln w="38100" cap="flat" cmpd="sng" algn="ctr">
            <a:solidFill>
              <a:srgbClr val="EBAC2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r>
              <a:rPr lang="ko-KR" altLang="en-US" sz="1500" b="1" dirty="0"/>
              <a:t>    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우리나라도</a:t>
            </a:r>
            <a:r>
              <a:rPr lang="ko-KR" altLang="en-US" sz="1500" b="1" dirty="0"/>
              <a:t> 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해외 국가들과 같이 간접광고 및 가상광고에 대한 규제를 완화해야 한다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endParaRPr lang="en-US" altLang="ko-KR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기업들이 간접광고 및 가상광고를 적극 활용하여 해외에 브랜드의 위상을 높일 수 </a:t>
            </a:r>
            <a:endParaRPr lang="en-US" altLang="ko-KR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있도록 해야 한다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r>
              <a:rPr lang="en-US" altLang="ko-KR" sz="1500" b="1" dirty="0"/>
              <a:t>   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스크린 시대인 현재의 매체환경에 맞는 브랜드의 이야기를 담을 수 있는 콘텐츠에                맞는 간접광고 및 가상광고를 개발해야 한다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간접광고 및 가상광고의 효과를 극대화 시킬 수 있는 다양한 기법의 개발 및 효과에 대    한 객관적인 시스템 구축과 성과 대비 합리적인 가격 체계 등이 필요하다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>
              <a:lnSpc>
                <a:spcPct val="150000"/>
              </a:lnSpc>
              <a:buClr>
                <a:schemeClr val="accent6"/>
              </a:buClr>
              <a:buSzPct val="100000"/>
            </a:pPr>
            <a:r>
              <a:rPr lang="ko-KR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간접광고와 가상광고를 전문적이고 종합적으로 수행하고 관리할 수 있는 전문가 및 전문 기업들을 육성해야 한다</a:t>
            </a:r>
            <a:r>
              <a:rPr lang="en-US" altLang="ko-K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7" name="그래픽 6">
            <a:extLst>
              <a:ext uri="{FF2B5EF4-FFF2-40B4-BE49-F238E27FC236}">
                <a16:creationId xmlns:a16="http://schemas.microsoft.com/office/drawing/2014/main" id="{444B1A0B-A938-483F-AE6D-D3E62C818498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598170" y="1732280"/>
            <a:ext cx="137795" cy="161925"/>
          </a:xfrm>
          <a:prstGeom prst="rect">
            <a:avLst/>
          </a:prstGeom>
        </p:spPr>
      </p:pic>
      <p:pic>
        <p:nvPicPr>
          <p:cNvPr id="12" name="그래픽 11">
            <a:extLst>
              <a:ext uri="{FF2B5EF4-FFF2-40B4-BE49-F238E27FC236}">
                <a16:creationId xmlns:a16="http://schemas.microsoft.com/office/drawing/2014/main" id="{30B3BD6F-BB9C-42FB-B02A-A4B6A3AA1500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596425" y="2651049"/>
            <a:ext cx="137795" cy="161925"/>
          </a:xfrm>
          <a:prstGeom prst="rect">
            <a:avLst/>
          </a:prstGeom>
        </p:spPr>
      </p:pic>
      <p:pic>
        <p:nvPicPr>
          <p:cNvPr id="13" name="그래픽 12">
            <a:extLst>
              <a:ext uri="{FF2B5EF4-FFF2-40B4-BE49-F238E27FC236}">
                <a16:creationId xmlns:a16="http://schemas.microsoft.com/office/drawing/2014/main" id="{C9BD390D-EFDD-499B-9654-10F694B86FBD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586739" y="3569818"/>
            <a:ext cx="137795" cy="161925"/>
          </a:xfrm>
          <a:prstGeom prst="rect">
            <a:avLst/>
          </a:prstGeom>
        </p:spPr>
      </p:pic>
      <p:pic>
        <p:nvPicPr>
          <p:cNvPr id="14" name="그래픽 13">
            <a:extLst>
              <a:ext uri="{FF2B5EF4-FFF2-40B4-BE49-F238E27FC236}">
                <a16:creationId xmlns:a16="http://schemas.microsoft.com/office/drawing/2014/main" id="{C3F9D845-4F0F-42C3-8250-4EE3EA8BD257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586740" y="4326662"/>
            <a:ext cx="137795" cy="161925"/>
          </a:xfrm>
          <a:prstGeom prst="rect">
            <a:avLst/>
          </a:prstGeom>
        </p:spPr>
      </p:pic>
      <p:pic>
        <p:nvPicPr>
          <p:cNvPr id="15" name="그래픽 14">
            <a:extLst>
              <a:ext uri="{FF2B5EF4-FFF2-40B4-BE49-F238E27FC236}">
                <a16:creationId xmlns:a16="http://schemas.microsoft.com/office/drawing/2014/main" id="{8E778C8F-3178-40FD-84D4-1501472C8A05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586738" y="5104733"/>
            <a:ext cx="137795" cy="16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013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08585" y="0"/>
            <a:ext cx="9252585" cy="687895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D9A8CF-A537-4F3B-A4D7-FE015BD640AE}"/>
              </a:ext>
            </a:extLst>
          </p:cNvPr>
          <p:cNvSpPr txBox="1"/>
          <p:nvPr/>
        </p:nvSpPr>
        <p:spPr>
          <a:xfrm>
            <a:off x="1183005" y="4509135"/>
            <a:ext cx="4557395" cy="276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/>
              <a:t>자료 </a:t>
            </a:r>
            <a:r>
              <a:rPr lang="en-US" altLang="ko-KR" sz="1200" dirty="0"/>
              <a:t>: KOBACO </a:t>
            </a:r>
            <a:r>
              <a:rPr lang="en-US" altLang="ko-KR" sz="1200" dirty="0">
                <a:latin typeface="Batang" panose="02030600000101010101" pitchFamily="18" charset="-127"/>
                <a:ea typeface="Batang" panose="02030600000101010101" pitchFamily="18" charset="-127"/>
              </a:rPr>
              <a:t>『</a:t>
            </a:r>
            <a:r>
              <a:rPr lang="ko-KR" altLang="en-US" sz="1200" dirty="0" err="1"/>
              <a:t>방송통신광고비조사</a:t>
            </a:r>
            <a:r>
              <a:rPr lang="en-US" altLang="ko-KR" sz="1200" dirty="0">
                <a:latin typeface="Batang" panose="02030600000101010101" pitchFamily="18" charset="-127"/>
                <a:ea typeface="Batang" panose="02030600000101010101" pitchFamily="18" charset="-127"/>
              </a:rPr>
              <a:t>』</a:t>
            </a:r>
            <a:r>
              <a:rPr lang="ko-KR" altLang="en-US" sz="1200" dirty="0"/>
              <a:t> 각 연도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93F225-B1AF-47FF-889F-8E932438F759}"/>
              </a:ext>
            </a:extLst>
          </p:cNvPr>
          <p:cNvSpPr txBox="1"/>
          <p:nvPr/>
        </p:nvSpPr>
        <p:spPr>
          <a:xfrm>
            <a:off x="7380605" y="1700530"/>
            <a:ext cx="1536065" cy="276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(</a:t>
            </a:r>
            <a:r>
              <a:rPr lang="ko-KR" altLang="en-US" sz="1200" dirty="0"/>
              <a:t>단위 </a:t>
            </a:r>
            <a:r>
              <a:rPr lang="en-US" altLang="ko-KR" sz="1200" dirty="0"/>
              <a:t>: </a:t>
            </a:r>
            <a:r>
              <a:rPr lang="ko-KR" altLang="en-US" sz="1200" dirty="0"/>
              <a:t>백만 원</a:t>
            </a:r>
            <a:r>
              <a:rPr lang="en-US" altLang="ko-KR" sz="1200" dirty="0"/>
              <a:t>)</a:t>
            </a:r>
            <a:endParaRPr lang="ko-KR" altLang="en-US" sz="1200" dirty="0"/>
          </a:p>
        </p:txBody>
      </p:sp>
      <p:sp>
        <p:nvSpPr>
          <p:cNvPr id="19" name="TextBox 18"/>
          <p:cNvSpPr txBox="1">
            <a:spLocks/>
          </p:cNvSpPr>
          <p:nvPr/>
        </p:nvSpPr>
        <p:spPr>
          <a:xfrm>
            <a:off x="741680" y="4998720"/>
            <a:ext cx="7774305" cy="107759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전체 광고시장에 영향을 받아 2015년부터 간접광고는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지상파에서는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감소하는</a:t>
            </a:r>
            <a:endParaRPr lang="en-US" altLang="ko-KR" sz="1600" dirty="0">
              <a:latin typeface="맑은 고딕" charset="0"/>
              <a:ea typeface="맑은 고딕" charset="0"/>
            </a:endParaRPr>
          </a:p>
          <a:p>
            <a:pPr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   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반면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,</a:t>
            </a:r>
            <a:r>
              <a:rPr lang="en-US" altLang="ko-KR" sz="1600" dirty="0">
                <a:latin typeface="맑은 고딕" charset="0"/>
                <a:ea typeface="맑은 고딕" charset="0"/>
              </a:rPr>
              <a:t> </a:t>
            </a:r>
            <a:r>
              <a:rPr lang="en-US" altLang="ko-KR" sz="1600" b="0" strike="noStrike" cap="none" dirty="0" err="1">
                <a:latin typeface="맑은 고딕" charset="0"/>
                <a:ea typeface="맑은 고딕" charset="0"/>
              </a:rPr>
              <a:t>케이블PP에서는</a:t>
            </a: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 증가하고 있다.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1600" b="0" strike="noStrike" cap="none" dirty="0">
                <a:latin typeface="맑은 고딕" charset="0"/>
                <a:ea typeface="맑은 고딕" charset="0"/>
              </a:rPr>
              <a:t>2016년 가상광고매출 증가는 운동경기 중계에만 허용되었던 가상광고가 2015년 규제 완화로 오락, 스포츠 분야 보도까지 확대 적용에 따른 결과로 보인다.</a:t>
            </a:r>
            <a:endParaRPr lang="ko-KR" altLang="en-US" sz="1600" b="0" strike="noStrike" cap="none" dirty="0">
              <a:latin typeface="맑은 고딕" charset="0"/>
              <a:ea typeface="맑은 고딕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CE730C3-5F32-4CE8-BB76-E86F4BD8FE1E}"/>
              </a:ext>
            </a:extLst>
          </p:cNvPr>
          <p:cNvSpPr/>
          <p:nvPr/>
        </p:nvSpPr>
        <p:spPr>
          <a:xfrm>
            <a:off x="1012825" y="393158"/>
            <a:ext cx="7231380" cy="80137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dirty="0"/>
          </a:p>
        </p:txBody>
      </p:sp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006B7C51-2D34-4ED6-AC1D-000347F794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257119"/>
              </p:ext>
            </p:extLst>
          </p:nvPr>
        </p:nvGraphicFramePr>
        <p:xfrm>
          <a:off x="899592" y="3300002"/>
          <a:ext cx="7152047" cy="1104624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913374">
                  <a:extLst>
                    <a:ext uri="{9D8B030D-6E8A-4147-A177-3AD203B41FA5}">
                      <a16:colId xmlns:a16="http://schemas.microsoft.com/office/drawing/2014/main" val="3898288573"/>
                    </a:ext>
                  </a:extLst>
                </a:gridCol>
                <a:gridCol w="1174338">
                  <a:extLst>
                    <a:ext uri="{9D8B030D-6E8A-4147-A177-3AD203B41FA5}">
                      <a16:colId xmlns:a16="http://schemas.microsoft.com/office/drawing/2014/main" val="186957721"/>
                    </a:ext>
                  </a:extLst>
                </a:gridCol>
                <a:gridCol w="1047873">
                  <a:extLst>
                    <a:ext uri="{9D8B030D-6E8A-4147-A177-3AD203B41FA5}">
                      <a16:colId xmlns:a16="http://schemas.microsoft.com/office/drawing/2014/main" val="1397030833"/>
                    </a:ext>
                  </a:extLst>
                </a:gridCol>
                <a:gridCol w="1045195">
                  <a:extLst>
                    <a:ext uri="{9D8B030D-6E8A-4147-A177-3AD203B41FA5}">
                      <a16:colId xmlns:a16="http://schemas.microsoft.com/office/drawing/2014/main" val="2260376883"/>
                    </a:ext>
                  </a:extLst>
                </a:gridCol>
                <a:gridCol w="880877">
                  <a:extLst>
                    <a:ext uri="{9D8B030D-6E8A-4147-A177-3AD203B41FA5}">
                      <a16:colId xmlns:a16="http://schemas.microsoft.com/office/drawing/2014/main" val="313027244"/>
                    </a:ext>
                  </a:extLst>
                </a:gridCol>
                <a:gridCol w="1045195">
                  <a:extLst>
                    <a:ext uri="{9D8B030D-6E8A-4147-A177-3AD203B41FA5}">
                      <a16:colId xmlns:a16="http://schemas.microsoft.com/office/drawing/2014/main" val="669092380"/>
                    </a:ext>
                  </a:extLst>
                </a:gridCol>
                <a:gridCol w="1045195">
                  <a:extLst>
                    <a:ext uri="{9D8B030D-6E8A-4147-A177-3AD203B41FA5}">
                      <a16:colId xmlns:a16="http://schemas.microsoft.com/office/drawing/2014/main" val="3631978349"/>
                    </a:ext>
                  </a:extLst>
                </a:gridCol>
              </a:tblGrid>
              <a:tr h="157048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800" spc="600" dirty="0"/>
                        <a:t>구분</a:t>
                      </a:r>
                      <a:endParaRPr lang="ko-KR" altLang="en-US" sz="1800" b="1" spc="600" dirty="0"/>
                    </a:p>
                  </a:txBody>
                  <a:tcPr marL="114207" marR="114207" marT="57104" marB="57104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2200" dirty="0"/>
                    </a:p>
                  </a:txBody>
                  <a:tcPr marL="114207" marR="114207" marT="57104" marB="57104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2015</a:t>
                      </a:r>
                      <a:r>
                        <a:rPr lang="ko-KR" altLang="en-US" sz="1400" dirty="0"/>
                        <a:t>년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114207" marR="114207" marT="5710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2016</a:t>
                      </a:r>
                      <a:r>
                        <a:rPr lang="ko-KR" altLang="en-US" sz="1400" dirty="0"/>
                        <a:t>년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114207" marR="114207" marT="57104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2017</a:t>
                      </a:r>
                      <a:r>
                        <a:rPr lang="ko-KR" altLang="en-US" sz="1400" dirty="0"/>
                        <a:t>년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114207" marR="114207" marT="57104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2018</a:t>
                      </a:r>
                      <a:r>
                        <a:rPr lang="ko-KR" altLang="en-US" sz="1400" dirty="0"/>
                        <a:t>년</a:t>
                      </a:r>
                      <a:r>
                        <a:rPr lang="en-US" altLang="ko-KR" sz="1400" dirty="0"/>
                        <a:t>(E)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114207" marR="114207" marT="57104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2019</a:t>
                      </a:r>
                      <a:r>
                        <a:rPr lang="ko-KR" altLang="en-US" sz="1400" dirty="0"/>
                        <a:t>년</a:t>
                      </a:r>
                      <a:r>
                        <a:rPr lang="en-US" altLang="ko-KR" sz="1400" dirty="0"/>
                        <a:t>(E)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180000" marR="114207" marT="0" marB="0" anchor="ctr" anchorCtr="1"/>
                </a:tc>
                <a:extLst>
                  <a:ext uri="{0D108BD9-81ED-4DB2-BD59-A6C34878D82A}">
                    <a16:rowId xmlns:a16="http://schemas.microsoft.com/office/drawing/2014/main" val="653501788"/>
                  </a:ext>
                </a:extLst>
              </a:tr>
              <a:tr h="34668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지상파</a:t>
                      </a:r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가상광고</a:t>
                      </a:r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5,175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12,831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8,900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9,838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8,951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extLst>
                  <a:ext uri="{0D108BD9-81ED-4DB2-BD59-A6C34878D82A}">
                    <a16:rowId xmlns:a16="http://schemas.microsoft.com/office/drawing/2014/main" val="1843936065"/>
                  </a:ext>
                </a:extLst>
              </a:tr>
              <a:tr h="346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PP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/>
                        <a:t>가상광고</a:t>
                      </a:r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10,032</a:t>
                      </a:r>
                      <a:endParaRPr lang="ko-KR" altLang="en-US" sz="1600" i="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24,013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34,744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35,487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38,027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extLst>
                  <a:ext uri="{0D108BD9-81ED-4DB2-BD59-A6C34878D82A}">
                    <a16:rowId xmlns:a16="http://schemas.microsoft.com/office/drawing/2014/main" val="4218150177"/>
                  </a:ext>
                </a:extLst>
              </a:tr>
            </a:tbl>
          </a:graphicData>
        </a:graphic>
      </p:graphicFrame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CE79DBED-767A-47A8-8403-7CB23EF34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225937"/>
              </p:ext>
            </p:extLst>
          </p:nvPr>
        </p:nvGraphicFramePr>
        <p:xfrm>
          <a:off x="899592" y="2111370"/>
          <a:ext cx="7152047" cy="1169631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913374">
                  <a:extLst>
                    <a:ext uri="{9D8B030D-6E8A-4147-A177-3AD203B41FA5}">
                      <a16:colId xmlns:a16="http://schemas.microsoft.com/office/drawing/2014/main" val="3898288573"/>
                    </a:ext>
                  </a:extLst>
                </a:gridCol>
                <a:gridCol w="1174338">
                  <a:extLst>
                    <a:ext uri="{9D8B030D-6E8A-4147-A177-3AD203B41FA5}">
                      <a16:colId xmlns:a16="http://schemas.microsoft.com/office/drawing/2014/main" val="186957721"/>
                    </a:ext>
                  </a:extLst>
                </a:gridCol>
                <a:gridCol w="1047873">
                  <a:extLst>
                    <a:ext uri="{9D8B030D-6E8A-4147-A177-3AD203B41FA5}">
                      <a16:colId xmlns:a16="http://schemas.microsoft.com/office/drawing/2014/main" val="1397030833"/>
                    </a:ext>
                  </a:extLst>
                </a:gridCol>
                <a:gridCol w="1045195">
                  <a:extLst>
                    <a:ext uri="{9D8B030D-6E8A-4147-A177-3AD203B41FA5}">
                      <a16:colId xmlns:a16="http://schemas.microsoft.com/office/drawing/2014/main" val="2260376883"/>
                    </a:ext>
                  </a:extLst>
                </a:gridCol>
                <a:gridCol w="880877">
                  <a:extLst>
                    <a:ext uri="{9D8B030D-6E8A-4147-A177-3AD203B41FA5}">
                      <a16:colId xmlns:a16="http://schemas.microsoft.com/office/drawing/2014/main" val="313027244"/>
                    </a:ext>
                  </a:extLst>
                </a:gridCol>
                <a:gridCol w="1045195">
                  <a:extLst>
                    <a:ext uri="{9D8B030D-6E8A-4147-A177-3AD203B41FA5}">
                      <a16:colId xmlns:a16="http://schemas.microsoft.com/office/drawing/2014/main" val="669092380"/>
                    </a:ext>
                  </a:extLst>
                </a:gridCol>
                <a:gridCol w="1045195">
                  <a:extLst>
                    <a:ext uri="{9D8B030D-6E8A-4147-A177-3AD203B41FA5}">
                      <a16:colId xmlns:a16="http://schemas.microsoft.com/office/drawing/2014/main" val="3631978349"/>
                    </a:ext>
                  </a:extLst>
                </a:gridCol>
              </a:tblGrid>
              <a:tr h="41601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800" spc="600" dirty="0"/>
                        <a:t>구분</a:t>
                      </a:r>
                      <a:endParaRPr lang="ko-KR" altLang="en-US" sz="1800" b="1" spc="600" dirty="0"/>
                    </a:p>
                  </a:txBody>
                  <a:tcPr marL="114207" marR="114207" marT="57104" marB="57104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2200" dirty="0"/>
                    </a:p>
                  </a:txBody>
                  <a:tcPr marL="114207" marR="114207" marT="57104" marB="57104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2015</a:t>
                      </a:r>
                      <a:r>
                        <a:rPr lang="ko-KR" altLang="en-US" sz="1400" dirty="0"/>
                        <a:t>년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114207" marR="114207" marT="5710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2016</a:t>
                      </a:r>
                      <a:r>
                        <a:rPr lang="ko-KR" altLang="en-US" sz="1400" dirty="0"/>
                        <a:t>년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114207" marR="114207" marT="57104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2017</a:t>
                      </a:r>
                      <a:r>
                        <a:rPr lang="ko-KR" altLang="en-US" sz="1400" dirty="0"/>
                        <a:t>년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114207" marR="114207" marT="57104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2018</a:t>
                      </a:r>
                      <a:r>
                        <a:rPr lang="ko-KR" altLang="en-US" sz="1400" dirty="0"/>
                        <a:t>년</a:t>
                      </a:r>
                      <a:r>
                        <a:rPr lang="en-US" altLang="ko-KR" sz="1400" dirty="0"/>
                        <a:t>(E)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114207" marR="114207" marT="57104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2019</a:t>
                      </a:r>
                      <a:r>
                        <a:rPr lang="ko-KR" altLang="en-US" sz="1400" dirty="0"/>
                        <a:t>년</a:t>
                      </a:r>
                      <a:r>
                        <a:rPr lang="en-US" altLang="ko-KR" sz="1400" dirty="0"/>
                        <a:t>(E)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180000" marR="114207" marT="0" marB="0" anchor="ctr" anchorCtr="1"/>
                </a:tc>
                <a:extLst>
                  <a:ext uri="{0D108BD9-81ED-4DB2-BD59-A6C34878D82A}">
                    <a16:rowId xmlns:a16="http://schemas.microsoft.com/office/drawing/2014/main" val="653501788"/>
                  </a:ext>
                </a:extLst>
              </a:tr>
              <a:tr h="37680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지상파</a:t>
                      </a:r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간접광고</a:t>
                      </a:r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40,041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30,236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29,740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25,530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26,246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extLst>
                  <a:ext uri="{0D108BD9-81ED-4DB2-BD59-A6C34878D82A}">
                    <a16:rowId xmlns:a16="http://schemas.microsoft.com/office/drawing/2014/main" val="1843936065"/>
                  </a:ext>
                </a:extLst>
              </a:tr>
              <a:tr h="37680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PP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/>
                        <a:t>간접광고</a:t>
                      </a:r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4,816</a:t>
                      </a:r>
                      <a:endParaRPr lang="ko-KR" altLang="en-US" sz="1600" i="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20,783</a:t>
                      </a:r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26,260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36,618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32,639</a:t>
                      </a:r>
                      <a:endParaRPr lang="ko-KR" altLang="en-US" sz="1600" dirty="0"/>
                    </a:p>
                  </a:txBody>
                  <a:tcPr marL="114207" marR="114207" marT="57104" marB="57104" anchor="ctr"/>
                </a:tc>
                <a:extLst>
                  <a:ext uri="{0D108BD9-81ED-4DB2-BD59-A6C34878D82A}">
                    <a16:rowId xmlns:a16="http://schemas.microsoft.com/office/drawing/2014/main" val="4218150177"/>
                  </a:ext>
                </a:extLst>
              </a:tr>
            </a:tbl>
          </a:graphicData>
        </a:graphic>
      </p:graphicFrame>
      <p:sp>
        <p:nvSpPr>
          <p:cNvPr id="9" name="제목 1">
            <a:extLst>
              <a:ext uri="{FF2B5EF4-FFF2-40B4-BE49-F238E27FC236}">
                <a16:creationId xmlns:a16="http://schemas.microsoft.com/office/drawing/2014/main" id="{8BA779E8-7EC7-4957-BE58-D38EAC6431B7}"/>
              </a:ext>
            </a:extLst>
          </p:cNvPr>
          <p:cNvSpPr txBox="1">
            <a:spLocks/>
          </p:cNvSpPr>
          <p:nvPr/>
        </p:nvSpPr>
        <p:spPr>
          <a:xfrm>
            <a:off x="628650" y="-285022"/>
            <a:ext cx="7886700" cy="13258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/>
              <a:t>  </a:t>
            </a:r>
            <a:r>
              <a:rPr lang="ko-KR" altLang="en-US" sz="2800" b="1" dirty="0"/>
              <a:t>방송광고 시장 간접</a:t>
            </a:r>
            <a:r>
              <a:rPr lang="en-US" altLang="ko-KR" sz="2800" b="1" dirty="0"/>
              <a:t>/</a:t>
            </a:r>
            <a:r>
              <a:rPr lang="ko-KR" altLang="en-US" sz="2800" b="1" dirty="0"/>
              <a:t>가상광고 광고비 추이</a:t>
            </a:r>
          </a:p>
        </p:txBody>
      </p:sp>
    </p:spTree>
    <p:extLst>
      <p:ext uri="{BB962C8B-B14F-4D97-AF65-F5344CB8AC3E}">
        <p14:creationId xmlns:p14="http://schemas.microsoft.com/office/powerpoint/2010/main" val="1316268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08585" y="-19050"/>
            <a:ext cx="9252585" cy="687895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11E266-CA7F-4C89-B96F-26ED9F1962A0}"/>
              </a:ext>
            </a:extLst>
          </p:cNvPr>
          <p:cNvSpPr txBox="1"/>
          <p:nvPr/>
        </p:nvSpPr>
        <p:spPr>
          <a:xfrm>
            <a:off x="179705" y="5524806"/>
            <a:ext cx="2926715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자료 </a:t>
            </a:r>
            <a:r>
              <a:rPr lang="en-US" altLang="ko-KR" sz="1000" dirty="0"/>
              <a:t>: KOBACO 『2018 </a:t>
            </a:r>
            <a:r>
              <a:rPr lang="ko-KR" altLang="en-US" sz="1000" dirty="0"/>
              <a:t>방송통신광고비 조사 </a:t>
            </a:r>
            <a:r>
              <a:rPr lang="en-US" altLang="ko-KR" sz="1000" dirty="0"/>
              <a:t>』</a:t>
            </a:r>
            <a:endParaRPr lang="ko-KR" altLang="en-US" sz="1000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1BE02E3-FBF9-49B9-91E4-784D149C9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220" y="2159000"/>
            <a:ext cx="5832475" cy="25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9478EA9-D17B-4FA4-92E3-037B6E2C0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25" y="2116455"/>
            <a:ext cx="5862320" cy="255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569676B-FA4F-41CD-B7C1-5ED25A69F597}"/>
              </a:ext>
            </a:extLst>
          </p:cNvPr>
          <p:cNvSpPr txBox="1"/>
          <p:nvPr/>
        </p:nvSpPr>
        <p:spPr>
          <a:xfrm>
            <a:off x="1691680" y="5127584"/>
            <a:ext cx="2412191" cy="41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/>
              <a:t>&lt;</a:t>
            </a:r>
            <a:r>
              <a:rPr lang="ko-KR" altLang="en-US" sz="1100" b="1" dirty="0"/>
              <a:t>지상파</a:t>
            </a:r>
            <a:r>
              <a:rPr lang="en-US" altLang="ko-KR" sz="1100" b="1" dirty="0"/>
              <a:t>TV – </a:t>
            </a:r>
            <a:r>
              <a:rPr lang="ko-KR" altLang="en-US" sz="1100" b="1" dirty="0"/>
              <a:t>간접광고</a:t>
            </a:r>
            <a:r>
              <a:rPr lang="en-US" altLang="ko-KR" sz="1100" b="1" dirty="0"/>
              <a:t>&gt;</a:t>
            </a:r>
            <a:endParaRPr lang="ko-KR" altLang="en-US" sz="11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AAFA0B-39D3-4172-A3AC-710E7BACDCBE}"/>
              </a:ext>
            </a:extLst>
          </p:cNvPr>
          <p:cNvSpPr txBox="1"/>
          <p:nvPr/>
        </p:nvSpPr>
        <p:spPr>
          <a:xfrm>
            <a:off x="6201763" y="5127584"/>
            <a:ext cx="2412191" cy="41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/>
              <a:t>&lt;</a:t>
            </a:r>
            <a:r>
              <a:rPr lang="ko-KR" altLang="en-US" sz="1100" b="1" dirty="0"/>
              <a:t>케이블</a:t>
            </a:r>
            <a:r>
              <a:rPr lang="en-US" altLang="ko-KR" sz="1100" b="1" dirty="0"/>
              <a:t>PP – </a:t>
            </a:r>
            <a:r>
              <a:rPr lang="ko-KR" altLang="en-US" sz="1100" b="1" dirty="0"/>
              <a:t>간접광고</a:t>
            </a:r>
            <a:r>
              <a:rPr lang="en-US" altLang="ko-KR" sz="1100" b="1" dirty="0"/>
              <a:t>&gt;</a:t>
            </a:r>
            <a:endParaRPr lang="ko-KR" altLang="en-US" sz="11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75863AE-535D-42FD-BBD0-87C56BD1C0D3}"/>
              </a:ext>
            </a:extLst>
          </p:cNvPr>
          <p:cNvSpPr txBox="1"/>
          <p:nvPr/>
        </p:nvSpPr>
        <p:spPr>
          <a:xfrm>
            <a:off x="7616830" y="2161215"/>
            <a:ext cx="13954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 원</a:t>
            </a:r>
            <a:r>
              <a:rPr lang="en-US" altLang="ko-KR" sz="1000" dirty="0"/>
              <a:t>, %)</a:t>
            </a:r>
            <a:endParaRPr lang="ko-KR" altLang="en-US" sz="1000" dirty="0"/>
          </a:p>
        </p:txBody>
      </p:sp>
      <p:pic>
        <p:nvPicPr>
          <p:cNvPr id="31" name="_x918912520">
            <a:extLst>
              <a:ext uri="{FF2B5EF4-FFF2-40B4-BE49-F238E27FC236}">
                <a16:creationId xmlns:a16="http://schemas.microsoft.com/office/drawing/2014/main" id="{C7C9871F-6B65-4A15-A3AA-4A1ED657B1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3" t="16132" r="6021" b="6676"/>
          <a:stretch/>
        </p:blipFill>
        <p:spPr bwMode="auto">
          <a:xfrm>
            <a:off x="321098" y="2372360"/>
            <a:ext cx="4053055" cy="264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그림 31">
            <a:extLst>
              <a:ext uri="{FF2B5EF4-FFF2-40B4-BE49-F238E27FC236}">
                <a16:creationId xmlns:a16="http://schemas.microsoft.com/office/drawing/2014/main" id="{F90DC85A-2E84-419A-97A5-2800301A55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81" t="17225" r="4517" b="4693"/>
          <a:stretch/>
        </p:blipFill>
        <p:spPr>
          <a:xfrm>
            <a:off x="4827420" y="2388771"/>
            <a:ext cx="4053055" cy="2626757"/>
          </a:xfrm>
          <a:prstGeom prst="rect">
            <a:avLst/>
          </a:prstGeom>
        </p:spPr>
      </p:pic>
      <p:grpSp>
        <p:nvGrpSpPr>
          <p:cNvPr id="5" name="그룹 4">
            <a:extLst>
              <a:ext uri="{FF2B5EF4-FFF2-40B4-BE49-F238E27FC236}">
                <a16:creationId xmlns:a16="http://schemas.microsoft.com/office/drawing/2014/main" id="{73F7C1FE-0B71-4ACB-96CF-8CCDCA833EEC}"/>
              </a:ext>
            </a:extLst>
          </p:cNvPr>
          <p:cNvGrpSpPr/>
          <p:nvPr/>
        </p:nvGrpSpPr>
        <p:grpSpPr>
          <a:xfrm>
            <a:off x="179705" y="-418328"/>
            <a:ext cx="8119745" cy="1459230"/>
            <a:chOff x="179705" y="-418328"/>
            <a:chExt cx="8119745" cy="1459230"/>
          </a:xfrm>
        </p:grpSpPr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8495BA34-BC21-46F9-88B3-AE29B240B90A}"/>
                </a:ext>
              </a:extLst>
            </p:cNvPr>
            <p:cNvSpPr/>
            <p:nvPr/>
          </p:nvSpPr>
          <p:spPr>
            <a:xfrm>
              <a:off x="710565" y="239532"/>
              <a:ext cx="7231380" cy="801370"/>
            </a:xfrm>
            <a:prstGeom prst="rect">
              <a:avLst/>
            </a:prstGeom>
            <a:solidFill>
              <a:schemeClr val="bg2"/>
            </a:solidFill>
            <a:ln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 dirty="0"/>
            </a:p>
          </p:txBody>
        </p:sp>
        <p:sp>
          <p:nvSpPr>
            <p:cNvPr id="9" name="제목 1">
              <a:extLst>
                <a:ext uri="{FF2B5EF4-FFF2-40B4-BE49-F238E27FC236}">
                  <a16:creationId xmlns:a16="http://schemas.microsoft.com/office/drawing/2014/main" id="{8BA779E8-7EC7-4957-BE58-D38EAC6431B7}"/>
                </a:ext>
              </a:extLst>
            </p:cNvPr>
            <p:cNvSpPr txBox="1">
              <a:spLocks/>
            </p:cNvSpPr>
            <p:nvPr/>
          </p:nvSpPr>
          <p:spPr>
            <a:xfrm>
              <a:off x="179705" y="-418328"/>
              <a:ext cx="8119745" cy="132588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6858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ko-KR" sz="2800" b="1" dirty="0"/>
                <a:t>  </a:t>
              </a:r>
              <a:r>
                <a:rPr lang="ko-KR" altLang="en-US" sz="2800" b="1" dirty="0"/>
                <a:t>방송광고 시장 간접</a:t>
              </a:r>
              <a:r>
                <a:rPr lang="en-US" altLang="ko-KR" sz="2800" b="1" dirty="0"/>
                <a:t>/</a:t>
              </a:r>
              <a:r>
                <a:rPr lang="ko-KR" altLang="en-US" sz="2800" b="1" dirty="0"/>
                <a:t>가상광고 매출액 추이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2546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77926F1-F1EA-4F0E-963E-1C4CA922F843}"/>
              </a:ext>
            </a:extLst>
          </p:cNvPr>
          <p:cNvSpPr/>
          <p:nvPr/>
        </p:nvSpPr>
        <p:spPr>
          <a:xfrm>
            <a:off x="-108585" y="-19050"/>
            <a:ext cx="9252585" cy="687895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73000">
                <a:srgbClr val="E6E6E6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0</a:t>
            </a:r>
            <a:endParaRPr lang="ko-KR" alt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11E266-CA7F-4C89-B96F-26ED9F1962A0}"/>
              </a:ext>
            </a:extLst>
          </p:cNvPr>
          <p:cNvSpPr txBox="1"/>
          <p:nvPr/>
        </p:nvSpPr>
        <p:spPr>
          <a:xfrm>
            <a:off x="179705" y="5241953"/>
            <a:ext cx="2926715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자료 </a:t>
            </a:r>
            <a:r>
              <a:rPr lang="en-US" altLang="ko-KR" sz="1000" dirty="0"/>
              <a:t>: KOBACO 『2018 </a:t>
            </a:r>
            <a:r>
              <a:rPr lang="ko-KR" altLang="en-US" sz="1000" dirty="0"/>
              <a:t>방송통신광고비 조사 </a:t>
            </a:r>
            <a:r>
              <a:rPr lang="en-US" altLang="ko-KR" sz="1000" dirty="0"/>
              <a:t>』</a:t>
            </a:r>
            <a:endParaRPr lang="ko-KR" altLang="en-US" sz="1000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1BE02E3-FBF9-49B9-91E4-784D149C9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220" y="2159000"/>
            <a:ext cx="5832475" cy="25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9478EA9-D17B-4FA4-92E3-037B6E2C0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25" y="2116455"/>
            <a:ext cx="5862320" cy="255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C23022-D85A-4E77-84BA-17DDF2872CBD}"/>
              </a:ext>
            </a:extLst>
          </p:cNvPr>
          <p:cNvSpPr txBox="1"/>
          <p:nvPr/>
        </p:nvSpPr>
        <p:spPr>
          <a:xfrm>
            <a:off x="1552803" y="4939941"/>
            <a:ext cx="1706245" cy="26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/>
              <a:t>&lt;</a:t>
            </a:r>
            <a:r>
              <a:rPr lang="ko-KR" altLang="en-US" sz="1100" b="1" dirty="0"/>
              <a:t>지상파</a:t>
            </a:r>
            <a:r>
              <a:rPr lang="en-US" altLang="ko-KR" sz="1100" b="1" dirty="0"/>
              <a:t>TV – </a:t>
            </a:r>
            <a:r>
              <a:rPr lang="ko-KR" altLang="en-US" sz="1100" b="1" dirty="0"/>
              <a:t>가상광고</a:t>
            </a:r>
            <a:r>
              <a:rPr lang="en-US" altLang="ko-KR" sz="1100" b="1" dirty="0"/>
              <a:t>&gt;</a:t>
            </a:r>
            <a:endParaRPr lang="ko-KR" altLang="en-US" sz="11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D1A90C-0648-4E45-B7E4-412057403219}"/>
              </a:ext>
            </a:extLst>
          </p:cNvPr>
          <p:cNvSpPr txBox="1"/>
          <p:nvPr/>
        </p:nvSpPr>
        <p:spPr>
          <a:xfrm>
            <a:off x="5693003" y="4939941"/>
            <a:ext cx="1706245" cy="26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/>
              <a:t>&lt;</a:t>
            </a:r>
            <a:r>
              <a:rPr lang="ko-KR" altLang="en-US" sz="1100" b="1" dirty="0"/>
              <a:t>케이블</a:t>
            </a:r>
            <a:r>
              <a:rPr lang="en-US" altLang="ko-KR" sz="1100" b="1" dirty="0"/>
              <a:t>PP – </a:t>
            </a:r>
            <a:r>
              <a:rPr lang="ko-KR" altLang="en-US" sz="1100" b="1" dirty="0"/>
              <a:t>가상광고</a:t>
            </a:r>
            <a:r>
              <a:rPr lang="en-US" altLang="ko-KR" sz="1100" b="1" dirty="0"/>
              <a:t>&gt;</a:t>
            </a:r>
            <a:endParaRPr lang="ko-KR" altLang="en-US" sz="1100" b="1" dirty="0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DD19EFED-AE59-474F-AA25-5519E215CF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0" t="16817" r="5749" b="4693"/>
          <a:stretch/>
        </p:blipFill>
        <p:spPr>
          <a:xfrm>
            <a:off x="4544193" y="2346036"/>
            <a:ext cx="4081384" cy="2456247"/>
          </a:xfrm>
          <a:prstGeom prst="rect">
            <a:avLst/>
          </a:prstGeom>
        </p:spPr>
      </p:pic>
      <p:pic>
        <p:nvPicPr>
          <p:cNvPr id="17" name="_x838460752">
            <a:extLst>
              <a:ext uri="{FF2B5EF4-FFF2-40B4-BE49-F238E27FC236}">
                <a16:creationId xmlns:a16="http://schemas.microsoft.com/office/drawing/2014/main" id="{B5A0BEFB-413A-48D5-982D-61D58B4795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" t="16087" r="4944" b="7331"/>
          <a:stretch/>
        </p:blipFill>
        <p:spPr bwMode="auto">
          <a:xfrm>
            <a:off x="297654" y="2336959"/>
            <a:ext cx="4135018" cy="248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그룹 4">
            <a:extLst>
              <a:ext uri="{FF2B5EF4-FFF2-40B4-BE49-F238E27FC236}">
                <a16:creationId xmlns:a16="http://schemas.microsoft.com/office/drawing/2014/main" id="{73F7C1FE-0B71-4ACB-96CF-8CCDCA833EEC}"/>
              </a:ext>
            </a:extLst>
          </p:cNvPr>
          <p:cNvGrpSpPr/>
          <p:nvPr/>
        </p:nvGrpSpPr>
        <p:grpSpPr>
          <a:xfrm>
            <a:off x="179705" y="-418328"/>
            <a:ext cx="8119745" cy="1459230"/>
            <a:chOff x="179705" y="-418328"/>
            <a:chExt cx="8119745" cy="1459230"/>
          </a:xfrm>
        </p:grpSpPr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8495BA34-BC21-46F9-88B3-AE29B240B90A}"/>
                </a:ext>
              </a:extLst>
            </p:cNvPr>
            <p:cNvSpPr/>
            <p:nvPr/>
          </p:nvSpPr>
          <p:spPr>
            <a:xfrm>
              <a:off x="710565" y="239532"/>
              <a:ext cx="7231380" cy="801370"/>
            </a:xfrm>
            <a:prstGeom prst="rect">
              <a:avLst/>
            </a:prstGeom>
            <a:solidFill>
              <a:schemeClr val="bg2"/>
            </a:solidFill>
            <a:ln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 dirty="0"/>
            </a:p>
          </p:txBody>
        </p:sp>
        <p:sp>
          <p:nvSpPr>
            <p:cNvPr id="9" name="제목 1">
              <a:extLst>
                <a:ext uri="{FF2B5EF4-FFF2-40B4-BE49-F238E27FC236}">
                  <a16:creationId xmlns:a16="http://schemas.microsoft.com/office/drawing/2014/main" id="{8BA779E8-7EC7-4957-BE58-D38EAC6431B7}"/>
                </a:ext>
              </a:extLst>
            </p:cNvPr>
            <p:cNvSpPr txBox="1">
              <a:spLocks/>
            </p:cNvSpPr>
            <p:nvPr/>
          </p:nvSpPr>
          <p:spPr>
            <a:xfrm>
              <a:off x="179705" y="-418328"/>
              <a:ext cx="8119745" cy="132588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6858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ko-KR" sz="2800" b="1" dirty="0"/>
                <a:t>  </a:t>
              </a:r>
              <a:r>
                <a:rPr lang="ko-KR" altLang="en-US" sz="2800" b="1" dirty="0"/>
                <a:t>방송광고 시장 간접</a:t>
              </a:r>
              <a:r>
                <a:rPr lang="en-US" altLang="ko-KR" sz="2800" b="1" dirty="0"/>
                <a:t>/</a:t>
              </a:r>
              <a:r>
                <a:rPr lang="ko-KR" altLang="en-US" sz="2800" b="1" dirty="0"/>
                <a:t>가상광고 매출액 추이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75FD4E2-E80A-48B5-A32C-EE3F1D638812}"/>
              </a:ext>
            </a:extLst>
          </p:cNvPr>
          <p:cNvSpPr txBox="1"/>
          <p:nvPr/>
        </p:nvSpPr>
        <p:spPr>
          <a:xfrm>
            <a:off x="7399248" y="2060230"/>
            <a:ext cx="13954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 원</a:t>
            </a:r>
            <a:r>
              <a:rPr lang="en-US" altLang="ko-KR" sz="1000" dirty="0"/>
              <a:t>, %)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995239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48BB857D-AC14-4571-9B8C-433C499EC155}"/>
              </a:ext>
            </a:extLst>
          </p:cNvPr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8" name="그래픽 5">
            <a:extLst>
              <a:ext uri="{FF2B5EF4-FFF2-40B4-BE49-F238E27FC236}">
                <a16:creationId xmlns:a16="http://schemas.microsoft.com/office/drawing/2014/main" id="{F19F2885-E199-4647-896B-982AF95E20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10872" y="407988"/>
            <a:ext cx="9361805" cy="902335"/>
          </a:xfrm>
          <a:prstGeom prst="rect">
            <a:avLst/>
          </a:prstGeom>
          <a:noFill/>
        </p:spPr>
      </p:pic>
      <p:sp>
        <p:nvSpPr>
          <p:cNvPr id="7" name="내용 개체 틀 2"/>
          <p:cNvSpPr txBox="1">
            <a:spLocks/>
          </p:cNvSpPr>
          <p:nvPr/>
        </p:nvSpPr>
        <p:spPr>
          <a:xfrm>
            <a:off x="521335" y="1988840"/>
            <a:ext cx="5153025" cy="3630260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Autofit/>
          </a:bodyPr>
          <a:lstStyle/>
          <a:p>
            <a:pPr marL="285750" indent="-285750" algn="just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ü"/>
            </a:pPr>
            <a:r>
              <a:rPr lang="en-US" altLang="ko-KR" sz="1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 2016년 방영한 드라마 &lt;태양의 후예&gt;는 시청률 30% 이상을 기록하고, 동시 방영중인 중국의 동영상 플랫폼 ‘아이치이’에서 누적 조회 수 15억 건을 돌파하는 등 폭발적인 인기를 누리며 새로운 한류 열풍을 선도하였다.</a:t>
            </a:r>
            <a:endParaRPr lang="ko-KR" altLang="en-US" sz="14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285750" indent="-285750" algn="just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ü"/>
            </a:pPr>
            <a:r>
              <a:rPr lang="en-US" altLang="ko-KR" sz="1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판권 판매를 통한 직접수익을 창출할 뿐 </a:t>
            </a:r>
            <a:r>
              <a:rPr lang="en-US" altLang="ko-KR" sz="1400" b="0" strike="noStrike" cap="none" dirty="0" err="1">
                <a:solidFill>
                  <a:schemeClr val="tx1"/>
                </a:solidFill>
                <a:latin typeface="맑은 고딕" charset="0"/>
                <a:ea typeface="맑은 고딕" charset="0"/>
              </a:rPr>
              <a:t>아니라</a:t>
            </a:r>
            <a:r>
              <a:rPr lang="en-US" altLang="ko-KR" sz="1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, </a:t>
            </a:r>
            <a:r>
              <a:rPr lang="en-US" altLang="ko-KR" sz="1400" b="1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간접광고·가상광고</a:t>
            </a:r>
            <a:r>
              <a:rPr lang="en-US" altLang="ko-KR" sz="1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 등을 통해 일반 수출기업들에도 커다란 수익 창출 기회를 제공하였다.</a:t>
            </a:r>
            <a:endParaRPr lang="ko-KR" altLang="en-US" sz="14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  <a:p>
            <a:pPr marL="285750" indent="-285750" algn="just" defTabSz="685800" fontAlgn="auto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ü"/>
            </a:pPr>
            <a:r>
              <a:rPr lang="en-US" altLang="ko-KR" sz="1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&lt;태양의 후예&gt;에 </a:t>
            </a:r>
            <a:r>
              <a:rPr lang="en-US" altLang="ko-KR" sz="1400" b="1" strike="noStrike" cap="none" dirty="0" err="1">
                <a:solidFill>
                  <a:schemeClr val="tx1"/>
                </a:solidFill>
                <a:latin typeface="맑은 고딕" charset="0"/>
                <a:ea typeface="맑은 고딕" charset="0"/>
              </a:rPr>
              <a:t>간접광고와</a:t>
            </a:r>
            <a:r>
              <a:rPr lang="en-US" altLang="ko-KR" sz="1400" b="1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 </a:t>
            </a:r>
            <a:r>
              <a:rPr lang="en-US" altLang="ko-KR" sz="1400" b="1" strike="noStrike" cap="none" dirty="0" err="1">
                <a:solidFill>
                  <a:schemeClr val="tx1"/>
                </a:solidFill>
                <a:latin typeface="맑은 고딕" charset="0"/>
                <a:ea typeface="맑은 고딕" charset="0"/>
              </a:rPr>
              <a:t>가상광고</a:t>
            </a:r>
            <a:r>
              <a:rPr lang="en-US" altLang="ko-KR" sz="1400" b="0" strike="noStrike" cap="none" dirty="0" err="1">
                <a:solidFill>
                  <a:schemeClr val="tx1"/>
                </a:solidFill>
                <a:latin typeface="맑은 고딕" charset="0"/>
                <a:ea typeface="맑은 고딕" charset="0"/>
              </a:rPr>
              <a:t>를</a:t>
            </a:r>
            <a:r>
              <a:rPr lang="en-US" altLang="ko-KR" sz="1400" b="0" strike="noStrike" cap="none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 제공한 현대자동차는 드라마 방영 후 드라마에 등장하는 자동차 ‘투싼’의 하루 평균 계약률이 이전보다 10% 상승하는 등, 드라마로 인해 약 1,100억 원 정도의 광고효과를 보았다.</a:t>
            </a:r>
            <a:endParaRPr lang="ko-KR" altLang="en-US" sz="14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5231882F-6BD6-4BAF-9704-2DCAEEEF2397}"/>
              </a:ext>
            </a:extLst>
          </p:cNvPr>
          <p:cNvGrpSpPr/>
          <p:nvPr/>
        </p:nvGrpSpPr>
        <p:grpSpPr>
          <a:xfrm>
            <a:off x="6028055" y="1861820"/>
            <a:ext cx="2232025" cy="3816350"/>
            <a:chOff x="6028055" y="1861820"/>
            <a:chExt cx="2232025" cy="3816350"/>
          </a:xfrm>
        </p:grpSpPr>
        <p:pic>
          <p:nvPicPr>
            <p:cNvPr id="2050" name="Picture 2" descr="C:/Users/1/AppData/Roaming/PolarisOffice/ETemp/22124_4655768/image14.jpe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8055" y="1861819"/>
              <a:ext cx="2232660" cy="1431925"/>
            </a:xfrm>
            <a:prstGeom prst="rect">
              <a:avLst/>
            </a:prstGeom>
            <a:noFill/>
          </p:spPr>
        </p:pic>
        <p:pic>
          <p:nvPicPr>
            <p:cNvPr id="2052" name="Picture 4" descr="C:/Users/1/AppData/Roaming/PolarisOffice/ETemp/22124_4655768/image15.jpeg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8055" y="3293110"/>
              <a:ext cx="2232660" cy="2385695"/>
            </a:xfrm>
            <a:prstGeom prst="rect">
              <a:avLst/>
            </a:prstGeom>
            <a:noFill/>
          </p:spPr>
        </p:pic>
      </p:grp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EB7038E-3A2E-4EB6-9840-773C202C8497}"/>
              </a:ext>
            </a:extLst>
          </p:cNvPr>
          <p:cNvSpPr/>
          <p:nvPr/>
        </p:nvSpPr>
        <p:spPr>
          <a:xfrm>
            <a:off x="518126" y="536257"/>
            <a:ext cx="4458970" cy="645795"/>
          </a:xfrm>
          <a:prstGeom prst="rect">
            <a:avLst/>
          </a:prstGeom>
        </p:spPr>
        <p:txBody>
          <a:bodyPr vert="horz" wrap="none" lIns="91440" tIns="45720" rIns="91440" bIns="45720" numCol="1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한류콘텐츠의 영향력</a:t>
            </a:r>
            <a:endParaRPr lang="ko-KR" altLang="en-US" sz="36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873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>
            <a:off x="-108585" y="0"/>
            <a:ext cx="9253220" cy="685863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73000">
                <a:srgbClr val="E6E6E6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alpha val="96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0" strike="noStrike" cap="none" dirty="0">
                <a:latin typeface="맑은 고딕" charset="0"/>
                <a:ea typeface="맑은 고딕" charset="0"/>
              </a:rPr>
              <a:t>0</a:t>
            </a:r>
            <a:endParaRPr lang="ko-KR" altLang="en-US" sz="18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6" name="그래픽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r="28344"/>
          <a:stretch>
            <a:fillRect/>
          </a:stretch>
        </p:blipFill>
        <p:spPr>
          <a:xfrm rot="10800000">
            <a:off x="-108908" y="452053"/>
            <a:ext cx="9361805" cy="675714"/>
          </a:xfrm>
          <a:prstGeom prst="rect">
            <a:avLst/>
          </a:prstGeom>
          <a:noFill/>
        </p:spPr>
      </p:pic>
      <p:sp>
        <p:nvSpPr>
          <p:cNvPr id="3" name="직사각형 2"/>
          <p:cNvSpPr>
            <a:spLocks/>
          </p:cNvSpPr>
          <p:nvPr/>
        </p:nvSpPr>
        <p:spPr>
          <a:xfrm>
            <a:off x="507682" y="497523"/>
            <a:ext cx="4721164" cy="584775"/>
          </a:xfrm>
          <a:prstGeom prst="rect">
            <a:avLst/>
          </a:prstGeom>
        </p:spPr>
        <p:txBody>
          <a:bodyPr vert="horz" wrap="non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 strike="noStrike" cap="none" dirty="0">
                <a:solidFill>
                  <a:schemeClr val="bg1">
                    <a:lumMod val="95000"/>
                  </a:schemeClr>
                </a:solidFill>
                <a:latin typeface="맑은 고딕" charset="0"/>
                <a:ea typeface="맑은 고딕" charset="0"/>
              </a:rPr>
              <a:t>간접광고의 유형 및 사례</a:t>
            </a:r>
            <a:endParaRPr lang="ko-KR" altLang="en-US" sz="3200" b="1" strike="noStrike" cap="none" dirty="0">
              <a:solidFill>
                <a:schemeClr val="bg1">
                  <a:lumMod val="95000"/>
                </a:schemeClr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7" name="내용 개체 틀 6"/>
          <p:cNvSpPr txBox="1">
            <a:spLocks/>
          </p:cNvSpPr>
          <p:nvPr/>
        </p:nvSpPr>
        <p:spPr>
          <a:xfrm>
            <a:off x="1016635" y="1844675"/>
            <a:ext cx="7003415" cy="370840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just" defTabSz="685800" fontAlgn="auto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2000" b="0" strike="noStrike" cap="none" dirty="0">
              <a:solidFill>
                <a:schemeClr val="tx1"/>
              </a:solidFill>
              <a:latin typeface="맑은 고딕" charset="0"/>
              <a:ea typeface="맑은 고딕" charset="0"/>
            </a:endParaRPr>
          </a:p>
        </p:txBody>
      </p:sp>
      <p:sp>
        <p:nvSpPr>
          <p:cNvPr id="2" name="직사각형 1"/>
          <p:cNvSpPr>
            <a:spLocks/>
          </p:cNvSpPr>
          <p:nvPr/>
        </p:nvSpPr>
        <p:spPr>
          <a:xfrm>
            <a:off x="949954" y="1375728"/>
            <a:ext cx="7244080" cy="2185670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AC2A"/>
              </a:buClr>
              <a:buFont typeface="Wingdings"/>
              <a:buChar char="l"/>
            </a:pP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간접광고의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유형은</a:t>
            </a:r>
            <a:endParaRPr lang="ko-KR" altLang="en-US" sz="1400" b="0" strike="noStrike" cap="none" dirty="0">
              <a:solidFill>
                <a:srgbClr val="232323"/>
              </a:solidFill>
              <a:latin typeface="맑은 고딕" charset="0"/>
              <a:ea typeface="맑은 고딕" charset="0"/>
            </a:endParaRPr>
          </a:p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     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[ 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▷단순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노출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▷협찬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(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제작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지원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) 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고지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▷에피소드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구성</a:t>
            </a:r>
            <a:r>
              <a:rPr lang="en-US" altLang="ko-KR" sz="12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 ]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맑은 고딕" charset="0"/>
                <a:ea typeface="맑은 고딕" charset="0"/>
              </a:rPr>
              <a:t>이다</a:t>
            </a:r>
            <a:r>
              <a:rPr lang="en-US" altLang="ko-KR" sz="1400" b="0" strike="noStrike" cap="none" dirty="0">
                <a:solidFill>
                  <a:srgbClr val="232323"/>
                </a:solidFill>
                <a:latin typeface="Apple SD Gothic Neo" charset="0"/>
                <a:ea typeface="Apple SD Gothic Neo" charset="0"/>
              </a:rPr>
              <a:t>.</a:t>
            </a:r>
            <a:endParaRPr lang="ko-KR" altLang="en-US" sz="1400" b="0" strike="noStrike" cap="none" dirty="0">
              <a:solidFill>
                <a:srgbClr val="232323"/>
              </a:solidFill>
              <a:latin typeface="Apple SD Gothic Neo" charset="0"/>
              <a:ea typeface="Apple SD Gothic Neo" charset="0"/>
            </a:endParaRPr>
          </a:p>
          <a:p>
            <a:pPr marL="285750" indent="-28575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Font typeface="Wingdings"/>
              <a:buChar char="l"/>
            </a:pPr>
            <a:endParaRPr lang="ko-KR" altLang="en-US" sz="1200" b="0" strike="noStrike" cap="none" dirty="0">
              <a:solidFill>
                <a:srgbClr val="232323"/>
              </a:solidFill>
              <a:latin typeface="Apple SD Gothic Neo" charset="0"/>
              <a:ea typeface="Apple SD Gothic Neo" charset="0"/>
            </a:endParaRPr>
          </a:p>
          <a:p>
            <a:pPr marL="254000" indent="-25400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</a:pPr>
            <a:r>
              <a:rPr lang="en-US" altLang="ko-KR" sz="1200" b="0" strike="noStrike" cap="none" dirty="0">
                <a:latin typeface="맑은 고딕" charset="0"/>
                <a:ea typeface="맑은 고딕" charset="0"/>
              </a:rPr>
              <a:t>단순 노출은 프로그램 속에서 해당 제품을 소품으로 활용해 자연스럽게 보여주는 방식이다. </a:t>
            </a:r>
            <a:endParaRPr lang="ko-KR" altLang="en-US" sz="1200" b="0" strike="noStrike" cap="none" dirty="0">
              <a:latin typeface="맑은 고딕" charset="0"/>
              <a:ea typeface="맑은 고딕" charset="0"/>
            </a:endParaRPr>
          </a:p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b="0" strike="noStrike" cap="none" dirty="0">
                <a:latin typeface="맑은 고딕" charset="0"/>
                <a:ea typeface="맑은 고딕" charset="0"/>
              </a:rPr>
              <a:t>   </a:t>
            </a:r>
            <a:r>
              <a:rPr lang="en-US" altLang="ko-KR" sz="1100" b="0" strike="noStrike" cap="none" dirty="0">
                <a:latin typeface="맑은 고딕" charset="0"/>
                <a:ea typeface="맑은 고딕" charset="0"/>
              </a:rPr>
              <a:t>  (드라마 안에서 주인공이 운전하면서 해당 자동차를 보여주는 것) </a:t>
            </a:r>
            <a:endParaRPr lang="ko-KR" altLang="en-US" sz="1100" b="0" strike="noStrike" cap="none" dirty="0">
              <a:latin typeface="맑은 고딕" charset="0"/>
              <a:ea typeface="맑은 고딕" charset="0"/>
            </a:endParaRPr>
          </a:p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200" b="0" strike="noStrike" cap="none" dirty="0">
              <a:latin typeface="맑은 고딕" charset="0"/>
              <a:ea typeface="맑은 고딕" charset="0"/>
            </a:endParaRPr>
          </a:p>
          <a:p>
            <a:pPr marL="254000" indent="-25400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</a:pPr>
            <a:r>
              <a:rPr lang="en-US" altLang="ko-KR" sz="1200" b="0" strike="noStrike" cap="none" dirty="0">
                <a:latin typeface="맑은 고딕" charset="0"/>
                <a:ea typeface="맑은 고딕" charset="0"/>
              </a:rPr>
              <a:t>협찬 고지는 프로그램이 끝날 때 화면 크기 4분의 1 이내에 회사의 로고나 브랜드를 노출해 제작을 지원했다는 것을 알린다.</a:t>
            </a:r>
            <a:endParaRPr lang="ko-KR" altLang="en-US" sz="1200" b="0" strike="noStrike" cap="none" dirty="0">
              <a:latin typeface="맑은 고딕" charset="0"/>
              <a:ea typeface="맑은 고딕" charset="0"/>
            </a:endParaRPr>
          </a:p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200" b="0" strike="noStrike" cap="none" dirty="0">
              <a:latin typeface="맑은 고딕" charset="0"/>
              <a:ea typeface="맑은 고딕" charset="0"/>
            </a:endParaRPr>
          </a:p>
          <a:p>
            <a:pPr marL="254000" indent="-25400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</a:pPr>
            <a:r>
              <a:rPr lang="en-US" altLang="ko-KR" sz="1200" b="0" strike="noStrike" cap="none" dirty="0">
                <a:latin typeface="맑은 고딕" charset="0"/>
                <a:ea typeface="맑은 고딕" charset="0"/>
              </a:rPr>
              <a:t>에피소드 구성은 드라마 속에서 제품이나 브랜드에 관한 작은 이야기나 메시지가 소개되는 것을 말한다. </a:t>
            </a:r>
            <a:r>
              <a:rPr lang="en-US" altLang="ko-KR" sz="1100" b="0" strike="noStrike" cap="none" dirty="0">
                <a:latin typeface="맑은 고딕" charset="0"/>
                <a:ea typeface="맑은 고딕" charset="0"/>
              </a:rPr>
              <a:t>(에피소드 구성- 직업군 설정, 기능 연출, 장소 연출 )</a:t>
            </a:r>
            <a:endParaRPr lang="ko-KR" altLang="en-US" sz="1100" b="0" strike="noStrike" cap="none" dirty="0">
              <a:latin typeface="맑은 고딕" charset="0"/>
              <a:ea typeface="맑은 고딕" charset="0"/>
            </a:endParaRPr>
          </a:p>
        </p:txBody>
      </p:sp>
      <p:pic>
        <p:nvPicPr>
          <p:cNvPr id="8194" name="Picture 819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3694430"/>
            <a:ext cx="5690235" cy="2345055"/>
          </a:xfrm>
          <a:prstGeom prst="rect">
            <a:avLst/>
          </a:prstGeom>
          <a:noFill/>
          <a:ln w="38100" cap="flat" cmpd="sng">
            <a:solidFill>
              <a:srgbClr val="05B1F1">
                <a:alpha val="100000"/>
              </a:srgbClr>
            </a:solidFill>
            <a:prstDash val="solid"/>
          </a:ln>
        </p:spPr>
      </p:pic>
      <p:sp>
        <p:nvSpPr>
          <p:cNvPr id="5" name="직사각형 4"/>
          <p:cNvSpPr>
            <a:spLocks/>
          </p:cNvSpPr>
          <p:nvPr/>
        </p:nvSpPr>
        <p:spPr>
          <a:xfrm>
            <a:off x="1485900" y="6259830"/>
            <a:ext cx="4501515" cy="462280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800" b="0" strike="noStrike" cap="none" dirty="0">
                <a:latin typeface="맑은 고딕" charset="0"/>
                <a:ea typeface="맑은 고딕" charset="0"/>
              </a:rPr>
              <a:t>자료:한국경제매거진, http://magazine.hankyung.com/business/apps/news?popup=0&amp;nid=01&amp;c1=1013&amp;nkey=2017031301111000101&amp;mode=sub_view</a:t>
            </a:r>
            <a:endParaRPr lang="ko-KR" altLang="en-US" sz="800" b="0" strike="noStrike" cap="none" dirty="0">
              <a:latin typeface="맑은 고딕" charset="0"/>
              <a:ea typeface="맑은 고딕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</TotalTime>
  <Pages>47</Pages>
  <Words>3532</Words>
  <Characters>0</Characters>
  <Application>Microsoft Office PowerPoint</Application>
  <DocSecurity>0</DocSecurity>
  <PresentationFormat>화면 슬라이드 쇼(4:3)</PresentationFormat>
  <Lines>0</Lines>
  <Paragraphs>401</Paragraphs>
  <Slides>43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6</vt:i4>
      </vt:variant>
      <vt:variant>
        <vt:lpstr>슬라이드 제목</vt:lpstr>
      </vt:variant>
      <vt:variant>
        <vt:i4>43</vt:i4>
      </vt:variant>
    </vt:vector>
  </HeadingPairs>
  <TitlesOfParts>
    <vt:vector size="59" baseType="lpstr">
      <vt:lpstr>Apple SD Gothic Neo</vt:lpstr>
      <vt:lpstr>HY견고딕</vt:lpstr>
      <vt:lpstr>돋움</vt:lpstr>
      <vt:lpstr>맑은 고딕</vt:lpstr>
      <vt:lpstr>Batang</vt:lpstr>
      <vt:lpstr>Arial</vt:lpstr>
      <vt:lpstr>Arial Black</vt:lpstr>
      <vt:lpstr>Tw Cen MT</vt:lpstr>
      <vt:lpstr>Wingdings</vt:lpstr>
      <vt:lpstr>Wingdings 3</vt:lpstr>
      <vt:lpstr>Office 테마</vt:lpstr>
      <vt:lpstr>Office theme</vt:lpstr>
      <vt:lpstr>Office theme</vt:lpstr>
      <vt:lpstr>Office theme</vt:lpstr>
      <vt:lpstr>Office theme</vt:lpstr>
      <vt:lpstr>Office theme</vt:lpstr>
      <vt:lpstr>국내 콘텐츠를 통한 간접광고/가상광고가  해외에 미치는 영향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국내 및 해외국가의 PPL규제에 관한 연구</dc:title>
  <dc:creator>JIN BO BAE</dc:creator>
  <cp:lastModifiedBy>USER</cp:lastModifiedBy>
  <cp:revision>44</cp:revision>
  <dcterms:modified xsi:type="dcterms:W3CDTF">2019-11-10T13:12:30Z</dcterms:modified>
</cp:coreProperties>
</file>