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705" r:id="rId3"/>
  </p:sldMasterIdLst>
  <p:notesMasterIdLst>
    <p:notesMasterId r:id="rId31"/>
  </p:notesMasterIdLst>
  <p:sldIdLst>
    <p:sldId id="256" r:id="rId4"/>
    <p:sldId id="280" r:id="rId5"/>
    <p:sldId id="281" r:id="rId6"/>
    <p:sldId id="282" r:id="rId7"/>
    <p:sldId id="283" r:id="rId8"/>
    <p:sldId id="261" r:id="rId9"/>
    <p:sldId id="268" r:id="rId10"/>
    <p:sldId id="262" r:id="rId11"/>
    <p:sldId id="267" r:id="rId12"/>
    <p:sldId id="266" r:id="rId13"/>
    <p:sldId id="270" r:id="rId14"/>
    <p:sldId id="263" r:id="rId15"/>
    <p:sldId id="271" r:id="rId16"/>
    <p:sldId id="274" r:id="rId17"/>
    <p:sldId id="272" r:id="rId18"/>
    <p:sldId id="273" r:id="rId19"/>
    <p:sldId id="275" r:id="rId20"/>
    <p:sldId id="276" r:id="rId21"/>
    <p:sldId id="277" r:id="rId22"/>
    <p:sldId id="278" r:id="rId23"/>
    <p:sldId id="286" r:id="rId24"/>
    <p:sldId id="284" r:id="rId25"/>
    <p:sldId id="279" r:id="rId26"/>
    <p:sldId id="264" r:id="rId27"/>
    <p:sldId id="259" r:id="rId28"/>
    <p:sldId id="287" r:id="rId29"/>
    <p:sldId id="288" r:id="rId30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4C1A8A3-306A-4EB7-A6B1-4F7E0EB9C5D6}" styleName="보통 스타일 3 - 강조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5" d="100"/>
          <a:sy n="115" d="100"/>
        </p:scale>
        <p:origin x="372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405A4F-0475-4CF6-A004-05F5AFB9967C}" type="datetimeFigureOut">
              <a:rPr lang="ko-KR" altLang="en-US" smtClean="0"/>
              <a:t>2019-11-11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AA618-834A-4BB3-8752-3BB285298B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33754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err="1" smtClean="0"/>
              <a:t>바이럴</a:t>
            </a:r>
            <a:r>
              <a:rPr lang="ko-KR" altLang="en-US" dirty="0" smtClean="0"/>
              <a:t> 캠페인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성공과 실패의 모호한 잣대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15CB2FA-9E73-45BF-9B4F-6DB60306AB49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4272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5F957-7F86-4F46-806C-278189A5D517}" type="datetimeFigureOut">
              <a:rPr lang="ko-KR" altLang="en-US" smtClean="0"/>
              <a:t>2019-11-11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16A4-29E3-4C0C-BD8E-B7C02789B9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51813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5F957-7F86-4F46-806C-278189A5D517}" type="datetimeFigureOut">
              <a:rPr lang="ko-KR" altLang="en-US" smtClean="0"/>
              <a:t>2019-11-11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16A4-29E3-4C0C-BD8E-B7C02789B9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0625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5F957-7F86-4F46-806C-278189A5D517}" type="datetimeFigureOut">
              <a:rPr lang="ko-KR" altLang="en-US" smtClean="0"/>
              <a:t>2019-11-11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16A4-29E3-4C0C-BD8E-B7C02789B9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897508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사용자 지정 레이아웃">
    <p:bg>
      <p:bgPr>
        <a:solidFill>
          <a:srgbClr val="47423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37838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>
          <a:xfrm>
            <a:off x="-37835" y="-1"/>
            <a:ext cx="12229835" cy="6858000"/>
          </a:xfrm>
          <a:prstGeom prst="rect">
            <a:avLst/>
          </a:prstGeom>
          <a:solidFill>
            <a:srgbClr val="2C504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6" name="그림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-841709" y="-502202"/>
            <a:ext cx="2634760" cy="197607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6171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>
          <a:xfrm>
            <a:off x="8737600" y="6356395"/>
            <a:ext cx="2844800" cy="366183"/>
          </a:xfrm>
          <a:prstGeom prst="rect">
            <a:avLst/>
          </a:prstGeom>
        </p:spPr>
        <p:txBody>
          <a:bodyPr vert="horz" lIns="91394" tIns="45697" rIns="91394" bIns="45697" rtlCol="0" anchor="ctr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latin typeface="Yoon 윤고딕 530_TT" charset="-127"/>
                <a:ea typeface="Yoon 윤고딕 530_TT" charset="-127"/>
              </a:defRPr>
            </a:lvl1pPr>
          </a:lstStyle>
          <a:p>
            <a:fld id="{B039D494-6272-4A58-951C-C9F921695075}" type="slidenum">
              <a:rPr lang="ko-KR" alt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3" name="그림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1" y="0"/>
            <a:ext cx="121868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6897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>
          <a:xfrm>
            <a:off x="8737600" y="6356395"/>
            <a:ext cx="2844800" cy="366183"/>
          </a:xfrm>
          <a:prstGeom prst="rect">
            <a:avLst/>
          </a:prstGeom>
        </p:spPr>
        <p:txBody>
          <a:bodyPr vert="horz" lIns="91394" tIns="45697" rIns="91394" bIns="45697" rtlCol="0" anchor="ctr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latin typeface="Yoon 윤고딕 530_TT" charset="-127"/>
                <a:ea typeface="Yoon 윤고딕 530_TT" charset="-127"/>
              </a:defRPr>
            </a:lvl1pPr>
          </a:lstStyle>
          <a:p>
            <a:fld id="{B039D494-6272-4A58-951C-C9F921695075}" type="slidenum">
              <a:rPr lang="ko-KR" alt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61961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71139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>
          <a:xfrm>
            <a:off x="-37835" y="-1"/>
            <a:ext cx="5473435" cy="6858000"/>
          </a:xfrm>
          <a:prstGeom prst="rect">
            <a:avLst/>
          </a:prstGeom>
          <a:solidFill>
            <a:srgbClr val="AE183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6" name="그림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-841709" y="-502202"/>
            <a:ext cx="2634760" cy="197607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9371841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>
          <a:xfrm>
            <a:off x="-37835" y="-1"/>
            <a:ext cx="6133835" cy="6858000"/>
          </a:xfrm>
          <a:prstGeom prst="rect">
            <a:avLst/>
          </a:prstGeom>
          <a:solidFill>
            <a:srgbClr val="2C504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6" name="그림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-841709" y="-502202"/>
            <a:ext cx="2634760" cy="197607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198093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>
          <a:xfrm>
            <a:off x="-37835" y="-1"/>
            <a:ext cx="12229835" cy="6858000"/>
          </a:xfrm>
          <a:prstGeom prst="rect">
            <a:avLst/>
          </a:prstGeom>
          <a:solidFill>
            <a:srgbClr val="2C504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6" name="그림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-841709" y="-502202"/>
            <a:ext cx="2634760" cy="197607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676177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5F957-7F86-4F46-806C-278189A5D517}" type="datetimeFigureOut">
              <a:rPr lang="ko-KR" altLang="en-US" smtClean="0"/>
              <a:t>2019-11-11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16A4-29E3-4C0C-BD8E-B7C02789B9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58234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제목 슬라이드">
    <p:bg>
      <p:bgPr>
        <a:solidFill>
          <a:srgbClr val="AE18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14096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제목 슬라이드">
    <p:bg>
      <p:bgPr>
        <a:solidFill>
          <a:srgbClr val="2C504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42833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70788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8823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bg>
      <p:bgPr>
        <a:solidFill>
          <a:srgbClr val="47423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95941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361268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phonewallpapers-hd.com/walls/bloody_mac_wallpaper_blood_on_my_hands-other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042" r="48085" b="22696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그림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1" y="0"/>
            <a:ext cx="121868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3352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>
          <a:xfrm>
            <a:off x="8737600" y="6356395"/>
            <a:ext cx="2844800" cy="366183"/>
          </a:xfrm>
          <a:prstGeom prst="rect">
            <a:avLst/>
          </a:prstGeom>
        </p:spPr>
        <p:txBody>
          <a:bodyPr vert="horz" lIns="91394" tIns="45697" rIns="91394" bIns="45697" rtlCol="0" anchor="ctr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latin typeface="Yoon 윤고딕 530_TT" charset="-127"/>
                <a:ea typeface="Yoon 윤고딕 530_TT" charset="-127"/>
              </a:defRPr>
            </a:lvl1pPr>
          </a:lstStyle>
          <a:p>
            <a:fld id="{B039D494-6272-4A58-951C-C9F921695075}" type="slidenum">
              <a:rPr lang="ko-KR" alt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3" name="그림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1" y="0"/>
            <a:ext cx="121868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8235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>
          <a:xfrm>
            <a:off x="8737600" y="6356395"/>
            <a:ext cx="2844800" cy="366183"/>
          </a:xfrm>
          <a:prstGeom prst="rect">
            <a:avLst/>
          </a:prstGeom>
        </p:spPr>
        <p:txBody>
          <a:bodyPr vert="horz" lIns="91394" tIns="45697" rIns="91394" bIns="45697" rtlCol="0" anchor="ctr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latin typeface="Yoon 윤고딕 530_TT" charset="-127"/>
                <a:ea typeface="Yoon 윤고딕 530_TT" charset="-127"/>
              </a:defRPr>
            </a:lvl1pPr>
          </a:lstStyle>
          <a:p>
            <a:fld id="{B039D494-6272-4A58-951C-C9F921695075}" type="slidenum">
              <a:rPr lang="ko-KR" alt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3" name="그림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1" y="0"/>
            <a:ext cx="121868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757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제목 슬라이드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33708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5F957-7F86-4F46-806C-278189A5D517}" type="datetimeFigureOut">
              <a:rPr lang="ko-KR" altLang="en-US" smtClean="0"/>
              <a:t>2019-11-11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16A4-29E3-4C0C-BD8E-B7C02789B9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4633348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>
          <a:xfrm>
            <a:off x="8737600" y="6356395"/>
            <a:ext cx="2844800" cy="366183"/>
          </a:xfrm>
          <a:prstGeom prst="rect">
            <a:avLst/>
          </a:prstGeom>
        </p:spPr>
        <p:txBody>
          <a:bodyPr vert="horz" lIns="91394" tIns="45697" rIns="91394" bIns="45697" rtlCol="0" anchor="ctr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latin typeface="Yoon 윤고딕 530_TT" charset="-127"/>
                <a:ea typeface="Yoon 윤고딕 530_TT" charset="-127"/>
              </a:defRPr>
            </a:lvl1pPr>
          </a:lstStyle>
          <a:p>
            <a:fld id="{B039D494-6272-4A58-951C-C9F921695075}" type="slidenum">
              <a:rPr lang="ko-KR" alt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3" name="그림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1" y="0"/>
            <a:ext cx="121868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0443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>
          <a:xfrm>
            <a:off x="8737600" y="6356395"/>
            <a:ext cx="2844800" cy="366183"/>
          </a:xfrm>
          <a:prstGeom prst="rect">
            <a:avLst/>
          </a:prstGeom>
        </p:spPr>
        <p:txBody>
          <a:bodyPr vert="horz" lIns="91394" tIns="45697" rIns="91394" bIns="45697" rtlCol="0" anchor="ctr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latin typeface="Yoon 윤고딕 530_TT" charset="-127"/>
                <a:ea typeface="Yoon 윤고딕 530_TT" charset="-127"/>
              </a:defRPr>
            </a:lvl1pPr>
          </a:lstStyle>
          <a:p>
            <a:fld id="{B039D494-6272-4A58-951C-C9F921695075}" type="slidenum">
              <a:rPr lang="ko-KR" alt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368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>
          <a:xfrm>
            <a:off x="8737600" y="6356395"/>
            <a:ext cx="2844800" cy="366183"/>
          </a:xfrm>
          <a:prstGeom prst="rect">
            <a:avLst/>
          </a:prstGeom>
        </p:spPr>
        <p:txBody>
          <a:bodyPr vert="horz" lIns="91394" tIns="45697" rIns="91394" bIns="45697" rtlCol="0" anchor="ctr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latin typeface="Yoon 윤고딕 530_TT" charset="-127"/>
                <a:ea typeface="Yoon 윤고딕 530_TT" charset="-127"/>
              </a:defRPr>
            </a:lvl1pPr>
          </a:lstStyle>
          <a:p>
            <a:fld id="{B039D494-6272-4A58-951C-C9F921695075}" type="slidenum">
              <a:rPr lang="ko-KR" alt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3" name="그림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1" y="0"/>
            <a:ext cx="121868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21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>
          <a:xfrm>
            <a:off x="8737600" y="6356395"/>
            <a:ext cx="2844800" cy="366183"/>
          </a:xfrm>
          <a:prstGeom prst="rect">
            <a:avLst/>
          </a:prstGeom>
        </p:spPr>
        <p:txBody>
          <a:bodyPr vert="horz" lIns="91394" tIns="45697" rIns="91394" bIns="45697" rtlCol="0" anchor="ctr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latin typeface="Yoon 윤고딕 530_TT" charset="-127"/>
                <a:ea typeface="Yoon 윤고딕 530_TT" charset="-127"/>
              </a:defRPr>
            </a:lvl1pPr>
          </a:lstStyle>
          <a:p>
            <a:fld id="{B039D494-6272-4A58-951C-C9F921695075}" type="slidenum">
              <a:rPr lang="ko-KR" alt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3" name="그림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1" y="0"/>
            <a:ext cx="121868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24248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2690"/>
            <a:fld id="{B039D494-6272-4A58-951C-C9F921695075}" type="slidenum">
              <a:rPr lang="ko-KR" alt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 defTabSz="912690"/>
              <a:t>‹#›</a:t>
            </a:fld>
            <a:endParaRPr lang="ko-KR" alt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717485"/>
      </p:ext>
    </p:extLst>
  </p:cSld>
  <p:clrMapOvr>
    <a:masterClrMapping/>
  </p:clrMapOvr>
  <p:hf hdr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>
          <a:xfrm>
            <a:off x="8737600" y="6356395"/>
            <a:ext cx="2844800" cy="366183"/>
          </a:xfrm>
          <a:prstGeom prst="rect">
            <a:avLst/>
          </a:prstGeom>
        </p:spPr>
        <p:txBody>
          <a:bodyPr vert="horz" lIns="91394" tIns="45697" rIns="91394" bIns="45697" rtlCol="0" anchor="ctr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latin typeface="Yoon 윤고딕 530_TT" charset="-127"/>
                <a:ea typeface="Yoon 윤고딕 530_TT" charset="-127"/>
              </a:defRPr>
            </a:lvl1pPr>
          </a:lstStyle>
          <a:p>
            <a:fld id="{B039D494-6272-4A58-951C-C9F921695075}" type="slidenum">
              <a:rPr lang="ko-KR" alt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2705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>
          <a:xfrm>
            <a:off x="8737600" y="6356395"/>
            <a:ext cx="2844800" cy="366183"/>
          </a:xfrm>
          <a:prstGeom prst="rect">
            <a:avLst/>
          </a:prstGeom>
        </p:spPr>
        <p:txBody>
          <a:bodyPr vert="horz" lIns="91394" tIns="45697" rIns="91394" bIns="45697" rtlCol="0" anchor="ctr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latin typeface="Yoon 윤고딕 530_TT" charset="-127"/>
                <a:ea typeface="Yoon 윤고딕 530_TT" charset="-127"/>
              </a:defRPr>
            </a:lvl1pPr>
          </a:lstStyle>
          <a:p>
            <a:fld id="{B039D494-6272-4A58-951C-C9F921695075}" type="slidenum">
              <a:rPr lang="ko-KR" alt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33384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>
          <a:xfrm>
            <a:off x="8737600" y="6356395"/>
            <a:ext cx="2844800" cy="366183"/>
          </a:xfrm>
          <a:prstGeom prst="rect">
            <a:avLst/>
          </a:prstGeom>
        </p:spPr>
        <p:txBody>
          <a:bodyPr vert="horz" lIns="91394" tIns="45697" rIns="91394" bIns="45697" rtlCol="0" anchor="ctr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latin typeface="Yoon 윤고딕 530_TT" charset="-127"/>
                <a:ea typeface="Yoon 윤고딕 530_TT" charset="-127"/>
              </a:defRPr>
            </a:lvl1pPr>
          </a:lstStyle>
          <a:p>
            <a:fld id="{B039D494-6272-4A58-951C-C9F921695075}" type="slidenum">
              <a:rPr lang="ko-KR" alt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3" name="그림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1" y="0"/>
            <a:ext cx="121868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1521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35999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>
          <a:xfrm>
            <a:off x="8737600" y="6356395"/>
            <a:ext cx="2844800" cy="366183"/>
          </a:xfrm>
          <a:prstGeom prst="rect">
            <a:avLst/>
          </a:prstGeom>
        </p:spPr>
        <p:txBody>
          <a:bodyPr vert="horz" lIns="91394" tIns="45697" rIns="91394" bIns="45697" rtlCol="0" anchor="ctr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latin typeface="Yoon 윤고딕 530_TT" charset="-127"/>
                <a:ea typeface="Yoon 윤고딕 530_TT" charset="-127"/>
              </a:defRPr>
            </a:lvl1pPr>
          </a:lstStyle>
          <a:p>
            <a:fld id="{B039D494-6272-4A58-951C-C9F921695075}" type="slidenum">
              <a:rPr lang="ko-KR" alt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466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5F957-7F86-4F46-806C-278189A5D517}" type="datetimeFigureOut">
              <a:rPr lang="ko-KR" altLang="en-US" smtClean="0"/>
              <a:t>2019-11-11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16A4-29E3-4C0C-BD8E-B7C02789B9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416994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>
          <a:xfrm>
            <a:off x="8737600" y="6356395"/>
            <a:ext cx="2844800" cy="366183"/>
          </a:xfrm>
          <a:prstGeom prst="rect">
            <a:avLst/>
          </a:prstGeom>
        </p:spPr>
        <p:txBody>
          <a:bodyPr vert="horz" lIns="91394" tIns="45697" rIns="91394" bIns="45697" rtlCol="0" anchor="ctr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latin typeface="Yoon 윤고딕 530_TT" charset="-127"/>
                <a:ea typeface="Yoon 윤고딕 530_TT" charset="-127"/>
              </a:defRPr>
            </a:lvl1pPr>
          </a:lstStyle>
          <a:p>
            <a:fld id="{B039D494-6272-4A58-951C-C9F921695075}" type="slidenum">
              <a:rPr lang="ko-KR" alt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945815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>
          <a:xfrm>
            <a:off x="8737600" y="6356395"/>
            <a:ext cx="2844800" cy="366183"/>
          </a:xfrm>
          <a:prstGeom prst="rect">
            <a:avLst/>
          </a:prstGeom>
        </p:spPr>
        <p:txBody>
          <a:bodyPr vert="horz" lIns="91394" tIns="45697" rIns="91394" bIns="45697" rtlCol="0" anchor="ctr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latin typeface="Yoon 윤고딕 530_TT" charset="-127"/>
                <a:ea typeface="Yoon 윤고딕 530_TT" charset="-127"/>
              </a:defRPr>
            </a:lvl1pPr>
          </a:lstStyle>
          <a:p>
            <a:fld id="{B039D494-6272-4A58-951C-C9F921695075}" type="slidenum">
              <a:rPr lang="ko-KR" alt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30706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>
          <a:xfrm>
            <a:off x="8737600" y="6356395"/>
            <a:ext cx="2844800" cy="366183"/>
          </a:xfrm>
          <a:prstGeom prst="rect">
            <a:avLst/>
          </a:prstGeom>
        </p:spPr>
        <p:txBody>
          <a:bodyPr vert="horz" lIns="91394" tIns="45697" rIns="91394" bIns="45697" rtlCol="0" anchor="ctr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latin typeface="Yoon 윤고딕 530_TT" charset="-127"/>
                <a:ea typeface="Yoon 윤고딕 530_TT" charset="-127"/>
              </a:defRPr>
            </a:lvl1pPr>
          </a:lstStyle>
          <a:p>
            <a:fld id="{B039D494-6272-4A58-951C-C9F921695075}" type="slidenum">
              <a:rPr lang="ko-KR" alt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3" name="그림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1" y="0"/>
            <a:ext cx="121868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26338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>
          <a:xfrm>
            <a:off x="8737600" y="6356395"/>
            <a:ext cx="2844800" cy="366183"/>
          </a:xfrm>
          <a:prstGeom prst="rect">
            <a:avLst/>
          </a:prstGeom>
        </p:spPr>
        <p:txBody>
          <a:bodyPr vert="horz" lIns="91394" tIns="45697" rIns="91394" bIns="45697" rtlCol="0" anchor="ctr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latin typeface="Yoon 윤고딕 530_TT" charset="-127"/>
                <a:ea typeface="Yoon 윤고딕 530_TT" charset="-127"/>
              </a:defRPr>
            </a:lvl1pPr>
          </a:lstStyle>
          <a:p>
            <a:fld id="{B039D494-6272-4A58-951C-C9F921695075}" type="slidenum">
              <a:rPr lang="ko-KR" alt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6992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>
          <a:xfrm>
            <a:off x="8737600" y="6356395"/>
            <a:ext cx="2844800" cy="366183"/>
          </a:xfrm>
          <a:prstGeom prst="rect">
            <a:avLst/>
          </a:prstGeom>
        </p:spPr>
        <p:txBody>
          <a:bodyPr vert="horz" lIns="91394" tIns="45697" rIns="91394" bIns="45697" rtlCol="0" anchor="ctr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latin typeface="Yoon 윤고딕 530_TT" charset="-127"/>
                <a:ea typeface="Yoon 윤고딕 530_TT" charset="-127"/>
              </a:defRPr>
            </a:lvl1pPr>
          </a:lstStyle>
          <a:p>
            <a:fld id="{B039D494-6272-4A58-951C-C9F921695075}" type="slidenum">
              <a:rPr lang="ko-KR" alt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3" name="그림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1" y="0"/>
            <a:ext cx="121868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8637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>
          <a:xfrm>
            <a:off x="8737600" y="6356395"/>
            <a:ext cx="2844800" cy="366183"/>
          </a:xfrm>
          <a:prstGeom prst="rect">
            <a:avLst/>
          </a:prstGeom>
        </p:spPr>
        <p:txBody>
          <a:bodyPr vert="horz" lIns="91394" tIns="45697" rIns="91394" bIns="45697" rtlCol="0" anchor="ctr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latin typeface="Yoon 윤고딕 530_TT" charset="-127"/>
                <a:ea typeface="Yoon 윤고딕 530_TT" charset="-127"/>
              </a:defRPr>
            </a:lvl1pPr>
          </a:lstStyle>
          <a:p>
            <a:fld id="{B039D494-6272-4A58-951C-C9F921695075}" type="slidenum">
              <a:rPr lang="ko-KR" alt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3" name="그림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1" y="0"/>
            <a:ext cx="121868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989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C4BA3C7-9E13-4CF2-8898-5CB9F1537044}" type="datetimeFigureOut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2019-11-11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1D02216-DCC0-436C-B489-93FB1EC0F4B1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723980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C4BA3C7-9E13-4CF2-8898-5CB9F1537044}" type="datetimeFigureOut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2019-11-11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1D02216-DCC0-436C-B489-93FB1EC0F4B1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73779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C4BA3C7-9E13-4CF2-8898-5CB9F1537044}" type="datetimeFigureOut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2019-11-11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1D02216-DCC0-436C-B489-93FB1EC0F4B1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38348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C4BA3C7-9E13-4CF2-8898-5CB9F1537044}" type="datetimeFigureOut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2019-11-11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1D02216-DCC0-436C-B489-93FB1EC0F4B1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22850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5F957-7F86-4F46-806C-278189A5D517}" type="datetimeFigureOut">
              <a:rPr lang="ko-KR" altLang="en-US" smtClean="0"/>
              <a:t>2019-11-11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16A4-29E3-4C0C-BD8E-B7C02789B9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6656242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C4BA3C7-9E13-4CF2-8898-5CB9F1537044}" type="datetimeFigureOut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2019-11-11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1D02216-DCC0-436C-B489-93FB1EC0F4B1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318016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C4BA3C7-9E13-4CF2-8898-5CB9F1537044}" type="datetimeFigureOut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2019-11-11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1D02216-DCC0-436C-B489-93FB1EC0F4B1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9098403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C4BA3C7-9E13-4CF2-8898-5CB9F1537044}" type="datetimeFigureOut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2019-11-11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1D02216-DCC0-436C-B489-93FB1EC0F4B1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654065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C4BA3C7-9E13-4CF2-8898-5CB9F1537044}" type="datetimeFigureOut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2019-11-11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1D02216-DCC0-436C-B489-93FB1EC0F4B1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383513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C4BA3C7-9E13-4CF2-8898-5CB9F1537044}" type="datetimeFigureOut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2019-11-11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1D02216-DCC0-436C-B489-93FB1EC0F4B1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901822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C4BA3C7-9E13-4CF2-8898-5CB9F1537044}" type="datetimeFigureOut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2019-11-11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1D02216-DCC0-436C-B489-93FB1EC0F4B1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688746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C4BA3C7-9E13-4CF2-8898-5CB9F1537044}" type="datetimeFigureOut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2019-11-11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1D02216-DCC0-436C-B489-93FB1EC0F4B1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36195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4711700" y="6550025"/>
            <a:ext cx="2743200" cy="365125"/>
          </a:xfrm>
          <a:prstGeom prst="rect">
            <a:avLst/>
          </a:prstGeom>
        </p:spPr>
        <p:txBody>
          <a:bodyPr lIns="91276" tIns="45718" rIns="91276" bIns="45718"/>
          <a:lstStyle>
            <a:lvl1pPr algn="ctr" defTabSz="912541">
              <a:defRPr sz="120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 marL="0" marR="0" lvl="0" indent="0" algn="ctr" defTabSz="91254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3A24121-86C9-4AFC-B68D-A7FAB0F517DF}" type="slidenum">
              <a:rPr kumimoji="0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pPr marL="0" marR="0" lvl="0" indent="0" algn="ctr" defTabSz="912541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46464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>
          <a:xfrm>
            <a:off x="-37835" y="-1"/>
            <a:ext cx="12229835" cy="6858000"/>
          </a:xfrm>
          <a:prstGeom prst="rect">
            <a:avLst/>
          </a:prstGeom>
          <a:solidFill>
            <a:srgbClr val="2C504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6" name="그림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-841709" y="-502202"/>
            <a:ext cx="2634760" cy="197607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25236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사용자 지정 레이아웃">
    <p:bg>
      <p:bgPr>
        <a:solidFill>
          <a:srgbClr val="47423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1358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5F957-7F86-4F46-806C-278189A5D517}" type="datetimeFigureOut">
              <a:rPr lang="ko-KR" altLang="en-US" smtClean="0"/>
              <a:t>2019-11-11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16A4-29E3-4C0C-BD8E-B7C02789B9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6541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5F957-7F86-4F46-806C-278189A5D517}" type="datetimeFigureOut">
              <a:rPr lang="ko-KR" altLang="en-US" smtClean="0"/>
              <a:t>2019-11-11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16A4-29E3-4C0C-BD8E-B7C02789B9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8236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5F957-7F86-4F46-806C-278189A5D517}" type="datetimeFigureOut">
              <a:rPr lang="ko-KR" altLang="en-US" smtClean="0"/>
              <a:t>2019-11-11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16A4-29E3-4C0C-BD8E-B7C02789B9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04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5F957-7F86-4F46-806C-278189A5D517}" type="datetimeFigureOut">
              <a:rPr lang="ko-KR" altLang="en-US" smtClean="0"/>
              <a:t>2019-11-11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16A4-29E3-4C0C-BD8E-B7C02789B9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88871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slideLayout" Target="../slideLayouts/slideLayout31.xml"/><Relationship Id="rId26" Type="http://schemas.openxmlformats.org/officeDocument/2006/relationships/slideLayout" Target="../slideLayouts/slideLayout39.xml"/><Relationship Id="rId3" Type="http://schemas.openxmlformats.org/officeDocument/2006/relationships/slideLayout" Target="../slideLayouts/slideLayout16.xml"/><Relationship Id="rId21" Type="http://schemas.openxmlformats.org/officeDocument/2006/relationships/slideLayout" Target="../slideLayouts/slideLayout34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30.xml"/><Relationship Id="rId25" Type="http://schemas.openxmlformats.org/officeDocument/2006/relationships/slideLayout" Target="../slideLayouts/slideLayout38.xml"/><Relationship Id="rId33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20" Type="http://schemas.openxmlformats.org/officeDocument/2006/relationships/slideLayout" Target="../slideLayouts/slideLayout33.xml"/><Relationship Id="rId29" Type="http://schemas.openxmlformats.org/officeDocument/2006/relationships/slideLayout" Target="../slideLayouts/slideLayout42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24" Type="http://schemas.openxmlformats.org/officeDocument/2006/relationships/slideLayout" Target="../slideLayouts/slideLayout37.xml"/><Relationship Id="rId32" Type="http://schemas.openxmlformats.org/officeDocument/2006/relationships/slideLayout" Target="../slideLayouts/slideLayout45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23" Type="http://schemas.openxmlformats.org/officeDocument/2006/relationships/slideLayout" Target="../slideLayouts/slideLayout36.xml"/><Relationship Id="rId28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23.xml"/><Relationship Id="rId19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44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Relationship Id="rId22" Type="http://schemas.openxmlformats.org/officeDocument/2006/relationships/slideLayout" Target="../slideLayouts/slideLayout35.xml"/><Relationship Id="rId27" Type="http://schemas.openxmlformats.org/officeDocument/2006/relationships/slideLayout" Target="../slideLayouts/slideLayout40.xml"/><Relationship Id="rId30" Type="http://schemas.openxmlformats.org/officeDocument/2006/relationships/slideLayout" Target="../slideLayouts/slideLayout4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slideLayout" Target="../slideLayouts/slideLayout58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slideLayout" Target="../slideLayouts/slideLayout57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Relationship Id="rId14" Type="http://schemas.openxmlformats.org/officeDocument/2006/relationships/slideLayout" Target="../slideLayouts/slideLayout5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5F957-7F86-4F46-806C-278189A5D517}" type="datetimeFigureOut">
              <a:rPr lang="ko-KR" altLang="en-US" smtClean="0"/>
              <a:t>2019-11-11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416A4-29E3-4C0C-BD8E-B7C02789B9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8038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721" r:id="rId12"/>
    <p:sldLayoutId id="2147483722" r:id="rId13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7E7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>
          <a:xfrm>
            <a:off x="8737600" y="6356395"/>
            <a:ext cx="2844800" cy="366183"/>
          </a:xfrm>
          <a:prstGeom prst="rect">
            <a:avLst/>
          </a:prstGeom>
        </p:spPr>
        <p:txBody>
          <a:bodyPr vert="horz" lIns="91394" tIns="45697" rIns="91394" bIns="45697" rtlCol="0" anchor="ctr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latin typeface="Yoon 윤고딕 530_TT" charset="-127"/>
                <a:ea typeface="Yoon 윤고딕 530_TT" charset="-127"/>
              </a:defRPr>
            </a:lvl1pPr>
          </a:lstStyle>
          <a:p>
            <a:pPr defTabSz="912690"/>
            <a:fld id="{B039D494-6272-4A58-951C-C9F921695075}" type="slidenum">
              <a:rPr lang="ko-KR" alt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 defTabSz="912690"/>
              <a:t>‹#›</a:t>
            </a:fld>
            <a:endParaRPr lang="ko-KR" alt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9452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718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  <p:sldLayoutId id="2147483688" r:id="rId17"/>
    <p:sldLayoutId id="2147483689" r:id="rId18"/>
    <p:sldLayoutId id="2147483690" r:id="rId19"/>
    <p:sldLayoutId id="2147483692" r:id="rId20"/>
    <p:sldLayoutId id="2147483693" r:id="rId21"/>
    <p:sldLayoutId id="2147483694" r:id="rId22"/>
    <p:sldLayoutId id="2147483695" r:id="rId23"/>
    <p:sldLayoutId id="2147483696" r:id="rId24"/>
    <p:sldLayoutId id="2147483697" r:id="rId25"/>
    <p:sldLayoutId id="2147483698" r:id="rId26"/>
    <p:sldLayoutId id="2147483699" r:id="rId27"/>
    <p:sldLayoutId id="2147483700" r:id="rId28"/>
    <p:sldLayoutId id="2147483701" r:id="rId29"/>
    <p:sldLayoutId id="2147483702" r:id="rId30"/>
    <p:sldLayoutId id="2147483703" r:id="rId31"/>
    <p:sldLayoutId id="2147483704" r:id="rId3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4236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082" indent="-171082" algn="l" defTabSz="684236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3245" indent="-171082" algn="l" defTabSz="684236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5317" indent="-171082" algn="l" defTabSz="684236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97390" indent="-171082" algn="l" defTabSz="684236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39464" indent="-171082" algn="l" defTabSz="684236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1626" indent="-171082" algn="l" defTabSz="684236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3745" indent="-171082" algn="l" defTabSz="684236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65862" indent="-171082" algn="l" defTabSz="684236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08025" indent="-171082" algn="l" defTabSz="684236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684236" rtl="0" eaLnBrk="1" latinLnBrk="1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074" algn="l" defTabSz="684236" rtl="0" eaLnBrk="1" latinLnBrk="1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4236" algn="l" defTabSz="684236" rtl="0" eaLnBrk="1" latinLnBrk="1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6354" algn="l" defTabSz="684236" rtl="0" eaLnBrk="1" latinLnBrk="1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68472" algn="l" defTabSz="684236" rtl="0" eaLnBrk="1" latinLnBrk="1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0635" algn="l" defTabSz="684236" rtl="0" eaLnBrk="1" latinLnBrk="1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2707" algn="l" defTabSz="684236" rtl="0" eaLnBrk="1" latinLnBrk="1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4780" algn="l" defTabSz="684236" rtl="0" eaLnBrk="1" latinLnBrk="1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36854" algn="l" defTabSz="684236" rtl="0" eaLnBrk="1" latinLnBrk="1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C4BA3C7-9E13-4CF2-8898-5CB9F1537044}" type="datetimeFigureOut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2019-11-11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D02216-DCC0-436C-B489-93FB1EC0F4B1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4327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9" r:id="rId13"/>
    <p:sldLayoutId id="2147483720" r:id="rId14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2676843"/>
            <a:ext cx="9144000" cy="131326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ko-KR" altLang="en-US" sz="4400" dirty="0" smtClean="0">
                <a:latin typeface="Rix모던고딕 L" panose="02020603020101020101" pitchFamily="18" charset="-127"/>
                <a:ea typeface="Rix모던고딕 L" panose="02020603020101020101" pitchFamily="18" charset="-127"/>
              </a:rPr>
              <a:t>과목 개발 어떻게 해야 할까</a:t>
            </a:r>
            <a:r>
              <a:rPr lang="en-US" altLang="ko-KR" sz="4400" dirty="0" smtClean="0">
                <a:latin typeface="Rix모던고딕 L" panose="02020603020101020101" pitchFamily="18" charset="-127"/>
                <a:ea typeface="Rix모던고딕 L" panose="02020603020101020101" pitchFamily="18" charset="-127"/>
              </a:rPr>
              <a:t>?</a:t>
            </a:r>
            <a:br>
              <a:rPr lang="en-US" altLang="ko-KR" sz="4400" dirty="0" smtClean="0">
                <a:latin typeface="Rix모던고딕 L" panose="02020603020101020101" pitchFamily="18" charset="-127"/>
                <a:ea typeface="Rix모던고딕 L" panose="02020603020101020101" pitchFamily="18" charset="-127"/>
              </a:rPr>
            </a:br>
            <a:r>
              <a:rPr lang="en-US" altLang="ko-KR" sz="2700" dirty="0"/>
              <a:t>- CSS </a:t>
            </a:r>
            <a:r>
              <a:rPr lang="ko-KR" altLang="en-US" sz="2700" dirty="0"/>
              <a:t>양성</a:t>
            </a:r>
            <a:r>
              <a:rPr lang="en-US" altLang="ko-KR" sz="2700" dirty="0"/>
              <a:t> </a:t>
            </a:r>
            <a:r>
              <a:rPr lang="ko-KR" altLang="en-US" sz="2700" dirty="0"/>
              <a:t>사업단 </a:t>
            </a:r>
            <a:r>
              <a:rPr lang="ko-KR" altLang="en-US" sz="2700" dirty="0" smtClean="0"/>
              <a:t>사례를 중심으로 </a:t>
            </a:r>
            <a:r>
              <a:rPr lang="en-US" altLang="ko-KR" sz="2700" dirty="0"/>
              <a:t>-</a:t>
            </a:r>
            <a:r>
              <a:rPr lang="ko-KR" altLang="en-US" sz="2700" dirty="0"/>
              <a:t/>
            </a:r>
            <a:br>
              <a:rPr lang="ko-KR" altLang="en-US" sz="2700" dirty="0"/>
            </a:br>
            <a:endParaRPr lang="ko-KR" altLang="en-US" sz="2700" dirty="0">
              <a:latin typeface="Rix모던고딕 L" panose="02020603020101020101" pitchFamily="18" charset="-127"/>
              <a:ea typeface="Rix모던고딕 L" panose="02020603020101020101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99410" y="4696691"/>
            <a:ext cx="60599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400" dirty="0" smtClean="0"/>
              <a:t>계명대학교 광고홍보학전공 박진우</a:t>
            </a:r>
            <a:r>
              <a:rPr lang="en-US" altLang="ko-KR" sz="1400" dirty="0" smtClean="0"/>
              <a:t> </a:t>
            </a:r>
          </a:p>
          <a:p>
            <a:pPr algn="r"/>
            <a:r>
              <a:rPr lang="ko-KR" altLang="en-US" sz="1400" dirty="0" smtClean="0"/>
              <a:t>계명대학교 광고홍보학전공 </a:t>
            </a:r>
            <a:r>
              <a:rPr lang="ko-KR" altLang="en-US" sz="1400" dirty="0" err="1" smtClean="0"/>
              <a:t>이시훈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724693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272989" y="1267347"/>
            <a:ext cx="3310571" cy="95410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  <a:scene3d>
              <a:camera prst="obliqueBottomRight"/>
              <a:lightRig rig="threePt" dir="t"/>
            </a:scene3d>
          </a:bodyPr>
          <a:lstStyle>
            <a:defPPr>
              <a:defRPr lang="ko-KR"/>
            </a:defPPr>
            <a:lvl1pPr algn="ctr">
              <a:defRPr sz="2400" spc="-113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oon 윤고딕 550_TT" panose="02090603020101020101" pitchFamily="18" charset="-127"/>
                <a:ea typeface="Yoon 윤고딕 550_TT" panose="02090603020101020101" pitchFamily="18" charset="-127"/>
              </a:defRPr>
            </a:lvl1pPr>
          </a:lstStyle>
          <a:p>
            <a:pPr algn="l"/>
            <a:r>
              <a:rPr lang="ko-KR" altLang="en-US" sz="2800" b="1" spc="-300" dirty="0" smtClean="0">
                <a:solidFill>
                  <a:prstClr val="white"/>
                </a:solidFill>
                <a:effectLst/>
                <a:latin typeface="+mn-ea"/>
                <a:ea typeface="+mn-ea"/>
              </a:rPr>
              <a:t>대학교과과정에서</a:t>
            </a:r>
            <a:endParaRPr lang="en-US" altLang="ko-KR" sz="2800" b="1" spc="-300" dirty="0" smtClean="0">
              <a:solidFill>
                <a:prstClr val="white"/>
              </a:solidFill>
              <a:effectLst/>
              <a:latin typeface="+mn-ea"/>
              <a:ea typeface="+mn-ea"/>
            </a:endParaRPr>
          </a:p>
          <a:p>
            <a:pPr algn="l"/>
            <a:r>
              <a:rPr lang="ko-KR" altLang="en-US" sz="2800" b="1" spc="-300" dirty="0" smtClean="0">
                <a:solidFill>
                  <a:prstClr val="white"/>
                </a:solidFill>
                <a:effectLst/>
                <a:latin typeface="+mn-ea"/>
                <a:ea typeface="+mn-ea"/>
              </a:rPr>
              <a:t>개선되어야 할 영역</a:t>
            </a:r>
            <a:endParaRPr lang="en-US" altLang="ko-KR" sz="2800" b="1" spc="-300" dirty="0">
              <a:solidFill>
                <a:prstClr val="white"/>
              </a:solidFill>
              <a:effectLst/>
              <a:latin typeface="+mn-ea"/>
              <a:ea typeface="+mn-e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83905" y="1231487"/>
            <a:ext cx="3310571" cy="95410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  <a:scene3d>
              <a:camera prst="obliqueBottomRight"/>
              <a:lightRig rig="threePt" dir="t"/>
            </a:scene3d>
          </a:bodyPr>
          <a:lstStyle>
            <a:defPPr>
              <a:defRPr lang="ko-KR"/>
            </a:defPPr>
            <a:lvl1pPr algn="ctr">
              <a:defRPr sz="2400" spc="-113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oon 윤고딕 550_TT" panose="02090603020101020101" pitchFamily="18" charset="-127"/>
                <a:ea typeface="Yoon 윤고딕 550_TT" panose="02090603020101020101" pitchFamily="18" charset="-127"/>
              </a:defRPr>
            </a:lvl1pPr>
          </a:lstStyle>
          <a:p>
            <a:pPr algn="r"/>
            <a:r>
              <a:rPr lang="ko-KR" altLang="en-US" sz="2800" b="1" spc="-300" dirty="0" smtClean="0">
                <a:solidFill>
                  <a:schemeClr val="bg2">
                    <a:lumMod val="25000"/>
                  </a:schemeClr>
                </a:solidFill>
                <a:effectLst/>
                <a:latin typeface="+mn-ea"/>
                <a:ea typeface="+mn-ea"/>
              </a:rPr>
              <a:t>전공을 선택하지 </a:t>
            </a:r>
            <a:endParaRPr lang="en-US" altLang="ko-KR" sz="2800" b="1" spc="-300" dirty="0" smtClean="0">
              <a:solidFill>
                <a:schemeClr val="bg2">
                  <a:lumMod val="25000"/>
                </a:schemeClr>
              </a:solidFill>
              <a:effectLst/>
              <a:latin typeface="+mn-ea"/>
              <a:ea typeface="+mn-ea"/>
            </a:endParaRPr>
          </a:p>
          <a:p>
            <a:pPr algn="r"/>
            <a:r>
              <a:rPr lang="ko-KR" altLang="en-US" sz="2800" b="1" spc="-300" dirty="0" smtClean="0">
                <a:solidFill>
                  <a:schemeClr val="bg2">
                    <a:lumMod val="25000"/>
                  </a:schemeClr>
                </a:solidFill>
                <a:effectLst/>
                <a:latin typeface="+mn-ea"/>
                <a:ea typeface="+mn-ea"/>
              </a:rPr>
              <a:t>않은 이유</a:t>
            </a:r>
            <a:endParaRPr lang="en-US" altLang="ko-KR" sz="2800" b="1" spc="-300" dirty="0">
              <a:solidFill>
                <a:schemeClr val="bg2">
                  <a:lumMod val="25000"/>
                </a:schemeClr>
              </a:solidFill>
              <a:effectLst/>
              <a:latin typeface="+mn-ea"/>
              <a:ea typeface="+mn-ea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69849" y="4937717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b="1" smtClean="0">
                <a:solidFill>
                  <a:schemeClr val="bg1"/>
                </a:solidFill>
              </a:rPr>
              <a:t>심화전공</a:t>
            </a:r>
            <a:endParaRPr lang="ko-KR" altLang="en-US" sz="1000" b="1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821003" y="4937717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000" b="1" dirty="0" smtClean="0">
                <a:solidFill>
                  <a:schemeClr val="bg1"/>
                </a:solidFill>
              </a:rPr>
              <a:t>전공기초</a:t>
            </a:r>
            <a:endParaRPr lang="ko-KR" altLang="en-US" sz="1000" b="1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47521" y="4937717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b="1" smtClean="0">
                <a:solidFill>
                  <a:schemeClr val="bg1"/>
                </a:solidFill>
              </a:rPr>
              <a:t>교양역역</a:t>
            </a:r>
            <a:endParaRPr lang="ko-KR" altLang="en-US" sz="1000" b="1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291926" y="4937717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b="1" smtClean="0">
                <a:solidFill>
                  <a:schemeClr val="bg1"/>
                </a:solidFill>
              </a:rPr>
              <a:t>무응답</a:t>
            </a:r>
            <a:endParaRPr lang="ko-KR" altLang="en-US" sz="1000" b="1" dirty="0">
              <a:solidFill>
                <a:schemeClr val="bg1"/>
              </a:solidFill>
            </a:endParaRPr>
          </a:p>
        </p:txBody>
      </p:sp>
      <p:cxnSp>
        <p:nvCxnSpPr>
          <p:cNvPr id="38" name="직선 연결선 37"/>
          <p:cNvCxnSpPr/>
          <p:nvPr/>
        </p:nvCxnSpPr>
        <p:spPr>
          <a:xfrm>
            <a:off x="7134908" y="4876859"/>
            <a:ext cx="461336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7293803" y="4931158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000" b="1" dirty="0" smtClean="0"/>
              <a:t>적성이 </a:t>
            </a:r>
            <a:endParaRPr lang="en-US" altLang="ko-KR" sz="1000" b="1" dirty="0" smtClean="0"/>
          </a:p>
          <a:p>
            <a:pPr algn="ctr"/>
            <a:r>
              <a:rPr lang="ko-KR" altLang="en-US" sz="1000" b="1" dirty="0" smtClean="0"/>
              <a:t>맞이 않아서</a:t>
            </a:r>
            <a:endParaRPr lang="ko-KR" altLang="en-US" sz="10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8577561" y="4931158"/>
            <a:ext cx="5693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000" b="1" dirty="0" smtClean="0"/>
              <a:t>비전 </a:t>
            </a:r>
            <a:endParaRPr lang="en-US" altLang="ko-KR" sz="1000" b="1" dirty="0" smtClean="0"/>
          </a:p>
          <a:p>
            <a:pPr algn="ctr"/>
            <a:r>
              <a:rPr lang="ko-KR" altLang="en-US" sz="1000" b="1" dirty="0" smtClean="0"/>
              <a:t>불투명</a:t>
            </a:r>
            <a:endParaRPr lang="ko-KR" altLang="en-US" sz="10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9840014" y="4937717"/>
            <a:ext cx="4411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b="1" smtClean="0"/>
              <a:t>기타</a:t>
            </a:r>
            <a:endParaRPr lang="ko-KR" altLang="en-US" sz="10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10839059" y="4942630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b="1" dirty="0" smtClean="0"/>
              <a:t>무응답</a:t>
            </a:r>
            <a:endParaRPr lang="ko-KR" altLang="en-US" sz="1000" b="1" dirty="0"/>
          </a:p>
        </p:txBody>
      </p:sp>
      <p:cxnSp>
        <p:nvCxnSpPr>
          <p:cNvPr id="13" name="직선 연결선 12"/>
          <p:cNvCxnSpPr/>
          <p:nvPr/>
        </p:nvCxnSpPr>
        <p:spPr>
          <a:xfrm>
            <a:off x="415650" y="4871946"/>
            <a:ext cx="478150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그룹 4"/>
          <p:cNvGrpSpPr/>
          <p:nvPr/>
        </p:nvGrpSpPr>
        <p:grpSpPr>
          <a:xfrm>
            <a:off x="777250" y="2308821"/>
            <a:ext cx="4075714" cy="2489805"/>
            <a:chOff x="777250" y="2308821"/>
            <a:chExt cx="4075714" cy="2489805"/>
          </a:xfrm>
        </p:grpSpPr>
        <p:sp>
          <p:nvSpPr>
            <p:cNvPr id="14" name="원통 13"/>
            <p:cNvSpPr/>
            <p:nvPr/>
          </p:nvSpPr>
          <p:spPr>
            <a:xfrm>
              <a:off x="798019" y="2308821"/>
              <a:ext cx="540000" cy="2451600"/>
            </a:xfrm>
            <a:prstGeom prst="can">
              <a:avLst>
                <a:gd name="adj" fmla="val 15000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원통 14"/>
            <p:cNvSpPr/>
            <p:nvPr/>
          </p:nvSpPr>
          <p:spPr>
            <a:xfrm>
              <a:off x="1873843" y="4421798"/>
              <a:ext cx="540000" cy="363600"/>
            </a:xfrm>
            <a:prstGeom prst="can">
              <a:avLst>
                <a:gd name="adj" fmla="val 15000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원통 15"/>
            <p:cNvSpPr/>
            <p:nvPr/>
          </p:nvSpPr>
          <p:spPr>
            <a:xfrm>
              <a:off x="3106546" y="4067826"/>
              <a:ext cx="540000" cy="730800"/>
            </a:xfrm>
            <a:prstGeom prst="can">
              <a:avLst>
                <a:gd name="adj" fmla="val 15000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77250" y="3154285"/>
              <a:ext cx="59022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b="1" dirty="0" smtClean="0">
                  <a:solidFill>
                    <a:schemeClr val="bg1"/>
                  </a:solidFill>
                </a:rPr>
                <a:t>68.1%</a:t>
              </a:r>
              <a:endParaRPr lang="ko-KR" altLang="en-US" sz="1100" b="1" dirty="0">
                <a:solidFill>
                  <a:schemeClr val="bg1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849902" y="4141024"/>
              <a:ext cx="59022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b="1" dirty="0" smtClean="0">
                  <a:solidFill>
                    <a:schemeClr val="bg1"/>
                  </a:solidFill>
                </a:rPr>
                <a:t>19.2%</a:t>
              </a:r>
              <a:endParaRPr lang="ko-KR" altLang="en-US" sz="1100" b="1" dirty="0">
                <a:solidFill>
                  <a:schemeClr val="bg1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081433" y="3751506"/>
              <a:ext cx="59022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b="1" dirty="0" smtClean="0">
                  <a:solidFill>
                    <a:schemeClr val="bg1"/>
                  </a:solidFill>
                </a:rPr>
                <a:t>20.3%</a:t>
              </a:r>
              <a:endParaRPr lang="ko-KR" altLang="en-US" sz="1100" b="1" dirty="0">
                <a:solidFill>
                  <a:schemeClr val="bg1"/>
                </a:solidFill>
              </a:endParaRPr>
            </a:p>
          </p:txBody>
        </p:sp>
        <p:sp>
          <p:nvSpPr>
            <p:cNvPr id="47" name="원통 46"/>
            <p:cNvSpPr/>
            <p:nvPr/>
          </p:nvSpPr>
          <p:spPr>
            <a:xfrm>
              <a:off x="4312964" y="4739228"/>
              <a:ext cx="540000" cy="50400"/>
            </a:xfrm>
            <a:prstGeom prst="can">
              <a:avLst>
                <a:gd name="adj" fmla="val 15000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321665" y="4477618"/>
              <a:ext cx="50847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b="1" dirty="0" smtClean="0">
                  <a:solidFill>
                    <a:schemeClr val="bg1"/>
                  </a:solidFill>
                </a:rPr>
                <a:t>1.4%</a:t>
              </a:r>
              <a:endParaRPr lang="ko-KR" altLang="en-US" sz="11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그룹 2"/>
          <p:cNvGrpSpPr/>
          <p:nvPr/>
        </p:nvGrpSpPr>
        <p:grpSpPr>
          <a:xfrm>
            <a:off x="7409907" y="3029219"/>
            <a:ext cx="3998539" cy="1734010"/>
            <a:chOff x="7409907" y="3029219"/>
            <a:chExt cx="3998539" cy="1734010"/>
          </a:xfrm>
        </p:grpSpPr>
        <p:sp>
          <p:nvSpPr>
            <p:cNvPr id="54" name="원통 53"/>
            <p:cNvSpPr/>
            <p:nvPr/>
          </p:nvSpPr>
          <p:spPr>
            <a:xfrm>
              <a:off x="7422512" y="3834429"/>
              <a:ext cx="540000" cy="928800"/>
            </a:xfrm>
            <a:prstGeom prst="can">
              <a:avLst>
                <a:gd name="adj" fmla="val 15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" name="원통 56"/>
            <p:cNvSpPr/>
            <p:nvPr/>
          </p:nvSpPr>
          <p:spPr>
            <a:xfrm>
              <a:off x="8581836" y="3290829"/>
              <a:ext cx="540000" cy="1472400"/>
            </a:xfrm>
            <a:prstGeom prst="can">
              <a:avLst>
                <a:gd name="adj" fmla="val 15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" name="원통 59"/>
            <p:cNvSpPr/>
            <p:nvPr/>
          </p:nvSpPr>
          <p:spPr>
            <a:xfrm>
              <a:off x="9741160" y="3780429"/>
              <a:ext cx="540000" cy="982800"/>
            </a:xfrm>
            <a:prstGeom prst="can">
              <a:avLst>
                <a:gd name="adj" fmla="val 15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" name="원통 60"/>
            <p:cNvSpPr/>
            <p:nvPr/>
          </p:nvSpPr>
          <p:spPr>
            <a:xfrm>
              <a:off x="10868446" y="4601229"/>
              <a:ext cx="540000" cy="162000"/>
            </a:xfrm>
            <a:prstGeom prst="can">
              <a:avLst>
                <a:gd name="adj" fmla="val 15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7409907" y="3572819"/>
              <a:ext cx="59022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b="1" dirty="0" smtClean="0"/>
                <a:t>54.8%</a:t>
              </a:r>
              <a:endParaRPr lang="ko-KR" altLang="en-US" sz="1100" b="1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8556723" y="3029219"/>
              <a:ext cx="59022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b="1" dirty="0" smtClean="0"/>
                <a:t>40.9%</a:t>
              </a:r>
              <a:endParaRPr lang="ko-KR" altLang="en-US" sz="1100" b="1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9741160" y="3488391"/>
              <a:ext cx="59022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b="1" dirty="0" smtClean="0"/>
                <a:t>27.3%</a:t>
              </a:r>
              <a:endParaRPr lang="ko-KR" altLang="en-US" sz="1100" b="1" dirty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10899973" y="4314745"/>
              <a:ext cx="50847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b="1" dirty="0" smtClean="0"/>
                <a:t>4.5%</a:t>
              </a:r>
              <a:endParaRPr lang="ko-KR" altLang="en-US" sz="11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4218456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3470550" y="2335073"/>
            <a:ext cx="531106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kumimoji="0" lang="en-US" altLang="ko-KR" sz="6000" b="0" i="0" u="none" strike="noStrike" kern="1200" cap="none" spc="-50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Yoon 윤고딕 540_TT" panose="02090603020101020101" pitchFamily="18" charset="-127"/>
                <a:ea typeface="Yoon 윤고딕 540_TT" panose="02090603020101020101" pitchFamily="18" charset="-127"/>
                <a:cs typeface="+mn-cs"/>
              </a:rPr>
              <a:t>[</a:t>
            </a:r>
            <a:r>
              <a:rPr lang="ko-KR" altLang="en-US" sz="6000" spc="-5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Yoon 윤고딕 540_TT" panose="02090603020101020101" pitchFamily="18" charset="-127"/>
                <a:ea typeface="Yoon 윤고딕 540_TT" panose="02090603020101020101" pitchFamily="18" charset="-127"/>
              </a:rPr>
              <a:t>교과목 선정 절차</a:t>
            </a:r>
            <a:r>
              <a:rPr kumimoji="0" lang="en-US" altLang="ko-KR" sz="6000" b="0" i="0" u="none" strike="noStrike" kern="1200" cap="none" spc="-50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Yoon 윤고딕 540_TT" panose="02090603020101020101" pitchFamily="18" charset="-127"/>
                <a:ea typeface="Yoon 윤고딕 540_TT" panose="02090603020101020101" pitchFamily="18" charset="-127"/>
                <a:cs typeface="+mn-cs"/>
              </a:rPr>
              <a:t>]</a:t>
            </a:r>
            <a:endParaRPr kumimoji="0" lang="ko-KR" altLang="en-US" sz="6000" b="0" i="0" u="none" strike="noStrike" kern="1200" cap="none" spc="-50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Yoon 윤고딕 540_TT" panose="02090603020101020101" pitchFamily="18" charset="-127"/>
              <a:ea typeface="Yoon 윤고딕 540_TT" panose="02090603020101020101" pitchFamily="18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8352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72989" y="1267347"/>
            <a:ext cx="3310571" cy="95410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  <a:scene3d>
              <a:camera prst="obliqueBottomRight"/>
              <a:lightRig rig="threePt" dir="t"/>
            </a:scene3d>
          </a:bodyPr>
          <a:lstStyle>
            <a:defPPr>
              <a:defRPr lang="ko-KR"/>
            </a:defPPr>
            <a:lvl1pPr algn="ctr">
              <a:defRPr sz="2400" spc="-113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oon 윤고딕 550_TT" panose="02090603020101020101" pitchFamily="18" charset="-127"/>
                <a:ea typeface="Yoon 윤고딕 550_TT" panose="02090603020101020101" pitchFamily="18" charset="-127"/>
              </a:defRPr>
            </a:lvl1pPr>
          </a:lstStyle>
          <a:p>
            <a:pPr algn="l"/>
            <a:r>
              <a:rPr lang="ko-KR" altLang="en-US" sz="2800" b="1" spc="-300" dirty="0" smtClean="0">
                <a:solidFill>
                  <a:prstClr val="white"/>
                </a:solidFill>
                <a:effectLst/>
                <a:latin typeface="+mn-ea"/>
                <a:ea typeface="+mn-ea"/>
              </a:rPr>
              <a:t>국내대학 광고홍보</a:t>
            </a:r>
            <a:endParaRPr lang="en-US" altLang="ko-KR" sz="2800" b="1" spc="-300" dirty="0" smtClean="0">
              <a:solidFill>
                <a:prstClr val="white"/>
              </a:solidFill>
              <a:effectLst/>
              <a:latin typeface="+mn-ea"/>
              <a:ea typeface="+mn-ea"/>
            </a:endParaRPr>
          </a:p>
          <a:p>
            <a:pPr algn="l"/>
            <a:r>
              <a:rPr lang="ko-KR" altLang="en-US" sz="2800" b="1" spc="-300" dirty="0" smtClean="0">
                <a:solidFill>
                  <a:prstClr val="white"/>
                </a:solidFill>
                <a:effectLst/>
                <a:latin typeface="+mn-ea"/>
                <a:ea typeface="+mn-ea"/>
              </a:rPr>
              <a:t>관련 전공 현황</a:t>
            </a:r>
            <a:endParaRPr lang="en-US" altLang="ko-KR" sz="2800" b="1" spc="-300" dirty="0">
              <a:solidFill>
                <a:prstClr val="white"/>
              </a:solidFill>
              <a:effectLst/>
              <a:latin typeface="+mn-ea"/>
              <a:ea typeface="+mn-ea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6917127"/>
              </p:ext>
            </p:extLst>
          </p:nvPr>
        </p:nvGraphicFramePr>
        <p:xfrm>
          <a:off x="1083980" y="2781961"/>
          <a:ext cx="4560362" cy="2401570"/>
        </p:xfrm>
        <a:graphic>
          <a:graphicData uri="http://schemas.openxmlformats.org/drawingml/2006/table">
            <a:tbl>
              <a:tblPr/>
              <a:tblGrid>
                <a:gridCol w="720275">
                  <a:extLst>
                    <a:ext uri="{9D8B030D-6E8A-4147-A177-3AD203B41FA5}">
                      <a16:colId xmlns:a16="http://schemas.microsoft.com/office/drawing/2014/main" val="3659180615"/>
                    </a:ext>
                  </a:extLst>
                </a:gridCol>
                <a:gridCol w="658748">
                  <a:extLst>
                    <a:ext uri="{9D8B030D-6E8A-4147-A177-3AD203B41FA5}">
                      <a16:colId xmlns:a16="http://schemas.microsoft.com/office/drawing/2014/main" val="4047525469"/>
                    </a:ext>
                  </a:extLst>
                </a:gridCol>
                <a:gridCol w="3181339">
                  <a:extLst>
                    <a:ext uri="{9D8B030D-6E8A-4147-A177-3AD203B41FA5}">
                      <a16:colId xmlns:a16="http://schemas.microsoft.com/office/drawing/2014/main" val="4292167242"/>
                    </a:ext>
                  </a:extLst>
                </a:gridCol>
              </a:tblGrid>
              <a:tr h="47028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구분</a:t>
                      </a:r>
                    </a:p>
                  </a:txBody>
                  <a:tcPr marL="64770" marR="64770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계</a:t>
                      </a:r>
                    </a:p>
                  </a:txBody>
                  <a:tcPr marL="64770" marR="64770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교육훈련기관</a:t>
                      </a:r>
                    </a:p>
                  </a:txBody>
                  <a:tcPr marL="64770" marR="64770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4537206"/>
                  </a:ext>
                </a:extLst>
              </a:tr>
              <a:tr h="65265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대학원</a:t>
                      </a:r>
                    </a:p>
                  </a:txBody>
                  <a:tcPr marL="64770" marR="64770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16</a:t>
                      </a:r>
                    </a:p>
                  </a:txBody>
                  <a:tcPr marL="64770" marR="64770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계명대학교 대학원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동국대학교 대학원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서강대학교 대학원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중앙대학교 대학원 외 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12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개교</a:t>
                      </a:r>
                    </a:p>
                  </a:txBody>
                  <a:tcPr marL="64770" marR="64770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2277775"/>
                  </a:ext>
                </a:extLst>
              </a:tr>
              <a:tr h="48323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대학</a:t>
                      </a:r>
                    </a:p>
                  </a:txBody>
                  <a:tcPr marL="64770" marR="64770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39</a:t>
                      </a:r>
                    </a:p>
                  </a:txBody>
                  <a:tcPr marL="64770" marR="64770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계명대학교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이화여자대학교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홍익대학교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중앙대학교 외 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35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개교</a:t>
                      </a:r>
                    </a:p>
                  </a:txBody>
                  <a:tcPr marL="64770" marR="64770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6894634"/>
                  </a:ext>
                </a:extLst>
              </a:tr>
              <a:tr h="48336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전문대학</a:t>
                      </a:r>
                    </a:p>
                  </a:txBody>
                  <a:tcPr marL="64770" marR="64770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4</a:t>
                      </a:r>
                    </a:p>
                  </a:txBody>
                  <a:tcPr marL="64770" marR="64770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강동대학교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대전과학기술대학교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여주대학교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한국복지대학교</a:t>
                      </a:r>
                    </a:p>
                  </a:txBody>
                  <a:tcPr marL="64770" marR="64770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4807033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206128" y="5152042"/>
            <a:ext cx="1438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50" b="1" dirty="0" smtClean="0">
                <a:solidFill>
                  <a:schemeClr val="bg1"/>
                </a:solidFill>
                <a:latin typeface="+mn-ea"/>
              </a:rPr>
              <a:t>2014 </a:t>
            </a:r>
            <a:r>
              <a:rPr lang="ko-KR" altLang="en-US" sz="1050" b="1" dirty="0" smtClean="0">
                <a:solidFill>
                  <a:schemeClr val="bg1"/>
                </a:solidFill>
                <a:latin typeface="+mn-ea"/>
              </a:rPr>
              <a:t>교육 통계 연보</a:t>
            </a:r>
            <a:endParaRPr lang="ko-KR" altLang="en-US" sz="1050" b="1" dirty="0">
              <a:solidFill>
                <a:schemeClr val="bg1"/>
              </a:solidFill>
              <a:latin typeface="+mn-ea"/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656864"/>
              </p:ext>
            </p:extLst>
          </p:nvPr>
        </p:nvGraphicFramePr>
        <p:xfrm>
          <a:off x="6434507" y="2775604"/>
          <a:ext cx="5384800" cy="3621024"/>
        </p:xfrm>
        <a:graphic>
          <a:graphicData uri="http://schemas.openxmlformats.org/drawingml/2006/table">
            <a:tbl>
              <a:tblPr/>
              <a:tblGrid>
                <a:gridCol w="927100">
                  <a:extLst>
                    <a:ext uri="{9D8B030D-6E8A-4147-A177-3AD203B41FA5}">
                      <a16:colId xmlns:a16="http://schemas.microsoft.com/office/drawing/2014/main" val="2599550563"/>
                    </a:ext>
                  </a:extLst>
                </a:gridCol>
                <a:gridCol w="4457700">
                  <a:extLst>
                    <a:ext uri="{9D8B030D-6E8A-4147-A177-3AD203B41FA5}">
                      <a16:colId xmlns:a16="http://schemas.microsoft.com/office/drawing/2014/main" val="1285645545"/>
                    </a:ext>
                  </a:extLst>
                </a:gridCol>
              </a:tblGrid>
              <a:tr h="19659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구분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대학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1344180"/>
                  </a:ext>
                </a:extLst>
              </a:tr>
              <a:tr h="338836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전문대학 </a:t>
                      </a:r>
                      <a:r>
                        <a:rPr lang="en-US" altLang="ko-KR" sz="7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(9)</a:t>
                      </a:r>
                      <a:endParaRPr lang="ko-KR" altLang="en-US" sz="7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강동대학교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경민대학교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대전과학기술대학교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동아방송예술대학교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백석문화대학교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부산경상대학교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여주대학교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한국복지대학교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3369002"/>
                  </a:ext>
                </a:extLst>
              </a:tr>
              <a:tr h="907796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대학교 </a:t>
                      </a:r>
                      <a:r>
                        <a:rPr lang="en-US" altLang="ko-KR" sz="7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(42)</a:t>
                      </a:r>
                      <a:endParaRPr lang="ko-KR" altLang="en-US" sz="7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가톨릭관동대학교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건국대학교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경성대학교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경주대학교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계명대학교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고신대학교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국민대학교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극동대학교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남서울대학교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단국대학교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대구가톨릭대학교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대전대학교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동국대학교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동명대학교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동서대학교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동의대학교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목원대학교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목포대학교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상지대학교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서울여자대학교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서원대학교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선문대학교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세명대학교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숙명여자대학교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숭실대학교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신라대학교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연세대학교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영산대학교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우석대학교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이화여자대학교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전주대학교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제주대학교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중부대학교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중앙대학교 서울캠퍼스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청운대학교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청주대학교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평택대학교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한국외국어대학교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한라대학교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한림대학교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한서대학교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한세대학교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한신대학교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한양대학교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협성대학교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홍익대학교 세종캠퍼스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4554856"/>
                  </a:ext>
                </a:extLst>
              </a:tr>
              <a:tr h="196596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사이버대학</a:t>
                      </a:r>
                      <a:r>
                        <a:rPr lang="en-US" altLang="ko-KR" sz="7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(3)</a:t>
                      </a:r>
                      <a:endParaRPr lang="ko-KR" altLang="en-US" sz="7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고려사이버대학교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세종사이버대학교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한양사이버대학교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5693397"/>
                  </a:ext>
                </a:extLst>
              </a:tr>
              <a:tr h="481076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일반대학원</a:t>
                      </a:r>
                      <a:r>
                        <a:rPr lang="en-US" altLang="ko-KR" sz="7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(15)</a:t>
                      </a:r>
                      <a:endParaRPr lang="ko-KR" altLang="en-US" sz="7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경남대학교대학원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경성대학교 일반대학원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대구가톨릭대학교대학원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동국대학교 대학원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동의대학교 대학원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숙명여자대학교 일반대학원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숭실대학교 대학원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신라대학교 대학원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제주대학교대학원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중앙대학교 대학원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청주대학교일반대학원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한림대학교대학원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한양대학교 대학원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홍익대학교 대학원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6730908"/>
                  </a:ext>
                </a:extLst>
              </a:tr>
              <a:tr h="765556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특수대학원</a:t>
                      </a:r>
                      <a:r>
                        <a:rPr lang="en-US" altLang="ko-KR" sz="7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(17)</a:t>
                      </a:r>
                      <a:endParaRPr lang="ko-KR" altLang="en-US" sz="7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건국대학교언론홍보대학원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경성대학교 예술종합대학원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폐교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고려대학교 언론대학원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동국대학교 언론정보대학원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목원대학교 산업정보언론대학원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상지대학교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경영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·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행정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·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산업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·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법학대학원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학교이름변경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서강대학교언론대학원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성균관대학교 언론정보대학원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연세대학교 언론홍보대학원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전북대학교 행정대학원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청운대학교 대학원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한남대학교 사회문화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·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행정복지대학원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한양대학교언론정보대학원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한양사이버대학교 경영대학원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홍익대학교 광고홍보대학원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홍익대학교 문화정보정책대학원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1569744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683905" y="1231487"/>
            <a:ext cx="3310571" cy="95410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  <a:scene3d>
              <a:camera prst="obliqueBottomRight"/>
              <a:lightRig rig="threePt" dir="t"/>
            </a:scene3d>
          </a:bodyPr>
          <a:lstStyle>
            <a:defPPr>
              <a:defRPr lang="ko-KR"/>
            </a:defPPr>
            <a:lvl1pPr algn="ctr">
              <a:defRPr sz="2400" spc="-113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oon 윤고딕 550_TT" panose="02090603020101020101" pitchFamily="18" charset="-127"/>
                <a:ea typeface="Yoon 윤고딕 550_TT" panose="02090603020101020101" pitchFamily="18" charset="-127"/>
              </a:defRPr>
            </a:lvl1pPr>
          </a:lstStyle>
          <a:p>
            <a:pPr algn="r"/>
            <a:r>
              <a:rPr lang="en-US" altLang="ko-KR" sz="2800" b="1" spc="-300" dirty="0">
                <a:solidFill>
                  <a:schemeClr val="bg2">
                    <a:lumMod val="25000"/>
                  </a:schemeClr>
                </a:solidFill>
                <a:effectLst/>
                <a:latin typeface="+mn-ea"/>
                <a:ea typeface="+mn-ea"/>
              </a:rPr>
              <a:t>2018KDI </a:t>
            </a:r>
            <a:r>
              <a:rPr lang="ko-KR" altLang="en-US" sz="2800" b="1" spc="-300" dirty="0">
                <a:solidFill>
                  <a:schemeClr val="bg2">
                    <a:lumMod val="25000"/>
                  </a:schemeClr>
                </a:solidFill>
                <a:effectLst/>
                <a:latin typeface="+mn-ea"/>
                <a:ea typeface="+mn-ea"/>
              </a:rPr>
              <a:t>학과 </a:t>
            </a:r>
            <a:endParaRPr lang="en-US" altLang="ko-KR" sz="2800" b="1" spc="-300" dirty="0" smtClean="0">
              <a:solidFill>
                <a:schemeClr val="bg2">
                  <a:lumMod val="25000"/>
                </a:schemeClr>
              </a:solidFill>
              <a:effectLst/>
              <a:latin typeface="+mn-ea"/>
              <a:ea typeface="+mn-ea"/>
            </a:endParaRPr>
          </a:p>
          <a:p>
            <a:pPr algn="r"/>
            <a:r>
              <a:rPr lang="ko-KR" altLang="en-US" sz="2800" b="1" spc="-300" dirty="0" smtClean="0">
                <a:solidFill>
                  <a:schemeClr val="bg2">
                    <a:lumMod val="25000"/>
                  </a:schemeClr>
                </a:solidFill>
                <a:effectLst/>
                <a:latin typeface="+mn-ea"/>
                <a:ea typeface="+mn-ea"/>
              </a:rPr>
              <a:t>분류체계기준</a:t>
            </a:r>
            <a:endParaRPr lang="ko-KR" altLang="en-US" sz="2800" b="1" spc="-300" dirty="0">
              <a:solidFill>
                <a:schemeClr val="bg2">
                  <a:lumMod val="25000"/>
                </a:schemeClr>
              </a:solidFill>
              <a:effectLst/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76358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72989" y="1267347"/>
            <a:ext cx="3310571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  <a:scene3d>
              <a:camera prst="obliqueBottomRight"/>
              <a:lightRig rig="threePt" dir="t"/>
            </a:scene3d>
          </a:bodyPr>
          <a:lstStyle>
            <a:defPPr>
              <a:defRPr lang="ko-KR"/>
            </a:defPPr>
            <a:lvl1pPr algn="ctr">
              <a:defRPr sz="2400" spc="-113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oon 윤고딕 550_TT" panose="02090603020101020101" pitchFamily="18" charset="-127"/>
                <a:ea typeface="Yoon 윤고딕 550_TT" panose="02090603020101020101" pitchFamily="18" charset="-127"/>
              </a:defRPr>
            </a:lvl1pPr>
          </a:lstStyle>
          <a:p>
            <a:pPr algn="l"/>
            <a:r>
              <a:rPr lang="ko-KR" altLang="en-US" sz="2800" b="1" spc="-300" dirty="0" smtClean="0">
                <a:solidFill>
                  <a:prstClr val="white"/>
                </a:solidFill>
                <a:effectLst/>
                <a:latin typeface="+mn-ea"/>
                <a:ea typeface="+mn-ea"/>
              </a:rPr>
              <a:t>① 국가직무능력 </a:t>
            </a:r>
            <a:r>
              <a:rPr lang="ko-KR" altLang="en-US" sz="2800" b="1" spc="-300" dirty="0" smtClean="0">
                <a:solidFill>
                  <a:prstClr val="white"/>
                </a:solidFill>
                <a:effectLst/>
                <a:latin typeface="+mn-ea"/>
                <a:ea typeface="+mn-ea"/>
              </a:rPr>
              <a:t>표준</a:t>
            </a:r>
            <a:endParaRPr lang="en-US" altLang="ko-KR" sz="2800" b="1" spc="-300" dirty="0">
              <a:solidFill>
                <a:prstClr val="white"/>
              </a:solidFill>
              <a:effectLst/>
              <a:latin typeface="+mn-ea"/>
              <a:ea typeface="+mn-ea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9012671"/>
              </p:ext>
            </p:extLst>
          </p:nvPr>
        </p:nvGraphicFramePr>
        <p:xfrm>
          <a:off x="1103656" y="1943754"/>
          <a:ext cx="3941615" cy="5374242"/>
        </p:xfrm>
        <a:graphic>
          <a:graphicData uri="http://schemas.openxmlformats.org/drawingml/2006/table">
            <a:tbl>
              <a:tblPr/>
              <a:tblGrid>
                <a:gridCol w="784411">
                  <a:extLst>
                    <a:ext uri="{9D8B030D-6E8A-4147-A177-3AD203B41FA5}">
                      <a16:colId xmlns:a16="http://schemas.microsoft.com/office/drawing/2014/main" val="2338099735"/>
                    </a:ext>
                  </a:extLst>
                </a:gridCol>
                <a:gridCol w="601133">
                  <a:extLst>
                    <a:ext uri="{9D8B030D-6E8A-4147-A177-3AD203B41FA5}">
                      <a16:colId xmlns:a16="http://schemas.microsoft.com/office/drawing/2014/main" val="3131984296"/>
                    </a:ext>
                  </a:extLst>
                </a:gridCol>
                <a:gridCol w="567453">
                  <a:extLst>
                    <a:ext uri="{9D8B030D-6E8A-4147-A177-3AD203B41FA5}">
                      <a16:colId xmlns:a16="http://schemas.microsoft.com/office/drawing/2014/main" val="1622280163"/>
                    </a:ext>
                  </a:extLst>
                </a:gridCol>
                <a:gridCol w="994309">
                  <a:extLst>
                    <a:ext uri="{9D8B030D-6E8A-4147-A177-3AD203B41FA5}">
                      <a16:colId xmlns:a16="http://schemas.microsoft.com/office/drawing/2014/main" val="1799201892"/>
                    </a:ext>
                  </a:extLst>
                </a:gridCol>
                <a:gridCol w="994309">
                  <a:extLst>
                    <a:ext uri="{9D8B030D-6E8A-4147-A177-3AD203B41FA5}">
                      <a16:colId xmlns:a16="http://schemas.microsoft.com/office/drawing/2014/main" val="3953052839"/>
                    </a:ext>
                  </a:extLst>
                </a:gridCol>
              </a:tblGrid>
              <a:tr h="24515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대분류</a:t>
                      </a:r>
                    </a:p>
                  </a:txBody>
                  <a:tcPr marL="47038" marR="47038" marT="13005" marB="1300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중분류</a:t>
                      </a:r>
                    </a:p>
                  </a:txBody>
                  <a:tcPr marL="47038" marR="47038" marT="13005" marB="1300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소분류</a:t>
                      </a:r>
                    </a:p>
                  </a:txBody>
                  <a:tcPr marL="47038" marR="47038" marT="13005" marB="1300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세분류</a:t>
                      </a:r>
                    </a:p>
                  </a:txBody>
                  <a:tcPr marL="47038" marR="47038" marT="13005" marB="1300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NCS 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능력단위</a:t>
                      </a:r>
                    </a:p>
                  </a:txBody>
                  <a:tcPr marL="47038" marR="47038" marT="13005" marB="1300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12009"/>
                  </a:ext>
                </a:extLst>
              </a:tr>
              <a:tr h="205309">
                <a:tc rowSpan="20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02. 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경영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·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회계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·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사무</a:t>
                      </a:r>
                    </a:p>
                  </a:txBody>
                  <a:tcPr marL="47038" marR="47038" marT="13005" marB="1300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0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01. 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기획사무</a:t>
                      </a:r>
                    </a:p>
                  </a:txBody>
                  <a:tcPr marL="47038" marR="47038" marT="13005" marB="1300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0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02.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홍보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·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</a:t>
                      </a:r>
                    </a:p>
                  </a:txBody>
                  <a:tcPr marL="47038" marR="47038" marT="13005" marB="1300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9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01.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기업 홍보</a:t>
                      </a:r>
                    </a:p>
                  </a:txBody>
                  <a:tcPr marL="47038" marR="47038" marT="13005" marB="1300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기업 모니터링</a:t>
                      </a:r>
                    </a:p>
                  </a:txBody>
                  <a:tcPr marL="47038" marR="47038" marT="13005" marB="1300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6771001"/>
                  </a:ext>
                </a:extLst>
              </a:tr>
              <a:tr h="20530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홍보 전략 수립</a:t>
                      </a:r>
                    </a:p>
                  </a:txBody>
                  <a:tcPr marL="47038" marR="47038" marT="13005" marB="1300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0936444"/>
                  </a:ext>
                </a:extLst>
              </a:tr>
              <a:tr h="20530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온라인 홍보</a:t>
                      </a:r>
                    </a:p>
                  </a:txBody>
                  <a:tcPr marL="47038" marR="47038" marT="13005" marB="1300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5210962"/>
                  </a:ext>
                </a:extLst>
              </a:tr>
              <a:tr h="20530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출판 홍보</a:t>
                      </a:r>
                    </a:p>
                  </a:txBody>
                  <a:tcPr marL="47038" marR="47038" marT="13005" marB="1300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2666529"/>
                  </a:ext>
                </a:extLst>
              </a:tr>
              <a:tr h="20530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언론 홍보</a:t>
                      </a:r>
                    </a:p>
                  </a:txBody>
                  <a:tcPr marL="47038" marR="47038" marT="13005" marB="1300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963733"/>
                  </a:ext>
                </a:extLst>
              </a:tr>
              <a:tr h="20530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기업 문화 전파</a:t>
                      </a:r>
                    </a:p>
                  </a:txBody>
                  <a:tcPr marL="47038" marR="47038" marT="13005" marB="1300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0554132"/>
                  </a:ext>
                </a:extLst>
              </a:tr>
              <a:tr h="20530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사회 공헌 활동</a:t>
                      </a:r>
                    </a:p>
                  </a:txBody>
                  <a:tcPr marL="47038" marR="47038" marT="13005" marB="1300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119221"/>
                  </a:ext>
                </a:extLst>
              </a:tr>
              <a:tr h="20530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위기 대응 커뮤니케이션</a:t>
                      </a:r>
                    </a:p>
                  </a:txBody>
                  <a:tcPr marL="47038" marR="47038" marT="13005" marB="1300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477276"/>
                  </a:ext>
                </a:extLst>
              </a:tr>
              <a:tr h="20530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홍보활동 종합 평가</a:t>
                      </a:r>
                    </a:p>
                  </a:txBody>
                  <a:tcPr marL="47038" marR="47038" marT="13005" marB="1300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0834854"/>
                  </a:ext>
                </a:extLst>
              </a:tr>
              <a:tr h="20530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1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02.PR/</a:t>
                      </a: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 </a:t>
                      </a:r>
                    </a:p>
                  </a:txBody>
                  <a:tcPr marL="47038" marR="47038" marT="13005" marB="1300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PR 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전략 수립</a:t>
                      </a:r>
                    </a:p>
                  </a:txBody>
                  <a:tcPr marL="47038" marR="47038" marT="13005" marB="1300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821290"/>
                  </a:ext>
                </a:extLst>
              </a:tr>
              <a:tr h="20530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PR 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메시지 개발</a:t>
                      </a:r>
                    </a:p>
                  </a:txBody>
                  <a:tcPr marL="47038" marR="47038" marT="13005" marB="1300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3398138"/>
                  </a:ext>
                </a:extLst>
              </a:tr>
              <a:tr h="20530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PR 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프로그램 실행</a:t>
                      </a:r>
                    </a:p>
                  </a:txBody>
                  <a:tcPr marL="47038" marR="47038" marT="13005" marB="1300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1972890"/>
                  </a:ext>
                </a:extLst>
              </a:tr>
              <a:tr h="20530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PR 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활동 평가</a:t>
                      </a:r>
                    </a:p>
                  </a:txBody>
                  <a:tcPr marL="47038" marR="47038" marT="13005" marB="1300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2753625"/>
                  </a:ext>
                </a:extLst>
              </a:tr>
              <a:tr h="20530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 전략 수립</a:t>
                      </a:r>
                    </a:p>
                  </a:txBody>
                  <a:tcPr marL="47038" marR="47038" marT="13005" marB="1300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316620"/>
                  </a:ext>
                </a:extLst>
              </a:tr>
              <a:tr h="20530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 메시지 개발</a:t>
                      </a:r>
                    </a:p>
                  </a:txBody>
                  <a:tcPr marL="47038" marR="47038" marT="13005" marB="1300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6481693"/>
                  </a:ext>
                </a:extLst>
              </a:tr>
              <a:tr h="20530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 집행 관리</a:t>
                      </a:r>
                    </a:p>
                  </a:txBody>
                  <a:tcPr marL="47038" marR="47038" marT="13005" marB="1300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5391391"/>
                  </a:ext>
                </a:extLst>
              </a:tr>
              <a:tr h="20530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 효과 평가</a:t>
                      </a:r>
                    </a:p>
                  </a:txBody>
                  <a:tcPr marL="47038" marR="47038" marT="13005" marB="1300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7524214"/>
                  </a:ext>
                </a:extLst>
              </a:tr>
              <a:tr h="20530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브랜드 기획</a:t>
                      </a:r>
                    </a:p>
                  </a:txBody>
                  <a:tcPr marL="47038" marR="47038" marT="13005" marB="1300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8083936"/>
                  </a:ext>
                </a:extLst>
              </a:tr>
              <a:tr h="20530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브랜드 관리</a:t>
                      </a:r>
                    </a:p>
                  </a:txBody>
                  <a:tcPr marL="47038" marR="47038" marT="13005" marB="1300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8011151"/>
                  </a:ext>
                </a:extLst>
              </a:tr>
              <a:tr h="20530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브랜드 평가</a:t>
                      </a:r>
                    </a:p>
                  </a:txBody>
                  <a:tcPr marL="47038" marR="47038" marT="13005" marB="1300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9938012"/>
                  </a:ext>
                </a:extLst>
              </a:tr>
            </a:tbl>
          </a:graphicData>
        </a:graphic>
      </p:graphicFrame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0380412"/>
              </p:ext>
            </p:extLst>
          </p:nvPr>
        </p:nvGraphicFramePr>
        <p:xfrm>
          <a:off x="6333067" y="2400954"/>
          <a:ext cx="5664198" cy="3628644"/>
        </p:xfrm>
        <a:graphic>
          <a:graphicData uri="http://schemas.openxmlformats.org/drawingml/2006/table">
            <a:tbl>
              <a:tblPr/>
              <a:tblGrid>
                <a:gridCol w="529444">
                  <a:extLst>
                    <a:ext uri="{9D8B030D-6E8A-4147-A177-3AD203B41FA5}">
                      <a16:colId xmlns:a16="http://schemas.microsoft.com/office/drawing/2014/main" val="1670777963"/>
                    </a:ext>
                  </a:extLst>
                </a:gridCol>
                <a:gridCol w="475762">
                  <a:extLst>
                    <a:ext uri="{9D8B030D-6E8A-4147-A177-3AD203B41FA5}">
                      <a16:colId xmlns:a16="http://schemas.microsoft.com/office/drawing/2014/main" val="2086553171"/>
                    </a:ext>
                  </a:extLst>
                </a:gridCol>
                <a:gridCol w="529444">
                  <a:extLst>
                    <a:ext uri="{9D8B030D-6E8A-4147-A177-3AD203B41FA5}">
                      <a16:colId xmlns:a16="http://schemas.microsoft.com/office/drawing/2014/main" val="3512857846"/>
                    </a:ext>
                  </a:extLst>
                </a:gridCol>
                <a:gridCol w="1394816">
                  <a:extLst>
                    <a:ext uri="{9D8B030D-6E8A-4147-A177-3AD203B41FA5}">
                      <a16:colId xmlns:a16="http://schemas.microsoft.com/office/drawing/2014/main" val="1661666176"/>
                    </a:ext>
                  </a:extLst>
                </a:gridCol>
                <a:gridCol w="2372920">
                  <a:extLst>
                    <a:ext uri="{9D8B030D-6E8A-4147-A177-3AD203B41FA5}">
                      <a16:colId xmlns:a16="http://schemas.microsoft.com/office/drawing/2014/main" val="4201090913"/>
                    </a:ext>
                  </a:extLst>
                </a:gridCol>
                <a:gridCol w="361812">
                  <a:extLst>
                    <a:ext uri="{9D8B030D-6E8A-4147-A177-3AD203B41FA5}">
                      <a16:colId xmlns:a16="http://schemas.microsoft.com/office/drawing/2014/main" val="795193027"/>
                    </a:ext>
                  </a:extLst>
                </a:gridCol>
              </a:tblGrid>
              <a:tr h="199009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중 분 류</a:t>
                      </a:r>
                    </a:p>
                  </a:txBody>
                  <a:tcPr marL="17907" marR="17907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소 분 류</a:t>
                      </a:r>
                    </a:p>
                  </a:txBody>
                  <a:tcPr marL="17907" marR="17907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교 육 훈 련 과정 </a:t>
                      </a:r>
                    </a:p>
                  </a:txBody>
                  <a:tcPr marL="17907" marR="17907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2947862"/>
                  </a:ext>
                </a:extLst>
              </a:tr>
              <a:tr h="19900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구 분</a:t>
                      </a:r>
                    </a:p>
                  </a:txBody>
                  <a:tcPr marL="17907" marR="17907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과목</a:t>
                      </a:r>
                    </a:p>
                  </a:txBody>
                  <a:tcPr marL="17907" marR="17907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내용</a:t>
                      </a:r>
                    </a:p>
                  </a:txBody>
                  <a:tcPr marL="17907" marR="17907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비율</a:t>
                      </a:r>
                    </a:p>
                  </a:txBody>
                  <a:tcPr marL="17907" marR="17907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4553948"/>
                  </a:ext>
                </a:extLst>
              </a:tr>
              <a:tr h="199009">
                <a:tc rowSpan="1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01.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기획사무</a:t>
                      </a:r>
                    </a:p>
                  </a:txBody>
                  <a:tcPr marL="17907" marR="17907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1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02.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홍보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· 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</a:t>
                      </a:r>
                    </a:p>
                  </a:txBody>
                  <a:tcPr marL="17907" marR="17907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대학</a:t>
                      </a:r>
                    </a:p>
                  </a:txBody>
                  <a:tcPr marL="17907" marR="17907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기초과목</a:t>
                      </a:r>
                    </a:p>
                  </a:txBody>
                  <a:tcPr marL="17907" marR="17907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광고원론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홍보원론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말과 글 등</a:t>
                      </a:r>
                    </a:p>
                  </a:txBody>
                  <a:tcPr marL="17907" marR="17907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47%</a:t>
                      </a:r>
                    </a:p>
                  </a:txBody>
                  <a:tcPr marL="17907" marR="17907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1692288"/>
                  </a:ext>
                </a:extLst>
              </a:tr>
              <a:tr h="19900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광고학</a:t>
                      </a:r>
                    </a:p>
                  </a:txBody>
                  <a:tcPr marL="17907" marR="17907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광고론원강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광고매체론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카피 라이팅 등</a:t>
                      </a:r>
                    </a:p>
                  </a:txBody>
                  <a:tcPr marL="17907" marR="17907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8%</a:t>
                      </a:r>
                    </a:p>
                  </a:txBody>
                  <a:tcPr marL="17907" marR="17907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5503398"/>
                  </a:ext>
                </a:extLst>
              </a:tr>
              <a:tr h="19900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홍보학</a:t>
                      </a:r>
                    </a:p>
                  </a:txBody>
                  <a:tcPr marL="17907" marR="17907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홍보조사실습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PR 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기획론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홍보 관리론 등</a:t>
                      </a:r>
                    </a:p>
                  </a:txBody>
                  <a:tcPr marL="17907" marR="17907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19%</a:t>
                      </a:r>
                    </a:p>
                  </a:txBody>
                  <a:tcPr marL="17907" marR="17907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9124770"/>
                  </a:ext>
                </a:extLst>
              </a:tr>
              <a:tr h="19900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커뮤니케이션</a:t>
                      </a:r>
                    </a:p>
                  </a:txBody>
                  <a:tcPr marL="17907" marR="17907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커뮤니케이션론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리스크 커뮤니케이션 등</a:t>
                      </a:r>
                    </a:p>
                  </a:txBody>
                  <a:tcPr marL="17907" marR="17907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26%</a:t>
                      </a:r>
                    </a:p>
                  </a:txBody>
                  <a:tcPr marL="17907" marR="17907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602450"/>
                  </a:ext>
                </a:extLst>
              </a:tr>
              <a:tr h="19900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대학원</a:t>
                      </a:r>
                    </a:p>
                  </a:txBody>
                  <a:tcPr marL="17907" marR="17907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광고학</a:t>
                      </a:r>
                    </a:p>
                  </a:txBody>
                  <a:tcPr marL="17907" marR="17907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광고와 문화 콘텐츠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 메시지 전략 등</a:t>
                      </a:r>
                    </a:p>
                  </a:txBody>
                  <a:tcPr marL="17907" marR="17907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22%</a:t>
                      </a:r>
                    </a:p>
                  </a:txBody>
                  <a:tcPr marL="17907" marR="17907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3371298"/>
                  </a:ext>
                </a:extLst>
              </a:tr>
              <a:tr h="19900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매체</a:t>
                      </a:r>
                    </a:p>
                  </a:txBody>
                  <a:tcPr marL="17907" marR="17907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매체경제학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매체기획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미디어저작권 등</a:t>
                      </a:r>
                    </a:p>
                  </a:txBody>
                  <a:tcPr marL="17907" marR="17907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29%</a:t>
                      </a:r>
                    </a:p>
                  </a:txBody>
                  <a:tcPr marL="17907" marR="17907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1625208"/>
                  </a:ext>
                </a:extLst>
              </a:tr>
              <a:tr h="19900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커뮤니케이션</a:t>
                      </a:r>
                    </a:p>
                  </a:txBody>
                  <a:tcPr marL="17907" marR="17907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설득커뮤니케이션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조직커뮤니케이션 등</a:t>
                      </a:r>
                    </a:p>
                  </a:txBody>
                  <a:tcPr marL="17907" marR="17907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32%</a:t>
                      </a:r>
                    </a:p>
                  </a:txBody>
                  <a:tcPr marL="17907" marR="17907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5006669"/>
                  </a:ext>
                </a:extLst>
              </a:tr>
              <a:tr h="19900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홍보</a:t>
                      </a:r>
                    </a:p>
                  </a:txBody>
                  <a:tcPr marL="17907" marR="17907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공공광고 및 캠페인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브랜드 마케팅론 등</a:t>
                      </a:r>
                    </a:p>
                  </a:txBody>
                  <a:tcPr marL="17907" marR="17907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16%</a:t>
                      </a:r>
                    </a:p>
                  </a:txBody>
                  <a:tcPr marL="17907" marR="17907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6688481"/>
                  </a:ext>
                </a:extLst>
              </a:tr>
              <a:tr h="19900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전문대학</a:t>
                      </a:r>
                    </a:p>
                  </a:txBody>
                  <a:tcPr marL="17907" marR="17907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교양</a:t>
                      </a:r>
                    </a:p>
                  </a:txBody>
                  <a:tcPr marL="17907" marR="17907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생활영어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언어와 문학 등</a:t>
                      </a:r>
                    </a:p>
                  </a:txBody>
                  <a:tcPr marL="17907" marR="17907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9%</a:t>
                      </a:r>
                    </a:p>
                  </a:txBody>
                  <a:tcPr marL="17907" marR="17907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0614913"/>
                  </a:ext>
                </a:extLst>
              </a:tr>
              <a:tr h="19900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</a:t>
                      </a:r>
                    </a:p>
                  </a:txBody>
                  <a:tcPr marL="17907" marR="17907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광고학원론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인터넷광고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광고프로젝트 등</a:t>
                      </a:r>
                    </a:p>
                  </a:txBody>
                  <a:tcPr marL="17907" marR="17907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37%</a:t>
                      </a:r>
                    </a:p>
                  </a:txBody>
                  <a:tcPr marL="17907" marR="17907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0045617"/>
                  </a:ext>
                </a:extLst>
              </a:tr>
              <a:tr h="19900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홍보</a:t>
                      </a:r>
                    </a:p>
                  </a:txBody>
                  <a:tcPr marL="17907" marR="17907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기업광고 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PR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캠페인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홍보학 원론 등</a:t>
                      </a:r>
                    </a:p>
                  </a:txBody>
                  <a:tcPr marL="17907" marR="17907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12%</a:t>
                      </a:r>
                    </a:p>
                  </a:txBody>
                  <a:tcPr marL="17907" marR="17907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348384"/>
                  </a:ext>
                </a:extLst>
              </a:tr>
              <a:tr h="19926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디자인</a:t>
                      </a:r>
                    </a:p>
                  </a:txBody>
                  <a:tcPr marL="17907" marR="17907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시각 </a:t>
                      </a:r>
                      <a:r>
                        <a:rPr lang="ko-KR" altLang="en-US" sz="8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디자인론</a:t>
                      </a:r>
                      <a:r>
                        <a:rPr lang="en-US" altLang="ko-KR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편집디자인 등</a:t>
                      </a:r>
                    </a:p>
                  </a:txBody>
                  <a:tcPr marL="17907" marR="17907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42%</a:t>
                      </a:r>
                    </a:p>
                  </a:txBody>
                  <a:tcPr marL="17907" marR="17907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9928157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683905" y="1231487"/>
            <a:ext cx="3310571" cy="95410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  <a:scene3d>
              <a:camera prst="obliqueBottomRight"/>
              <a:lightRig rig="threePt" dir="t"/>
            </a:scene3d>
          </a:bodyPr>
          <a:lstStyle>
            <a:defPPr>
              <a:defRPr lang="ko-KR"/>
            </a:defPPr>
            <a:lvl1pPr algn="ctr">
              <a:defRPr sz="2400" spc="-113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oon 윤고딕 550_TT" panose="02090603020101020101" pitchFamily="18" charset="-127"/>
                <a:ea typeface="Yoon 윤고딕 550_TT" panose="02090603020101020101" pitchFamily="18" charset="-127"/>
              </a:defRPr>
            </a:lvl1pPr>
          </a:lstStyle>
          <a:p>
            <a:pPr algn="r"/>
            <a:r>
              <a:rPr lang="en-US" altLang="ko-KR" sz="2800" b="1" spc="-300" dirty="0">
                <a:effectLst/>
                <a:latin typeface="+mn-ea"/>
                <a:ea typeface="+mn-ea"/>
              </a:rPr>
              <a:t>NCS</a:t>
            </a:r>
            <a:r>
              <a:rPr lang="ko-KR" altLang="en-US" sz="2800" b="1" spc="-300" dirty="0">
                <a:effectLst/>
                <a:latin typeface="+mn-ea"/>
                <a:ea typeface="+mn-ea"/>
              </a:rPr>
              <a:t>에 의한 관련학과 교과과정</a:t>
            </a:r>
            <a:r>
              <a:rPr lang="en-US" altLang="ko-KR" sz="2800" b="1" spc="-300" dirty="0">
                <a:effectLst/>
                <a:latin typeface="+mn-ea"/>
                <a:ea typeface="+mn-ea"/>
              </a:rPr>
              <a:t>(2014</a:t>
            </a:r>
            <a:r>
              <a:rPr lang="ko-KR" altLang="en-US" sz="2800" b="1" spc="-300" dirty="0">
                <a:effectLst/>
                <a:latin typeface="+mn-ea"/>
                <a:ea typeface="+mn-ea"/>
              </a:rPr>
              <a:t>년 기준</a:t>
            </a:r>
            <a:r>
              <a:rPr lang="en-US" altLang="ko-KR" sz="2800" b="1" spc="-300" dirty="0">
                <a:effectLst/>
                <a:latin typeface="+mn-ea"/>
                <a:ea typeface="+mn-ea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982752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72989" y="1267347"/>
            <a:ext cx="3310571" cy="126188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  <a:scene3d>
              <a:camera prst="obliqueBottomRight"/>
              <a:lightRig rig="threePt" dir="t"/>
            </a:scene3d>
          </a:bodyPr>
          <a:lstStyle>
            <a:defPPr>
              <a:defRPr lang="ko-KR"/>
            </a:defPPr>
            <a:lvl1pPr algn="ctr">
              <a:defRPr sz="2400" spc="-113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oon 윤고딕 550_TT" panose="02090603020101020101" pitchFamily="18" charset="-127"/>
                <a:ea typeface="Yoon 윤고딕 550_TT" panose="02090603020101020101" pitchFamily="18" charset="-127"/>
              </a:defRPr>
            </a:lvl1pPr>
          </a:lstStyle>
          <a:p>
            <a:pPr algn="l"/>
            <a:r>
              <a:rPr lang="en-US" altLang="ko-KR" sz="2800" b="1" spc="-300" dirty="0" smtClean="0">
                <a:solidFill>
                  <a:prstClr val="white"/>
                </a:solidFill>
                <a:effectLst/>
                <a:latin typeface="+mn-ea"/>
                <a:ea typeface="+mn-ea"/>
              </a:rPr>
              <a:t>NCS </a:t>
            </a:r>
            <a:r>
              <a:rPr lang="ko-KR" altLang="en-US" sz="2800" b="1" spc="-300" dirty="0" smtClean="0">
                <a:solidFill>
                  <a:prstClr val="white"/>
                </a:solidFill>
                <a:effectLst/>
                <a:latin typeface="+mn-ea"/>
                <a:ea typeface="+mn-ea"/>
              </a:rPr>
              <a:t>능력 단위와 </a:t>
            </a:r>
            <a:endParaRPr lang="en-US" altLang="ko-KR" sz="2800" b="1" spc="-300" dirty="0" smtClean="0">
              <a:solidFill>
                <a:prstClr val="white"/>
              </a:solidFill>
              <a:effectLst/>
              <a:latin typeface="+mn-ea"/>
              <a:ea typeface="+mn-ea"/>
            </a:endParaRPr>
          </a:p>
          <a:p>
            <a:pPr algn="l"/>
            <a:r>
              <a:rPr lang="ko-KR" altLang="en-US" sz="2800" b="1" spc="-300" dirty="0" smtClean="0">
                <a:solidFill>
                  <a:prstClr val="white"/>
                </a:solidFill>
                <a:effectLst/>
                <a:latin typeface="+mn-ea"/>
                <a:ea typeface="+mn-ea"/>
              </a:rPr>
              <a:t>비교</a:t>
            </a:r>
            <a:endParaRPr lang="en-US" altLang="ko-KR" sz="2800" b="1" spc="-300" dirty="0" smtClean="0">
              <a:solidFill>
                <a:prstClr val="white"/>
              </a:solidFill>
              <a:effectLst/>
              <a:latin typeface="+mn-ea"/>
              <a:ea typeface="+mn-ea"/>
            </a:endParaRPr>
          </a:p>
          <a:p>
            <a:pPr algn="l"/>
            <a:r>
              <a:rPr lang="en-US" altLang="ko-KR" sz="2000" b="1" spc="-300" dirty="0" smtClean="0">
                <a:solidFill>
                  <a:prstClr val="white"/>
                </a:solidFill>
                <a:effectLst/>
                <a:latin typeface="+mn-ea"/>
                <a:ea typeface="+mn-ea"/>
              </a:rPr>
              <a:t>(</a:t>
            </a:r>
            <a:r>
              <a:rPr lang="ko-KR" altLang="en-US" sz="2000" b="1" spc="-300" dirty="0" smtClean="0">
                <a:solidFill>
                  <a:prstClr val="white"/>
                </a:solidFill>
                <a:effectLst/>
                <a:latin typeface="+mn-ea"/>
                <a:ea typeface="+mn-ea"/>
              </a:rPr>
              <a:t>계명대 광고홍보학전공</a:t>
            </a:r>
            <a:r>
              <a:rPr lang="en-US" altLang="ko-KR" sz="2000" b="1" spc="-300" dirty="0" smtClean="0">
                <a:solidFill>
                  <a:prstClr val="white"/>
                </a:solidFill>
                <a:effectLst/>
                <a:latin typeface="+mn-ea"/>
                <a:ea typeface="+mn-ea"/>
              </a:rPr>
              <a:t>)</a:t>
            </a:r>
            <a:endParaRPr lang="en-US" altLang="ko-KR" sz="2000" b="1" spc="-300" dirty="0">
              <a:solidFill>
                <a:prstClr val="white"/>
              </a:solidFill>
              <a:effectLst/>
              <a:latin typeface="+mn-ea"/>
              <a:ea typeface="+mn-ea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6046315"/>
              </p:ext>
            </p:extLst>
          </p:nvPr>
        </p:nvGraphicFramePr>
        <p:xfrm>
          <a:off x="5081506" y="1606641"/>
          <a:ext cx="6651787" cy="4816361"/>
        </p:xfrm>
        <a:graphic>
          <a:graphicData uri="http://schemas.openxmlformats.org/drawingml/2006/table">
            <a:tbl>
              <a:tblPr/>
              <a:tblGrid>
                <a:gridCol w="1557090">
                  <a:extLst>
                    <a:ext uri="{9D8B030D-6E8A-4147-A177-3AD203B41FA5}">
                      <a16:colId xmlns:a16="http://schemas.microsoft.com/office/drawing/2014/main" val="3537008585"/>
                    </a:ext>
                  </a:extLst>
                </a:gridCol>
                <a:gridCol w="1557090">
                  <a:extLst>
                    <a:ext uri="{9D8B030D-6E8A-4147-A177-3AD203B41FA5}">
                      <a16:colId xmlns:a16="http://schemas.microsoft.com/office/drawing/2014/main" val="3018333668"/>
                    </a:ext>
                  </a:extLst>
                </a:gridCol>
                <a:gridCol w="1557090">
                  <a:extLst>
                    <a:ext uri="{9D8B030D-6E8A-4147-A177-3AD203B41FA5}">
                      <a16:colId xmlns:a16="http://schemas.microsoft.com/office/drawing/2014/main" val="1456569281"/>
                    </a:ext>
                  </a:extLst>
                </a:gridCol>
                <a:gridCol w="1557090">
                  <a:extLst>
                    <a:ext uri="{9D8B030D-6E8A-4147-A177-3AD203B41FA5}">
                      <a16:colId xmlns:a16="http://schemas.microsoft.com/office/drawing/2014/main" val="3939857280"/>
                    </a:ext>
                  </a:extLst>
                </a:gridCol>
                <a:gridCol w="423427">
                  <a:extLst>
                    <a:ext uri="{9D8B030D-6E8A-4147-A177-3AD203B41FA5}">
                      <a16:colId xmlns:a16="http://schemas.microsoft.com/office/drawing/2014/main" val="2876071136"/>
                    </a:ext>
                  </a:extLst>
                </a:gridCol>
              </a:tblGrid>
              <a:tr h="24174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세분류</a:t>
                      </a:r>
                    </a:p>
                  </a:txBody>
                  <a:tcPr marL="55385" marR="55385" marT="15312" marB="15312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NCS 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능력단위</a:t>
                      </a:r>
                    </a:p>
                  </a:txBody>
                  <a:tcPr marL="55385" marR="55385" marT="15312" marB="15312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현행 교과 과정</a:t>
                      </a:r>
                    </a:p>
                  </a:txBody>
                  <a:tcPr marL="55385" marR="55385" marT="15312" marB="15312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비고</a:t>
                      </a:r>
                    </a:p>
                  </a:txBody>
                  <a:tcPr marL="55385" marR="55385" marT="15312" marB="15312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9628857"/>
                  </a:ext>
                </a:extLst>
              </a:tr>
              <a:tr h="241741">
                <a:tc rowSpan="17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02.PR/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 </a:t>
                      </a:r>
                    </a:p>
                  </a:txBody>
                  <a:tcPr marL="55385" marR="55385" marT="15312" marB="15312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PR 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전략 수립</a:t>
                      </a:r>
                    </a:p>
                  </a:txBody>
                  <a:tcPr marL="55385" marR="55385" marT="15312" marB="15312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홍보 기획론</a:t>
                      </a:r>
                    </a:p>
                  </a:txBody>
                  <a:tcPr marL="55385" marR="55385" marT="15312" marB="15312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385" marR="55385" marT="15312" marB="15312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0407073"/>
                  </a:ext>
                </a:extLst>
              </a:tr>
              <a:tr h="24174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PR 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메시지 개발</a:t>
                      </a:r>
                    </a:p>
                  </a:txBody>
                  <a:tcPr marL="55385" marR="55385" marT="15312" marB="15312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PR 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글쓰기</a:t>
                      </a:r>
                    </a:p>
                  </a:txBody>
                  <a:tcPr marL="55385" marR="55385" marT="15312" marB="15312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385" marR="55385" marT="15312" marB="15312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6962652"/>
                  </a:ext>
                </a:extLst>
              </a:tr>
              <a:tr h="24174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사내외 홍보물 제작</a:t>
                      </a:r>
                    </a:p>
                  </a:txBody>
                  <a:tcPr marL="55385" marR="55385" marT="15312" marB="15312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997107"/>
                  </a:ext>
                </a:extLst>
              </a:tr>
              <a:tr h="24174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PR 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프로그램 실행</a:t>
                      </a:r>
                    </a:p>
                  </a:txBody>
                  <a:tcPr marL="55385" marR="55385" marT="15312" marB="15312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홍보 기획론</a:t>
                      </a:r>
                    </a:p>
                  </a:txBody>
                  <a:tcPr marL="55385" marR="55385" marT="15312" marB="15312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385" marR="55385" marT="15312" marB="15312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7676675"/>
                  </a:ext>
                </a:extLst>
              </a:tr>
              <a:tr h="24174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PR 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활동 평가</a:t>
                      </a:r>
                    </a:p>
                  </a:txBody>
                  <a:tcPr marL="55385" marR="55385" marT="15312" marB="15312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684236" rtl="0" eaLnBrk="1" fontAlgn="base" latinLnBrk="1" hangingPunct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X</a:t>
                      </a:r>
                    </a:p>
                  </a:txBody>
                  <a:tcPr marL="55385" marR="55385" marT="15312" marB="15312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385" marR="55385" marT="15312" marB="15312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3871603"/>
                  </a:ext>
                </a:extLst>
              </a:tr>
              <a:tr h="24174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 전략 수립</a:t>
                      </a:r>
                    </a:p>
                  </a:txBody>
                  <a:tcPr marL="55385" marR="55385" marT="15312" marB="15312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 기획론 </a:t>
                      </a: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385" marR="55385" marT="15312" marB="15312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385" marR="55385" marT="15312" marB="15312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7207293"/>
                  </a:ext>
                </a:extLst>
              </a:tr>
              <a:tr h="24174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 기획론 </a:t>
                      </a: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385" marR="55385" marT="15312" marB="15312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8146972"/>
                  </a:ext>
                </a:extLst>
              </a:tr>
              <a:tr h="24174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 메시지 </a:t>
                      </a:r>
                    </a:p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개발</a:t>
                      </a:r>
                    </a:p>
                  </a:txBody>
                  <a:tcPr marL="55385" marR="55385" marT="15312" marB="15312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크리에이티브 콘셉트 </a:t>
                      </a:r>
                    </a:p>
                  </a:txBody>
                  <a:tcPr marL="55385" marR="55385" marT="15312" marB="15312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 카피 작성론</a:t>
                      </a:r>
                    </a:p>
                  </a:txBody>
                  <a:tcPr marL="55385" marR="55385" marT="15312" marB="15312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385" marR="55385" marT="15312" marB="15312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3522925"/>
                  </a:ext>
                </a:extLst>
              </a:tr>
              <a:tr h="24174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아이디어 도출하기</a:t>
                      </a:r>
                    </a:p>
                  </a:txBody>
                  <a:tcPr marL="55385" marR="55385" marT="15312" marB="15312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아이디어 발상법</a:t>
                      </a:r>
                    </a:p>
                  </a:txBody>
                  <a:tcPr marL="55385" marR="55385" marT="15312" marB="15312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385" marR="55385" marT="15312" marB="15312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0388292"/>
                  </a:ext>
                </a:extLst>
              </a:tr>
              <a:tr h="24174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 콘텐츠 제작하기</a:t>
                      </a:r>
                    </a:p>
                  </a:txBody>
                  <a:tcPr marL="55385" marR="55385" marT="15312" marB="15312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인쇄 광고 제작론</a:t>
                      </a:r>
                    </a:p>
                  </a:txBody>
                  <a:tcPr marL="55385" marR="55385" marT="15312" marB="15312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385" marR="55385" marT="15312" marB="15312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8577391"/>
                  </a:ext>
                </a:extLst>
              </a:tr>
              <a:tr h="24174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영상 광고 제작론 </a:t>
                      </a:r>
                    </a:p>
                  </a:txBody>
                  <a:tcPr marL="55385" marR="55385" marT="15312" marB="15312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385" marR="55385" marT="15312" marB="15312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853218"/>
                  </a:ext>
                </a:extLst>
              </a:tr>
              <a:tr h="24174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개발초안 사전 검증</a:t>
                      </a:r>
                    </a:p>
                  </a:txBody>
                  <a:tcPr marL="55385" marR="55385" marT="15312" marB="15312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X</a:t>
                      </a:r>
                    </a:p>
                  </a:txBody>
                  <a:tcPr marL="55385" marR="55385" marT="15312" marB="15312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385" marR="55385" marT="15312" marB="15312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0693705"/>
                  </a:ext>
                </a:extLst>
              </a:tr>
              <a:tr h="24174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 집행 관리 </a:t>
                      </a: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매체 기획</a:t>
                      </a: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385" marR="55385" marT="15312" marB="15312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 매체 기획</a:t>
                      </a:r>
                    </a:p>
                  </a:txBody>
                  <a:tcPr marL="55385" marR="55385" marT="15312" marB="15312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385" marR="55385" marT="15312" marB="15312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5445630"/>
                  </a:ext>
                </a:extLst>
              </a:tr>
              <a:tr h="24174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 효과 평가</a:t>
                      </a:r>
                    </a:p>
                  </a:txBody>
                  <a:tcPr marL="55385" marR="55385" marT="15312" marB="15312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X</a:t>
                      </a:r>
                    </a:p>
                  </a:txBody>
                  <a:tcPr marL="55385" marR="55385" marT="15312" marB="15312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385" marR="55385" marT="15312" marB="15312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3532988"/>
                  </a:ext>
                </a:extLst>
              </a:tr>
              <a:tr h="24174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브랜드 기획</a:t>
                      </a:r>
                    </a:p>
                  </a:txBody>
                  <a:tcPr marL="55385" marR="55385" marT="15312" marB="15312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브랜드 관리론</a:t>
                      </a:r>
                    </a:p>
                  </a:txBody>
                  <a:tcPr marL="55385" marR="55385" marT="15312" marB="15312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385" marR="55385" marT="15312" marB="15312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6285330"/>
                  </a:ext>
                </a:extLst>
              </a:tr>
              <a:tr h="24174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브랜드 관리</a:t>
                      </a:r>
                    </a:p>
                  </a:txBody>
                  <a:tcPr marL="55385" marR="55385" marT="15312" marB="15312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브랜드 관리론</a:t>
                      </a:r>
                    </a:p>
                  </a:txBody>
                  <a:tcPr marL="55385" marR="55385" marT="15312" marB="15312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385" marR="55385" marT="15312" marB="15312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3370238"/>
                  </a:ext>
                </a:extLst>
              </a:tr>
              <a:tr h="24174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브랜드 평가</a:t>
                      </a:r>
                    </a:p>
                  </a:txBody>
                  <a:tcPr marL="55385" marR="55385" marT="15312" marB="15312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브랜드 관리론</a:t>
                      </a:r>
                    </a:p>
                  </a:txBody>
                  <a:tcPr marL="55385" marR="55385" marT="15312" marB="15312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385" marR="55385" marT="15312" marB="15312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51419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3439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72989" y="1267347"/>
            <a:ext cx="3310571" cy="95410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  <a:scene3d>
              <a:camera prst="obliqueBottomRight"/>
              <a:lightRig rig="threePt" dir="t"/>
            </a:scene3d>
          </a:bodyPr>
          <a:lstStyle>
            <a:defPPr>
              <a:defRPr lang="ko-KR"/>
            </a:defPPr>
            <a:lvl1pPr algn="ctr">
              <a:defRPr sz="2400" spc="-113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oon 윤고딕 550_TT" panose="02090603020101020101" pitchFamily="18" charset="-127"/>
                <a:ea typeface="Yoon 윤고딕 550_TT" panose="02090603020101020101" pitchFamily="18" charset="-127"/>
              </a:defRPr>
            </a:lvl1pPr>
          </a:lstStyle>
          <a:p>
            <a:pPr algn="l"/>
            <a:r>
              <a:rPr lang="ko-KR" altLang="en-US" sz="2800" b="1" spc="-300" dirty="0" smtClean="0">
                <a:solidFill>
                  <a:prstClr val="white"/>
                </a:solidFill>
                <a:effectLst/>
                <a:latin typeface="+mn-ea"/>
                <a:ea typeface="+mn-ea"/>
              </a:rPr>
              <a:t>② 산업계 </a:t>
            </a:r>
            <a:r>
              <a:rPr lang="ko-KR" altLang="en-US" sz="2800" b="1" spc="-300" dirty="0" smtClean="0">
                <a:solidFill>
                  <a:prstClr val="white"/>
                </a:solidFill>
                <a:effectLst/>
                <a:latin typeface="+mn-ea"/>
                <a:ea typeface="+mn-ea"/>
              </a:rPr>
              <a:t>요구 분석</a:t>
            </a:r>
            <a:r>
              <a:rPr lang="en-US" altLang="ko-KR" sz="2800" b="1" spc="-300" dirty="0" smtClean="0">
                <a:solidFill>
                  <a:prstClr val="white"/>
                </a:solidFill>
                <a:effectLst/>
                <a:latin typeface="+mn-ea"/>
                <a:ea typeface="+mn-ea"/>
              </a:rPr>
              <a:t>(2014)</a:t>
            </a:r>
            <a:endParaRPr lang="en-US" altLang="ko-KR" sz="2800" b="1" spc="-300" dirty="0">
              <a:solidFill>
                <a:prstClr val="white"/>
              </a:solidFill>
              <a:effectLst/>
              <a:latin typeface="+mn-ea"/>
              <a:ea typeface="+mn-ea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3900931"/>
              </p:ext>
            </p:extLst>
          </p:nvPr>
        </p:nvGraphicFramePr>
        <p:xfrm>
          <a:off x="6852521" y="303475"/>
          <a:ext cx="4755279" cy="6249907"/>
        </p:xfrm>
        <a:graphic>
          <a:graphicData uri="http://schemas.openxmlformats.org/drawingml/2006/table">
            <a:tbl>
              <a:tblPr/>
              <a:tblGrid>
                <a:gridCol w="1114611">
                  <a:extLst>
                    <a:ext uri="{9D8B030D-6E8A-4147-A177-3AD203B41FA5}">
                      <a16:colId xmlns:a16="http://schemas.microsoft.com/office/drawing/2014/main" val="1874006793"/>
                    </a:ext>
                  </a:extLst>
                </a:gridCol>
                <a:gridCol w="2400069">
                  <a:extLst>
                    <a:ext uri="{9D8B030D-6E8A-4147-A177-3AD203B41FA5}">
                      <a16:colId xmlns:a16="http://schemas.microsoft.com/office/drawing/2014/main" val="4228536342"/>
                    </a:ext>
                  </a:extLst>
                </a:gridCol>
                <a:gridCol w="413533">
                  <a:extLst>
                    <a:ext uri="{9D8B030D-6E8A-4147-A177-3AD203B41FA5}">
                      <a16:colId xmlns:a16="http://schemas.microsoft.com/office/drawing/2014/main" val="3800145113"/>
                    </a:ext>
                  </a:extLst>
                </a:gridCol>
                <a:gridCol w="413533">
                  <a:extLst>
                    <a:ext uri="{9D8B030D-6E8A-4147-A177-3AD203B41FA5}">
                      <a16:colId xmlns:a16="http://schemas.microsoft.com/office/drawing/2014/main" val="2522148042"/>
                    </a:ext>
                  </a:extLst>
                </a:gridCol>
                <a:gridCol w="413533">
                  <a:extLst>
                    <a:ext uri="{9D8B030D-6E8A-4147-A177-3AD203B41FA5}">
                      <a16:colId xmlns:a16="http://schemas.microsoft.com/office/drawing/2014/main" val="2109232981"/>
                    </a:ext>
                  </a:extLst>
                </a:gridCol>
              </a:tblGrid>
              <a:tr h="188882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밸류</a:t>
                      </a: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체인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세부 내용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직무 함양 단계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2630819"/>
                  </a:ext>
                </a:extLst>
              </a:tr>
              <a:tr h="21051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학부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대학원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기업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2662095"/>
                  </a:ext>
                </a:extLst>
              </a:tr>
              <a:tr h="243203">
                <a:tc rowSpan="1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기획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마케팅 이해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◎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◎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030619"/>
                  </a:ext>
                </a:extLst>
              </a:tr>
              <a:tr h="24320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 이해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◎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◎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6571"/>
                  </a:ext>
                </a:extLst>
              </a:tr>
              <a:tr h="24320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홍보 이해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◎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◎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2110540"/>
                  </a:ext>
                </a:extLst>
              </a:tr>
              <a:tr h="21051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 기획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◎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◎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◎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5749447"/>
                  </a:ext>
                </a:extLst>
              </a:tr>
              <a:tr h="21051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 크리에이티브 기획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◎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◎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◎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4257227"/>
                  </a:ext>
                </a:extLst>
              </a:tr>
              <a:tr h="21051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 미디어 기획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◎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◎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◎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0163693"/>
                  </a:ext>
                </a:extLst>
              </a:tr>
              <a:tr h="21051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인터랙티브</a:t>
                      </a: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광고 및 콘텐츠 기획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◎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◎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◎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5502779"/>
                  </a:ext>
                </a:extLst>
              </a:tr>
              <a:tr h="21051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IMC 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기획 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브랜드 커뮤니케이션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◎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◎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◎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4215013"/>
                  </a:ext>
                </a:extLst>
              </a:tr>
              <a:tr h="24320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SP, </a:t>
                      </a: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이벤트 프로모션 기획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◎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417445"/>
                  </a:ext>
                </a:extLst>
              </a:tr>
              <a:tr h="24320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PPL 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기획 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◎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0180946"/>
                  </a:ext>
                </a:extLst>
              </a:tr>
              <a:tr h="21051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홍보 기획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◎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◎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◎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7892484"/>
                  </a:ext>
                </a:extLst>
              </a:tr>
              <a:tr h="243203">
                <a:tc rowSpan="7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생산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카피라이팅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◎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◎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2728138"/>
                  </a:ext>
                </a:extLst>
              </a:tr>
              <a:tr h="24320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디자인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아이디어 발상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디자인 컨셉트 개발 등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◎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◎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824691"/>
                  </a:ext>
                </a:extLst>
              </a:tr>
              <a:tr h="24320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영상제작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◎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◎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4694105"/>
                  </a:ext>
                </a:extLst>
              </a:tr>
              <a:tr h="24320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퍼블리시티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◎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◎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8503810"/>
                  </a:ext>
                </a:extLst>
              </a:tr>
              <a:tr h="24320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인터랙티브 광고 콘텐츠 제작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◎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◎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6535399"/>
                  </a:ext>
                </a:extLst>
              </a:tr>
              <a:tr h="24320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SP, PR 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이벤트 제작</a:t>
                      </a:r>
                      <a:r>
                        <a:rPr lang="ko-KR" altLang="en-US" sz="800" kern="0" spc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실행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◎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0185342"/>
                  </a:ext>
                </a:extLst>
              </a:tr>
              <a:tr h="24320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PPL 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제작 실행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◎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6702501"/>
                  </a:ext>
                </a:extLst>
              </a:tr>
              <a:tr h="243203">
                <a:tc row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유통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매체 구매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◎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◎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0956541"/>
                  </a:ext>
                </a:extLst>
              </a:tr>
              <a:tr h="24320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프레젠테이션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◎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◎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1428589"/>
                  </a:ext>
                </a:extLst>
              </a:tr>
              <a:tr h="43786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통합커뮤니케이션</a:t>
                      </a:r>
                      <a:endParaRPr lang="en-US" altLang="ko-KR" sz="8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8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en-US" altLang="ko-KR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IMC </a:t>
                      </a: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차원의 통합 마케팅 커뮤니케이션 실행</a:t>
                      </a:r>
                      <a:r>
                        <a:rPr lang="en-US" altLang="ko-KR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◎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◎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◎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9408672"/>
                  </a:ext>
                </a:extLst>
              </a:tr>
              <a:tr h="24320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광고홍보 비즈니스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◎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3999577"/>
                  </a:ext>
                </a:extLst>
              </a:tr>
              <a:tr h="243203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소비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소비자 행동 이해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◎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◎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2255245"/>
                  </a:ext>
                </a:extLst>
              </a:tr>
              <a:tr h="24320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대중</a:t>
                      </a:r>
                      <a:r>
                        <a:rPr lang="en-US" altLang="ko-KR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문화의 이해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◎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◎</a:t>
                      </a: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144" marR="31144" marT="8610" marB="8610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3784707"/>
                  </a:ext>
                </a:extLst>
              </a:tr>
            </a:tbl>
          </a:graphicData>
        </a:graphic>
      </p:graphicFrame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5439744"/>
              </p:ext>
            </p:extLst>
          </p:nvPr>
        </p:nvGraphicFramePr>
        <p:xfrm>
          <a:off x="1125881" y="2889301"/>
          <a:ext cx="4697799" cy="3448304"/>
        </p:xfrm>
        <a:graphic>
          <a:graphicData uri="http://schemas.openxmlformats.org/drawingml/2006/table">
            <a:tbl>
              <a:tblPr/>
              <a:tblGrid>
                <a:gridCol w="1027196">
                  <a:extLst>
                    <a:ext uri="{9D8B030D-6E8A-4147-A177-3AD203B41FA5}">
                      <a16:colId xmlns:a16="http://schemas.microsoft.com/office/drawing/2014/main" val="2751961205"/>
                    </a:ext>
                  </a:extLst>
                </a:gridCol>
                <a:gridCol w="2896931">
                  <a:extLst>
                    <a:ext uri="{9D8B030D-6E8A-4147-A177-3AD203B41FA5}">
                      <a16:colId xmlns:a16="http://schemas.microsoft.com/office/drawing/2014/main" val="2410200315"/>
                    </a:ext>
                  </a:extLst>
                </a:gridCol>
                <a:gridCol w="773672">
                  <a:extLst>
                    <a:ext uri="{9D8B030D-6E8A-4147-A177-3AD203B41FA5}">
                      <a16:colId xmlns:a16="http://schemas.microsoft.com/office/drawing/2014/main" val="3077155827"/>
                    </a:ext>
                  </a:extLst>
                </a:gridCol>
              </a:tblGrid>
              <a:tr h="313436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직업 기초 능력 영역</a:t>
                      </a:r>
                    </a:p>
                  </a:txBody>
                  <a:tcPr marL="64770" marR="64770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중요도</a:t>
                      </a:r>
                    </a:p>
                  </a:txBody>
                  <a:tcPr marL="64770" marR="64770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8800765"/>
                  </a:ext>
                </a:extLst>
              </a:tr>
              <a:tr h="31343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의사소통 능력</a:t>
                      </a:r>
                    </a:p>
                  </a:txBody>
                  <a:tcPr marL="64770" marR="64770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문서 이해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문서 작성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경청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의사표현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기초 외국어 </a:t>
                      </a:r>
                    </a:p>
                  </a:txBody>
                  <a:tcPr marL="64770" marR="64770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4.78</a:t>
                      </a:r>
                    </a:p>
                  </a:txBody>
                  <a:tcPr marL="64770" marR="64770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3704663"/>
                  </a:ext>
                </a:extLst>
              </a:tr>
              <a:tr h="31343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수리능력</a:t>
                      </a:r>
                    </a:p>
                  </a:txBody>
                  <a:tcPr marL="64770" marR="64770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기초 연산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기초 통계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도표 분석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도표 작성 </a:t>
                      </a:r>
                    </a:p>
                  </a:txBody>
                  <a:tcPr marL="64770" marR="64770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3.56</a:t>
                      </a:r>
                    </a:p>
                  </a:txBody>
                  <a:tcPr marL="64770" marR="64770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3149585"/>
                  </a:ext>
                </a:extLst>
              </a:tr>
              <a:tr h="31343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문제해결 능력</a:t>
                      </a:r>
                    </a:p>
                  </a:txBody>
                  <a:tcPr marL="64770" marR="64770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사고력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문제 처리 </a:t>
                      </a:r>
                    </a:p>
                  </a:txBody>
                  <a:tcPr marL="64770" marR="64770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4.89</a:t>
                      </a:r>
                    </a:p>
                  </a:txBody>
                  <a:tcPr marL="64770" marR="64770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4068714"/>
                  </a:ext>
                </a:extLst>
              </a:tr>
              <a:tr h="31343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자기 개발 능력</a:t>
                      </a:r>
                    </a:p>
                  </a:txBody>
                  <a:tcPr marL="64770" marR="64770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자아 인식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자기 개발 </a:t>
                      </a:r>
                    </a:p>
                  </a:txBody>
                  <a:tcPr marL="64770" marR="64770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4.00</a:t>
                      </a:r>
                    </a:p>
                  </a:txBody>
                  <a:tcPr marL="64770" marR="64770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3710776"/>
                  </a:ext>
                </a:extLst>
              </a:tr>
              <a:tr h="31343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자원 관리 능력</a:t>
                      </a:r>
                    </a:p>
                  </a:txBody>
                  <a:tcPr marL="64770" marR="64770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시간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예산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물적 자원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인적자원 관리</a:t>
                      </a:r>
                    </a:p>
                  </a:txBody>
                  <a:tcPr marL="64770" marR="64770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4.22</a:t>
                      </a:r>
                    </a:p>
                  </a:txBody>
                  <a:tcPr marL="64770" marR="64770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9423961"/>
                  </a:ext>
                </a:extLst>
              </a:tr>
              <a:tr h="31343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대인 관계 능력</a:t>
                      </a:r>
                    </a:p>
                  </a:txBody>
                  <a:tcPr marL="64770" marR="64770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팀웍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리더십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갈등 관리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협상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서비스</a:t>
                      </a:r>
                    </a:p>
                  </a:txBody>
                  <a:tcPr marL="64770" marR="64770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4.78</a:t>
                      </a:r>
                    </a:p>
                  </a:txBody>
                  <a:tcPr marL="64770" marR="64770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4203045"/>
                  </a:ext>
                </a:extLst>
              </a:tr>
              <a:tr h="31343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정보 능력</a:t>
                      </a:r>
                    </a:p>
                  </a:txBody>
                  <a:tcPr marL="64770" marR="64770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컴퓨터 활용능력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정보처리 능력</a:t>
                      </a:r>
                    </a:p>
                  </a:txBody>
                  <a:tcPr marL="64770" marR="64770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4.22</a:t>
                      </a:r>
                    </a:p>
                  </a:txBody>
                  <a:tcPr marL="64770" marR="64770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1399360"/>
                  </a:ext>
                </a:extLst>
              </a:tr>
              <a:tr h="31343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기술 능력</a:t>
                      </a:r>
                    </a:p>
                  </a:txBody>
                  <a:tcPr marL="64770" marR="64770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기술 이해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기술 처리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기술 적용</a:t>
                      </a:r>
                    </a:p>
                  </a:txBody>
                  <a:tcPr marL="64770" marR="64770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3.56</a:t>
                      </a:r>
                    </a:p>
                  </a:txBody>
                  <a:tcPr marL="64770" marR="64770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1713210"/>
                  </a:ext>
                </a:extLst>
              </a:tr>
              <a:tr h="31343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조직 이해 능력</a:t>
                      </a:r>
                    </a:p>
                  </a:txBody>
                  <a:tcPr marL="64770" marR="64770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국제 감각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조직 체제이해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경영이해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업무 이해</a:t>
                      </a:r>
                    </a:p>
                  </a:txBody>
                  <a:tcPr marL="64770" marR="64770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3.78</a:t>
                      </a:r>
                    </a:p>
                  </a:txBody>
                  <a:tcPr marL="64770" marR="64770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1802135"/>
                  </a:ext>
                </a:extLst>
              </a:tr>
              <a:tr h="31394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직업윤리</a:t>
                      </a:r>
                    </a:p>
                  </a:txBody>
                  <a:tcPr marL="64770" marR="64770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근로윤리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공동체 윤리</a:t>
                      </a:r>
                    </a:p>
                  </a:txBody>
                  <a:tcPr marL="64770" marR="64770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4.44</a:t>
                      </a:r>
                    </a:p>
                  </a:txBody>
                  <a:tcPr marL="64770" marR="64770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9666086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029939" y="2507485"/>
            <a:ext cx="23647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solidFill>
                  <a:schemeClr val="bg1"/>
                </a:solidFill>
              </a:rPr>
              <a:t>&lt;</a:t>
            </a:r>
            <a:r>
              <a:rPr lang="ko-KR" altLang="en-US" sz="1200" dirty="0" smtClean="0">
                <a:solidFill>
                  <a:schemeClr val="bg1"/>
                </a:solidFill>
              </a:rPr>
              <a:t>미디어 </a:t>
            </a:r>
            <a:r>
              <a:rPr lang="ko-KR" altLang="en-US" sz="1200" dirty="0">
                <a:solidFill>
                  <a:schemeClr val="bg1"/>
                </a:solidFill>
              </a:rPr>
              <a:t>분야 </a:t>
            </a:r>
            <a:r>
              <a:rPr lang="ko-KR" altLang="en-US" sz="1200" dirty="0" smtClean="0">
                <a:solidFill>
                  <a:schemeClr val="bg1"/>
                </a:solidFill>
              </a:rPr>
              <a:t>일반 직무 역량</a:t>
            </a:r>
            <a:r>
              <a:rPr lang="en-US" altLang="ko-KR" sz="1200" dirty="0" smtClean="0">
                <a:solidFill>
                  <a:schemeClr val="bg1"/>
                </a:solidFill>
              </a:rPr>
              <a:t>&gt;</a:t>
            </a:r>
            <a:r>
              <a:rPr lang="ko-KR" altLang="en-US" sz="1200" dirty="0" smtClean="0">
                <a:solidFill>
                  <a:schemeClr val="bg1"/>
                </a:solidFill>
              </a:rPr>
              <a:t> </a:t>
            </a:r>
            <a:endParaRPr lang="ko-KR" alt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8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72989" y="1267347"/>
            <a:ext cx="3310571" cy="126188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  <a:scene3d>
              <a:camera prst="obliqueBottomRight"/>
              <a:lightRig rig="threePt" dir="t"/>
            </a:scene3d>
          </a:bodyPr>
          <a:lstStyle>
            <a:defPPr>
              <a:defRPr lang="ko-KR"/>
            </a:defPPr>
            <a:lvl1pPr algn="ctr">
              <a:defRPr sz="2400" spc="-113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oon 윤고딕 550_TT" panose="02090603020101020101" pitchFamily="18" charset="-127"/>
                <a:ea typeface="Yoon 윤고딕 550_TT" panose="02090603020101020101" pitchFamily="18" charset="-127"/>
              </a:defRPr>
            </a:lvl1pPr>
          </a:lstStyle>
          <a:p>
            <a:pPr algn="l"/>
            <a:r>
              <a:rPr lang="ko-KR" altLang="en-US" sz="2800" b="1" spc="-300" dirty="0" smtClean="0">
                <a:solidFill>
                  <a:prstClr val="white"/>
                </a:solidFill>
                <a:effectLst/>
                <a:latin typeface="+mn-ea"/>
                <a:ea typeface="+mn-ea"/>
              </a:rPr>
              <a:t>산업계요구분석 결과 비교</a:t>
            </a:r>
            <a:endParaRPr lang="en-US" altLang="ko-KR" sz="2800" b="1" spc="-300" dirty="0" smtClean="0">
              <a:solidFill>
                <a:prstClr val="white"/>
              </a:solidFill>
              <a:effectLst/>
              <a:latin typeface="+mn-ea"/>
              <a:ea typeface="+mn-ea"/>
            </a:endParaRPr>
          </a:p>
          <a:p>
            <a:pPr algn="l"/>
            <a:r>
              <a:rPr lang="en-US" altLang="ko-KR" sz="2000" b="1" spc="-300" dirty="0" smtClean="0">
                <a:solidFill>
                  <a:prstClr val="white"/>
                </a:solidFill>
                <a:effectLst/>
                <a:latin typeface="+mn-ea"/>
                <a:ea typeface="+mn-ea"/>
              </a:rPr>
              <a:t>(</a:t>
            </a:r>
            <a:r>
              <a:rPr lang="ko-KR" altLang="en-US" sz="2000" b="1" spc="-300" dirty="0" smtClean="0">
                <a:solidFill>
                  <a:prstClr val="white"/>
                </a:solidFill>
                <a:effectLst/>
                <a:latin typeface="+mn-ea"/>
                <a:ea typeface="+mn-ea"/>
              </a:rPr>
              <a:t>계명대 광고홍보학전공</a:t>
            </a:r>
            <a:r>
              <a:rPr lang="en-US" altLang="ko-KR" sz="2000" b="1" spc="-300" dirty="0" smtClean="0">
                <a:solidFill>
                  <a:prstClr val="white"/>
                </a:solidFill>
                <a:effectLst/>
                <a:latin typeface="+mn-ea"/>
                <a:ea typeface="+mn-ea"/>
              </a:rPr>
              <a:t>)</a:t>
            </a:r>
            <a:endParaRPr lang="en-US" altLang="ko-KR" sz="2000" b="1" spc="-300" dirty="0">
              <a:solidFill>
                <a:prstClr val="white"/>
              </a:solidFill>
              <a:effectLst/>
              <a:latin typeface="+mn-ea"/>
              <a:ea typeface="+mn-ea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9896751"/>
              </p:ext>
            </p:extLst>
          </p:nvPr>
        </p:nvGraphicFramePr>
        <p:xfrm>
          <a:off x="6250790" y="377813"/>
          <a:ext cx="5399342" cy="6411252"/>
        </p:xfrm>
        <a:graphic>
          <a:graphicData uri="http://schemas.openxmlformats.org/drawingml/2006/table">
            <a:tbl>
              <a:tblPr/>
              <a:tblGrid>
                <a:gridCol w="1623838">
                  <a:extLst>
                    <a:ext uri="{9D8B030D-6E8A-4147-A177-3AD203B41FA5}">
                      <a16:colId xmlns:a16="http://schemas.microsoft.com/office/drawing/2014/main" val="87031798"/>
                    </a:ext>
                  </a:extLst>
                </a:gridCol>
                <a:gridCol w="1623838">
                  <a:extLst>
                    <a:ext uri="{9D8B030D-6E8A-4147-A177-3AD203B41FA5}">
                      <a16:colId xmlns:a16="http://schemas.microsoft.com/office/drawing/2014/main" val="2907468133"/>
                    </a:ext>
                  </a:extLst>
                </a:gridCol>
                <a:gridCol w="1623838">
                  <a:extLst>
                    <a:ext uri="{9D8B030D-6E8A-4147-A177-3AD203B41FA5}">
                      <a16:colId xmlns:a16="http://schemas.microsoft.com/office/drawing/2014/main" val="1875093131"/>
                    </a:ext>
                  </a:extLst>
                </a:gridCol>
                <a:gridCol w="527828">
                  <a:extLst>
                    <a:ext uri="{9D8B030D-6E8A-4147-A177-3AD203B41FA5}">
                      <a16:colId xmlns:a16="http://schemas.microsoft.com/office/drawing/2014/main" val="630504710"/>
                    </a:ext>
                  </a:extLst>
                </a:gridCol>
              </a:tblGrid>
              <a:tr h="17994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밸류 체인</a:t>
                      </a: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미디어 산업 분야 요구 분석 </a:t>
                      </a: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계명대학교 개설 교과</a:t>
                      </a: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비고</a:t>
                      </a: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0925447"/>
                  </a:ext>
                </a:extLst>
              </a:tr>
              <a:tr h="179942">
                <a:tc rowSpan="1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기획</a:t>
                      </a: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마케팅 이해</a:t>
                      </a: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광고와 마케팅</a:t>
                      </a: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4119919"/>
                  </a:ext>
                </a:extLst>
              </a:tr>
              <a:tr h="17994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 이해</a:t>
                      </a: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광고학 입문</a:t>
                      </a: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7418484"/>
                  </a:ext>
                </a:extLst>
              </a:tr>
              <a:tr h="17994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홍보 이해</a:t>
                      </a: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홍보학 입문</a:t>
                      </a: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6325515"/>
                  </a:ext>
                </a:extLst>
              </a:tr>
              <a:tr h="17994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 기획</a:t>
                      </a: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 기획론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1, 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 기획론 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8778136"/>
                  </a:ext>
                </a:extLst>
              </a:tr>
              <a:tr h="17994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 크리에이티브 기획</a:t>
                      </a: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아이디어 발상법</a:t>
                      </a: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976544"/>
                  </a:ext>
                </a:extLst>
              </a:tr>
              <a:tr h="17994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 미디어 기획</a:t>
                      </a: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광고매체기획</a:t>
                      </a: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5198228"/>
                  </a:ext>
                </a:extLst>
              </a:tr>
              <a:tr h="17994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인터랙티브 광고 및 콘텐츠 기획</a:t>
                      </a: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광고와 뉴미디어</a:t>
                      </a: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6318245"/>
                  </a:ext>
                </a:extLst>
              </a:tr>
              <a:tr h="17994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IMC 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기획 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브랜드 커뮤니케이션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X</a:t>
                      </a: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4470172"/>
                  </a:ext>
                </a:extLst>
              </a:tr>
              <a:tr h="17994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SP, 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이벤트 프로모션 기획</a:t>
                      </a: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이벤트 기획론</a:t>
                      </a: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015459"/>
                  </a:ext>
                </a:extLst>
              </a:tr>
              <a:tr h="17994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전시컨벤션 기획론</a:t>
                      </a: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5271900"/>
                  </a:ext>
                </a:extLst>
              </a:tr>
              <a:tr h="17994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PPL 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기획 </a:t>
                      </a: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X</a:t>
                      </a: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6579032"/>
                  </a:ext>
                </a:extLst>
              </a:tr>
              <a:tr h="17994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홍보 기획</a:t>
                      </a: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홍보 기획론</a:t>
                      </a: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4957573"/>
                  </a:ext>
                </a:extLst>
              </a:tr>
              <a:tr h="179942">
                <a:tc rowSpan="7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생산</a:t>
                      </a: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카피라이팅</a:t>
                      </a: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 카피 작성론</a:t>
                      </a: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7813082"/>
                  </a:ext>
                </a:extLst>
              </a:tr>
              <a:tr h="33910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디자인</a:t>
                      </a: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인쇄 광고 제작론</a:t>
                      </a:r>
                    </a:p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사내외 홍보물 제작</a:t>
                      </a: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0909553"/>
                  </a:ext>
                </a:extLst>
              </a:tr>
              <a:tr h="17994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영상제작</a:t>
                      </a: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영상광고 제작론</a:t>
                      </a: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2443835"/>
                  </a:ext>
                </a:extLst>
              </a:tr>
              <a:tr h="17994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퍼블리시티</a:t>
                      </a: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홍보학 입문</a:t>
                      </a: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9337739"/>
                  </a:ext>
                </a:extLst>
              </a:tr>
              <a:tr h="17994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인터랙티브 광고 콘텐츠 제작</a:t>
                      </a: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광고와 뉴미디어</a:t>
                      </a: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2045706"/>
                  </a:ext>
                </a:extLst>
              </a:tr>
              <a:tr h="17994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SP, PR 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이벤트 제작 실행</a:t>
                      </a: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기업</a:t>
                      </a: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4043226"/>
                  </a:ext>
                </a:extLst>
              </a:tr>
              <a:tr h="17994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PPL 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제작 실행</a:t>
                      </a: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기업</a:t>
                      </a: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9124815"/>
                  </a:ext>
                </a:extLst>
              </a:tr>
              <a:tr h="179942">
                <a:tc row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유통</a:t>
                      </a: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매체 구매</a:t>
                      </a: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광고매체기획</a:t>
                      </a: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72954"/>
                  </a:ext>
                </a:extLst>
              </a:tr>
              <a:tr h="17994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프레젠테이션</a:t>
                      </a: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프레젠테이션 연습</a:t>
                      </a: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2891050"/>
                  </a:ext>
                </a:extLst>
              </a:tr>
              <a:tr h="17994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통합커뮤니케이션</a:t>
                      </a: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X</a:t>
                      </a: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1251574"/>
                  </a:ext>
                </a:extLst>
              </a:tr>
              <a:tr h="17994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광고홍보 비즈니스</a:t>
                      </a: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병원마케팅 실무</a:t>
                      </a: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6350147"/>
                  </a:ext>
                </a:extLst>
              </a:tr>
              <a:tr h="179942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소비</a:t>
                      </a: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소비자 행동 이해</a:t>
                      </a: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소비자 행동론</a:t>
                      </a: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8265060"/>
                  </a:ext>
                </a:extLst>
              </a:tr>
              <a:tr h="17994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대중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문화의 이해</a:t>
                      </a: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광고와 문화</a:t>
                      </a: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3802" marR="33802" marT="9345" marB="9345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83502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3310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3636192"/>
              </p:ext>
            </p:extLst>
          </p:nvPr>
        </p:nvGraphicFramePr>
        <p:xfrm>
          <a:off x="5511799" y="55013"/>
          <a:ext cx="6443635" cy="6768133"/>
        </p:xfrm>
        <a:graphic>
          <a:graphicData uri="http://schemas.openxmlformats.org/drawingml/2006/table">
            <a:tbl>
              <a:tblPr/>
              <a:tblGrid>
                <a:gridCol w="613999">
                  <a:extLst>
                    <a:ext uri="{9D8B030D-6E8A-4147-A177-3AD203B41FA5}">
                      <a16:colId xmlns:a16="http://schemas.microsoft.com/office/drawing/2014/main" val="3500817162"/>
                    </a:ext>
                  </a:extLst>
                </a:gridCol>
                <a:gridCol w="1720761">
                  <a:extLst>
                    <a:ext uri="{9D8B030D-6E8A-4147-A177-3AD203B41FA5}">
                      <a16:colId xmlns:a16="http://schemas.microsoft.com/office/drawing/2014/main" val="1543978241"/>
                    </a:ext>
                  </a:extLst>
                </a:gridCol>
                <a:gridCol w="1238174">
                  <a:extLst>
                    <a:ext uri="{9D8B030D-6E8A-4147-A177-3AD203B41FA5}">
                      <a16:colId xmlns:a16="http://schemas.microsoft.com/office/drawing/2014/main" val="1654588943"/>
                    </a:ext>
                  </a:extLst>
                </a:gridCol>
                <a:gridCol w="2347524">
                  <a:extLst>
                    <a:ext uri="{9D8B030D-6E8A-4147-A177-3AD203B41FA5}">
                      <a16:colId xmlns:a16="http://schemas.microsoft.com/office/drawing/2014/main" val="273130630"/>
                    </a:ext>
                  </a:extLst>
                </a:gridCol>
                <a:gridCol w="523177">
                  <a:extLst>
                    <a:ext uri="{9D8B030D-6E8A-4147-A177-3AD203B41FA5}">
                      <a16:colId xmlns:a16="http://schemas.microsoft.com/office/drawing/2014/main" val="1618955204"/>
                    </a:ext>
                  </a:extLst>
                </a:gridCol>
              </a:tblGrid>
              <a:tr h="40986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밸류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체인</a:t>
                      </a: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미디어 산업 </a:t>
                      </a:r>
                      <a:r>
                        <a:rPr lang="ko-KR" altLang="en-US" sz="8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분야요구</a:t>
                      </a:r>
                      <a:r>
                        <a:rPr lang="ko-KR" altLang="en-US" sz="8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분석 </a:t>
                      </a: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NCS</a:t>
                      </a: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교과목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신규 적용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비고</a:t>
                      </a: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7559537"/>
                  </a:ext>
                </a:extLst>
              </a:tr>
              <a:tr h="227275">
                <a:tc rowSpan="1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기획</a:t>
                      </a: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마케팅 이해</a:t>
                      </a: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1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PR</a:t>
                      </a: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전략 수립</a:t>
                      </a:r>
                    </a:p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 전략 수립</a:t>
                      </a:r>
                    </a:p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브랜드 기획</a:t>
                      </a:r>
                    </a:p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브랜드 관리</a:t>
                      </a: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광고와 마케팅</a:t>
                      </a: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4776973"/>
                  </a:ext>
                </a:extLst>
              </a:tr>
              <a:tr h="22727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 이해</a:t>
                      </a: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광고학</a:t>
                      </a: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입문</a:t>
                      </a: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62761"/>
                  </a:ext>
                </a:extLst>
              </a:tr>
              <a:tr h="22727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홍보 이해</a:t>
                      </a: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홍보학</a:t>
                      </a: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입문</a:t>
                      </a: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2297132"/>
                  </a:ext>
                </a:extLst>
              </a:tr>
              <a:tr h="22727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 기획</a:t>
                      </a: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 </a:t>
                      </a:r>
                      <a:r>
                        <a:rPr lang="ko-KR" altLang="en-US" sz="8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기획론</a:t>
                      </a: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5220318"/>
                  </a:ext>
                </a:extLst>
              </a:tr>
              <a:tr h="22727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 크리에이티브 기획</a:t>
                      </a: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아이디어 발상법</a:t>
                      </a: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4183996"/>
                  </a:ext>
                </a:extLst>
              </a:tr>
              <a:tr h="22727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 미디어 기획</a:t>
                      </a: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 매체 </a:t>
                      </a:r>
                      <a:r>
                        <a:rPr lang="ko-KR" altLang="en-US" sz="8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계획론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3067924"/>
                  </a:ext>
                </a:extLst>
              </a:tr>
              <a:tr h="22727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인터랙티브</a:t>
                      </a: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8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 및 </a:t>
                      </a: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콘텐츠 기획</a:t>
                      </a: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광고와 뉴미디어</a:t>
                      </a: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973946"/>
                  </a:ext>
                </a:extLst>
              </a:tr>
              <a:tr h="21274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뉴미디어 광고제작론</a:t>
                      </a: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신규</a:t>
                      </a: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7085711"/>
                  </a:ext>
                </a:extLst>
              </a:tr>
              <a:tr h="30187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IMC </a:t>
                      </a: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기획 </a:t>
                      </a:r>
                      <a:r>
                        <a:rPr lang="en-US" altLang="ko-KR" sz="8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브랜드 커뮤니케이션</a:t>
                      </a:r>
                      <a:r>
                        <a:rPr lang="en-US" altLang="ko-KR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통합적 마케팅커뮤니케이션</a:t>
                      </a: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신규</a:t>
                      </a: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9629111"/>
                  </a:ext>
                </a:extLst>
              </a:tr>
              <a:tr h="21274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SP, 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이벤트 프로모션 기획</a:t>
                      </a: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비티엘</a:t>
                      </a:r>
                      <a:r>
                        <a:rPr lang="en-US" altLang="ko-KR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(BTL) </a:t>
                      </a: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커뮤니케이션</a:t>
                      </a: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신규</a:t>
                      </a: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1598089"/>
                  </a:ext>
                </a:extLst>
              </a:tr>
              <a:tr h="21274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PPL </a:t>
                      </a: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기획 </a:t>
                      </a: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3309432"/>
                  </a:ext>
                </a:extLst>
              </a:tr>
              <a:tr h="22727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홍보 기획</a:t>
                      </a: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홍보기획론</a:t>
                      </a: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8624252"/>
                  </a:ext>
                </a:extLst>
              </a:tr>
              <a:tr h="227275">
                <a:tc rowSpan="7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생산</a:t>
                      </a: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카피라이팅</a:t>
                      </a: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7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PR 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메시지 개발</a:t>
                      </a:r>
                    </a:p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 메시지 개발</a:t>
                      </a:r>
                    </a:p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 집행 관리</a:t>
                      </a: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 카피 </a:t>
                      </a:r>
                      <a:r>
                        <a:rPr lang="ko-KR" altLang="en-US" sz="8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작성론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5640124"/>
                  </a:ext>
                </a:extLst>
              </a:tr>
              <a:tr h="30187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디자인</a:t>
                      </a: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인쇄 광고 </a:t>
                      </a:r>
                      <a:r>
                        <a:rPr lang="ko-KR" altLang="en-US" sz="8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제작론</a:t>
                      </a:r>
                      <a:r>
                        <a:rPr lang="en-US" altLang="ko-KR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8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사내외</a:t>
                      </a: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홍보물 제작</a:t>
                      </a: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0972516"/>
                  </a:ext>
                </a:extLst>
              </a:tr>
              <a:tr h="22727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영상제작</a:t>
                      </a: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영상광고 </a:t>
                      </a:r>
                      <a:r>
                        <a:rPr lang="ko-KR" altLang="en-US" sz="8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제작론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3037785"/>
                  </a:ext>
                </a:extLst>
              </a:tr>
              <a:tr h="22727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퍼블리시티</a:t>
                      </a: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광고홍보학 전공 글쓰기</a:t>
                      </a: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597093"/>
                  </a:ext>
                </a:extLst>
              </a:tr>
              <a:tr h="40986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인터랙티브</a:t>
                      </a: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광고 콘텐츠 제작</a:t>
                      </a: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온라인 마케팅 </a:t>
                      </a:r>
                      <a:r>
                        <a:rPr lang="ko-KR" altLang="en-US" sz="8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실무</a:t>
                      </a:r>
                      <a:r>
                        <a:rPr lang="en-US" altLang="ko-KR" sz="8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8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뉴미디어 </a:t>
                      </a:r>
                      <a:r>
                        <a:rPr lang="ko-KR" altLang="en-US" sz="8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광고제작론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신규</a:t>
                      </a: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3216574"/>
                  </a:ext>
                </a:extLst>
              </a:tr>
              <a:tr h="22727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SP, PR 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이벤트 제각 실행</a:t>
                      </a: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기업</a:t>
                      </a: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9237909"/>
                  </a:ext>
                </a:extLst>
              </a:tr>
              <a:tr h="28958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PPL 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제작 실행</a:t>
                      </a: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기업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7883982"/>
                  </a:ext>
                </a:extLst>
              </a:tr>
              <a:tr h="227275">
                <a:tc row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유통</a:t>
                      </a: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매체 구매</a:t>
                      </a: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 효과 평가</a:t>
                      </a: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 매체 계획</a:t>
                      </a: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4945484"/>
                  </a:ext>
                </a:extLst>
              </a:tr>
              <a:tr h="27173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프레젠테이션</a:t>
                      </a: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공감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·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소통 프레젠테이션</a:t>
                      </a: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신규</a:t>
                      </a: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6398640"/>
                  </a:ext>
                </a:extLst>
              </a:tr>
              <a:tr h="21274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통합커뮤니케이션</a:t>
                      </a: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캠페인 효과 </a:t>
                      </a:r>
                      <a:r>
                        <a:rPr lang="ko-KR" altLang="en-US" sz="8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분석론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신규</a:t>
                      </a: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0391063"/>
                  </a:ext>
                </a:extLst>
              </a:tr>
              <a:tr h="21274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광고홍보 비즈니스</a:t>
                      </a: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300684"/>
                  </a:ext>
                </a:extLst>
              </a:tr>
              <a:tr h="227275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소비</a:t>
                      </a: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소비자 행동 이해</a:t>
                      </a: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X</a:t>
                      </a: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소비자 행동론</a:t>
                      </a: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550566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대중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문화의 이해</a:t>
                      </a: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광고와 인문학</a:t>
                      </a: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신규</a:t>
                      </a:r>
                    </a:p>
                  </a:txBody>
                  <a:tcPr marL="31448" marR="31448" marT="8694" marB="8694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6964139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272989" y="1267347"/>
            <a:ext cx="3310571" cy="95410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  <a:scene3d>
              <a:camera prst="obliqueBottomRight"/>
              <a:lightRig rig="threePt" dir="t"/>
            </a:scene3d>
          </a:bodyPr>
          <a:lstStyle>
            <a:defPPr>
              <a:defRPr lang="ko-KR"/>
            </a:defPPr>
            <a:lvl1pPr algn="ctr">
              <a:defRPr sz="2400" spc="-113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oon 윤고딕 550_TT" panose="02090603020101020101" pitchFamily="18" charset="-127"/>
                <a:ea typeface="Yoon 윤고딕 550_TT" panose="02090603020101020101" pitchFamily="18" charset="-127"/>
              </a:defRPr>
            </a:lvl1pPr>
          </a:lstStyle>
          <a:p>
            <a:pPr algn="l"/>
            <a:r>
              <a:rPr lang="ko-KR" altLang="en-US" sz="2800" b="1" spc="-300" dirty="0" smtClean="0">
                <a:solidFill>
                  <a:prstClr val="white"/>
                </a:solidFill>
                <a:effectLst/>
                <a:latin typeface="+mn-ea"/>
                <a:ea typeface="+mn-ea"/>
              </a:rPr>
              <a:t>③신규개발 </a:t>
            </a:r>
            <a:r>
              <a:rPr lang="ko-KR" altLang="en-US" sz="2800" b="1" spc="-300" dirty="0" smtClean="0">
                <a:solidFill>
                  <a:prstClr val="white"/>
                </a:solidFill>
                <a:effectLst/>
                <a:latin typeface="+mn-ea"/>
                <a:ea typeface="+mn-ea"/>
              </a:rPr>
              <a:t>교과목 </a:t>
            </a:r>
            <a:endParaRPr lang="en-US" altLang="ko-KR" sz="2800" b="1" spc="-300" dirty="0" smtClean="0">
              <a:solidFill>
                <a:prstClr val="white"/>
              </a:solidFill>
              <a:effectLst/>
              <a:latin typeface="+mn-ea"/>
              <a:ea typeface="+mn-ea"/>
            </a:endParaRPr>
          </a:p>
          <a:p>
            <a:pPr algn="l"/>
            <a:r>
              <a:rPr lang="ko-KR" altLang="en-US" sz="2800" b="1" spc="-300" dirty="0" smtClean="0">
                <a:solidFill>
                  <a:prstClr val="white"/>
                </a:solidFill>
                <a:effectLst/>
                <a:latin typeface="+mn-ea"/>
                <a:ea typeface="+mn-ea"/>
              </a:rPr>
              <a:t>선정 </a:t>
            </a:r>
            <a:r>
              <a:rPr lang="en-US" altLang="ko-KR" sz="2800" b="1" spc="-300" dirty="0" smtClean="0">
                <a:solidFill>
                  <a:prstClr val="white"/>
                </a:solidFill>
                <a:effectLst/>
                <a:latin typeface="+mn-ea"/>
                <a:ea typeface="+mn-ea"/>
              </a:rPr>
              <a:t>(</a:t>
            </a:r>
            <a:r>
              <a:rPr lang="ko-KR" altLang="en-US" sz="2800" b="1" spc="-300" dirty="0" smtClean="0">
                <a:solidFill>
                  <a:prstClr val="white"/>
                </a:solidFill>
                <a:effectLst/>
                <a:latin typeface="+mn-ea"/>
                <a:ea typeface="+mn-ea"/>
              </a:rPr>
              <a:t>전공</a:t>
            </a:r>
            <a:r>
              <a:rPr lang="en-US" altLang="ko-KR" sz="2800" b="1" spc="-300" dirty="0" smtClean="0">
                <a:solidFill>
                  <a:prstClr val="white"/>
                </a:solidFill>
                <a:effectLst/>
                <a:latin typeface="+mn-ea"/>
                <a:ea typeface="+mn-ea"/>
              </a:rPr>
              <a:t>)</a:t>
            </a:r>
            <a:endParaRPr lang="en-US" altLang="ko-KR" sz="2800" b="1" spc="-300" dirty="0">
              <a:solidFill>
                <a:prstClr val="white"/>
              </a:solidFill>
              <a:effectLst/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126811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72989" y="1267347"/>
            <a:ext cx="3310571" cy="95410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  <a:scene3d>
              <a:camera prst="obliqueBottomRight"/>
              <a:lightRig rig="threePt" dir="t"/>
            </a:scene3d>
          </a:bodyPr>
          <a:lstStyle>
            <a:defPPr>
              <a:defRPr lang="ko-KR"/>
            </a:defPPr>
            <a:lvl1pPr algn="ctr">
              <a:defRPr sz="2400" spc="-113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oon 윤고딕 550_TT" panose="02090603020101020101" pitchFamily="18" charset="-127"/>
                <a:ea typeface="Yoon 윤고딕 550_TT" panose="02090603020101020101" pitchFamily="18" charset="-127"/>
              </a:defRPr>
            </a:lvl1pPr>
          </a:lstStyle>
          <a:p>
            <a:pPr algn="l"/>
            <a:r>
              <a:rPr lang="ko-KR" altLang="en-US" sz="2800" b="1" spc="-300" dirty="0" smtClean="0">
                <a:solidFill>
                  <a:prstClr val="white"/>
                </a:solidFill>
                <a:effectLst/>
                <a:latin typeface="+mn-ea"/>
                <a:ea typeface="+mn-ea"/>
              </a:rPr>
              <a:t>신규개발 교과목 </a:t>
            </a:r>
            <a:endParaRPr lang="en-US" altLang="ko-KR" sz="2800" b="1" spc="-300" dirty="0" smtClean="0">
              <a:solidFill>
                <a:prstClr val="white"/>
              </a:solidFill>
              <a:effectLst/>
              <a:latin typeface="+mn-ea"/>
              <a:ea typeface="+mn-ea"/>
            </a:endParaRPr>
          </a:p>
          <a:p>
            <a:pPr algn="l"/>
            <a:r>
              <a:rPr lang="ko-KR" altLang="en-US" sz="2800" b="1" spc="-300" dirty="0" smtClean="0">
                <a:solidFill>
                  <a:prstClr val="white"/>
                </a:solidFill>
                <a:effectLst/>
                <a:latin typeface="+mn-ea"/>
                <a:ea typeface="+mn-ea"/>
              </a:rPr>
              <a:t>선정 </a:t>
            </a:r>
            <a:r>
              <a:rPr lang="en-US" altLang="ko-KR" sz="2800" b="1" spc="-300" dirty="0" smtClean="0">
                <a:solidFill>
                  <a:prstClr val="white"/>
                </a:solidFill>
                <a:effectLst/>
                <a:latin typeface="+mn-ea"/>
                <a:ea typeface="+mn-ea"/>
              </a:rPr>
              <a:t>(</a:t>
            </a:r>
            <a:r>
              <a:rPr lang="ko-KR" altLang="en-US" sz="2800" b="1" spc="-300" dirty="0" smtClean="0">
                <a:solidFill>
                  <a:prstClr val="white"/>
                </a:solidFill>
                <a:effectLst/>
                <a:latin typeface="+mn-ea"/>
                <a:ea typeface="+mn-ea"/>
              </a:rPr>
              <a:t>공통</a:t>
            </a:r>
            <a:r>
              <a:rPr lang="en-US" altLang="ko-KR" sz="2800" b="1" spc="-300" dirty="0" smtClean="0">
                <a:solidFill>
                  <a:prstClr val="white"/>
                </a:solidFill>
                <a:effectLst/>
                <a:latin typeface="+mn-ea"/>
                <a:ea typeface="+mn-ea"/>
              </a:rPr>
              <a:t>)</a:t>
            </a:r>
            <a:endParaRPr lang="en-US" altLang="ko-KR" sz="2800" b="1" spc="-300" dirty="0">
              <a:solidFill>
                <a:prstClr val="white"/>
              </a:solidFill>
              <a:effectLst/>
              <a:latin typeface="+mn-ea"/>
              <a:ea typeface="+mn-ea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64819"/>
              </p:ext>
            </p:extLst>
          </p:nvPr>
        </p:nvGraphicFramePr>
        <p:xfrm>
          <a:off x="5066056" y="1551211"/>
          <a:ext cx="6765671" cy="2084453"/>
        </p:xfrm>
        <a:graphic>
          <a:graphicData uri="http://schemas.openxmlformats.org/drawingml/2006/table">
            <a:tbl>
              <a:tblPr/>
              <a:tblGrid>
                <a:gridCol w="2266078">
                  <a:extLst>
                    <a:ext uri="{9D8B030D-6E8A-4147-A177-3AD203B41FA5}">
                      <a16:colId xmlns:a16="http://schemas.microsoft.com/office/drawing/2014/main" val="3156893685"/>
                    </a:ext>
                  </a:extLst>
                </a:gridCol>
                <a:gridCol w="3395133">
                  <a:extLst>
                    <a:ext uri="{9D8B030D-6E8A-4147-A177-3AD203B41FA5}">
                      <a16:colId xmlns:a16="http://schemas.microsoft.com/office/drawing/2014/main" val="446320762"/>
                    </a:ext>
                  </a:extLst>
                </a:gridCol>
                <a:gridCol w="1104460">
                  <a:extLst>
                    <a:ext uri="{9D8B030D-6E8A-4147-A177-3AD203B41FA5}">
                      <a16:colId xmlns:a16="http://schemas.microsoft.com/office/drawing/2014/main" val="2213495651"/>
                    </a:ext>
                  </a:extLst>
                </a:gridCol>
              </a:tblGrid>
              <a:tr h="23215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직업 기초 능력 영역</a:t>
                      </a:r>
                    </a:p>
                  </a:txBody>
                  <a:tcPr marL="64770" marR="64770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학부 개설 교과 </a:t>
                      </a:r>
                    </a:p>
                  </a:txBody>
                  <a:tcPr marL="64770" marR="64770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중요도</a:t>
                      </a:r>
                    </a:p>
                  </a:txBody>
                  <a:tcPr marL="64770" marR="64770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7092692"/>
                  </a:ext>
                </a:extLst>
              </a:tr>
              <a:tr h="35836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의사소통 능력</a:t>
                      </a:r>
                    </a:p>
                  </a:txBody>
                  <a:tcPr marL="64770" marR="64770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커뮤니케이션의 이해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스피치 연습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토론과 프레젠테이션</a:t>
                      </a:r>
                    </a:p>
                  </a:txBody>
                  <a:tcPr marL="64770" marR="64770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4.78</a:t>
                      </a:r>
                    </a:p>
                  </a:txBody>
                  <a:tcPr marL="64770" marR="64770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0806301"/>
                  </a:ext>
                </a:extLst>
              </a:tr>
              <a:tr h="35836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수리능력</a:t>
                      </a:r>
                    </a:p>
                  </a:txBody>
                  <a:tcPr marL="64770" marR="64770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 조사 방법론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미디어 조사 방법론</a:t>
                      </a:r>
                    </a:p>
                  </a:txBody>
                  <a:tcPr marL="64770" marR="64770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3.56</a:t>
                      </a:r>
                    </a:p>
                  </a:txBody>
                  <a:tcPr marL="64770" marR="64770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9315165"/>
                  </a:ext>
                </a:extLst>
              </a:tr>
              <a:tr h="35836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문제해결 능력</a:t>
                      </a:r>
                    </a:p>
                  </a:txBody>
                  <a:tcPr marL="64770" marR="64770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4.89</a:t>
                      </a:r>
                    </a:p>
                  </a:txBody>
                  <a:tcPr marL="64770" marR="64770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1952208"/>
                  </a:ext>
                </a:extLst>
              </a:tr>
              <a:tr h="35836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대인 관계 능력</a:t>
                      </a:r>
                    </a:p>
                  </a:txBody>
                  <a:tcPr marL="64770" marR="64770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설득커뮤니케이션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커뮤니케이션 이론</a:t>
                      </a:r>
                    </a:p>
                  </a:txBody>
                  <a:tcPr marL="64770" marR="64770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4.78</a:t>
                      </a:r>
                    </a:p>
                  </a:txBody>
                  <a:tcPr marL="64770" marR="64770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5364244"/>
                  </a:ext>
                </a:extLst>
              </a:tr>
              <a:tr h="35836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직업 윤리</a:t>
                      </a:r>
                    </a:p>
                  </a:txBody>
                  <a:tcPr marL="64770" marR="64770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광고 윤리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언론윤리법제론</a:t>
                      </a:r>
                    </a:p>
                  </a:txBody>
                  <a:tcPr marL="64770" marR="64770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4.44</a:t>
                      </a:r>
                    </a:p>
                  </a:txBody>
                  <a:tcPr marL="64770" marR="64770" marT="17907" marB="17907"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8816603"/>
                  </a:ext>
                </a:extLst>
              </a:tr>
            </a:tbl>
          </a:graphicData>
        </a:graphic>
      </p:graphicFrame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6037331"/>
              </p:ext>
            </p:extLst>
          </p:nvPr>
        </p:nvGraphicFramePr>
        <p:xfrm>
          <a:off x="5066057" y="4044643"/>
          <a:ext cx="6765670" cy="1392936"/>
        </p:xfrm>
        <a:graphic>
          <a:graphicData uri="http://schemas.openxmlformats.org/drawingml/2006/table">
            <a:tbl>
              <a:tblPr/>
              <a:tblGrid>
                <a:gridCol w="880808">
                  <a:extLst>
                    <a:ext uri="{9D8B030D-6E8A-4147-A177-3AD203B41FA5}">
                      <a16:colId xmlns:a16="http://schemas.microsoft.com/office/drawing/2014/main" val="602270223"/>
                    </a:ext>
                  </a:extLst>
                </a:gridCol>
                <a:gridCol w="2892483">
                  <a:extLst>
                    <a:ext uri="{9D8B030D-6E8A-4147-A177-3AD203B41FA5}">
                      <a16:colId xmlns:a16="http://schemas.microsoft.com/office/drawing/2014/main" val="3221317587"/>
                    </a:ext>
                  </a:extLst>
                </a:gridCol>
                <a:gridCol w="2992379">
                  <a:extLst>
                    <a:ext uri="{9D8B030D-6E8A-4147-A177-3AD203B41FA5}">
                      <a16:colId xmlns:a16="http://schemas.microsoft.com/office/drawing/2014/main" val="1455049255"/>
                    </a:ext>
                  </a:extLst>
                </a:gridCol>
              </a:tblGrid>
              <a:tr h="29413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　연도</a:t>
                      </a:r>
                    </a:p>
                  </a:txBody>
                  <a:tcPr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1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학기 </a:t>
                      </a:r>
                    </a:p>
                  </a:txBody>
                  <a:tcPr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11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학기 </a:t>
                      </a:r>
                    </a:p>
                  </a:txBody>
                  <a:tcPr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6008415"/>
                  </a:ext>
                </a:extLst>
              </a:tr>
              <a:tr h="29387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차년도</a:t>
                      </a:r>
                    </a:p>
                  </a:txBody>
                  <a:tcPr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커뮤니케이션 문제해결 워크샵</a:t>
                      </a:r>
                    </a:p>
                  </a:txBody>
                  <a:tcPr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효율적 듣기와 문제해결</a:t>
                      </a:r>
                    </a:p>
                  </a:txBody>
                  <a:tcPr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1980777"/>
                  </a:ext>
                </a:extLst>
              </a:tr>
              <a:tr h="29387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11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차년도</a:t>
                      </a:r>
                    </a:p>
                  </a:txBody>
                  <a:tcPr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창의적 문제해결 방법론</a:t>
                      </a:r>
                    </a:p>
                  </a:txBody>
                  <a:tcPr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커뮤니케이션 원리와 활용</a:t>
                      </a:r>
                    </a:p>
                  </a:txBody>
                  <a:tcPr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4311531"/>
                  </a:ext>
                </a:extLst>
              </a:tr>
              <a:tr h="29387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11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차년도</a:t>
                      </a:r>
                    </a:p>
                  </a:txBody>
                  <a:tcPr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문제의 발견과 자기표현</a:t>
                      </a:r>
                    </a:p>
                  </a:txBody>
                  <a:tcPr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커뮤니케이션 데이터 분석과 활용</a:t>
                      </a:r>
                    </a:p>
                  </a:txBody>
                  <a:tcPr anchor="ctr">
                    <a:lnL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89795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7781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3470552" y="2335073"/>
            <a:ext cx="531106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6000" b="0" i="0" u="none" strike="noStrike" kern="1200" cap="none" spc="-50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Yoon 윤고딕 540_TT" panose="02090603020101020101" pitchFamily="18" charset="-127"/>
                <a:ea typeface="Yoon 윤고딕 540_TT" panose="02090603020101020101" pitchFamily="18" charset="-127"/>
                <a:cs typeface="+mn-cs"/>
              </a:rPr>
              <a:t>[</a:t>
            </a:r>
            <a:r>
              <a:rPr kumimoji="0" lang="ko-KR" altLang="en-US" sz="6000" b="0" i="0" u="none" strike="noStrike" kern="1200" cap="none" spc="-500" normalizeH="0" baseline="0" noProof="0" dirty="0" err="1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Yoon 윤고딕 540_TT" panose="02090603020101020101" pitchFamily="18" charset="-127"/>
                <a:ea typeface="Yoon 윤고딕 540_TT" panose="02090603020101020101" pitchFamily="18" charset="-127"/>
                <a:cs typeface="+mn-cs"/>
              </a:rPr>
              <a:t>과목개발</a:t>
            </a:r>
            <a:r>
              <a:rPr kumimoji="0" lang="ko-KR" altLang="en-US" sz="6000" b="0" i="0" u="none" strike="noStrike" kern="1200" cap="none" spc="-50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Yoon 윤고딕 540_TT" panose="02090603020101020101" pitchFamily="18" charset="-127"/>
                <a:ea typeface="Yoon 윤고딕 540_TT" panose="02090603020101020101" pitchFamily="18" charset="-127"/>
                <a:cs typeface="+mn-cs"/>
              </a:rPr>
              <a:t> 및 개설</a:t>
            </a:r>
            <a:r>
              <a:rPr kumimoji="0" lang="en-US" altLang="ko-KR" sz="6000" b="0" i="0" u="none" strike="noStrike" kern="1200" cap="none" spc="-50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Yoon 윤고딕 540_TT" panose="02090603020101020101" pitchFamily="18" charset="-127"/>
                <a:ea typeface="Yoon 윤고딕 540_TT" panose="02090603020101020101" pitchFamily="18" charset="-127"/>
                <a:cs typeface="+mn-cs"/>
              </a:rPr>
              <a:t>]</a:t>
            </a:r>
            <a:endParaRPr kumimoji="0" lang="ko-KR" altLang="en-US" sz="6000" b="0" i="0" u="none" strike="noStrike" kern="1200" cap="none" spc="-50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Yoon 윤고딕 540_TT" panose="02090603020101020101" pitchFamily="18" charset="-127"/>
              <a:ea typeface="Yoon 윤고딕 540_TT" panose="02090603020101020101" pitchFamily="18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093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89461" y="1197436"/>
            <a:ext cx="5893723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lang="ko-KR" altLang="en-US" sz="1600" dirty="0" smtClean="0"/>
              <a:t>광고에 관한 교육</a:t>
            </a:r>
            <a:r>
              <a:rPr lang="en-US" altLang="ko-KR" sz="1600" dirty="0" smtClean="0"/>
              <a:t>(education about advertising)</a:t>
            </a: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lang="ko-KR" altLang="en-US" sz="1600" dirty="0" smtClean="0"/>
              <a:t>광고에 있어서의 교육</a:t>
            </a:r>
            <a:r>
              <a:rPr lang="en-US" altLang="ko-KR" sz="1600" dirty="0" smtClean="0"/>
              <a:t>(education in advertising)</a:t>
            </a: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lang="ko-KR" altLang="en-US" sz="1600" b="1" dirty="0" smtClean="0"/>
              <a:t>광고를</a:t>
            </a:r>
            <a:r>
              <a:rPr lang="en-US" altLang="ko-KR" sz="1600" b="1" dirty="0" smtClean="0"/>
              <a:t> </a:t>
            </a:r>
            <a:r>
              <a:rPr lang="ko-KR" altLang="en-US" sz="1600" b="1" dirty="0" smtClean="0"/>
              <a:t>위한 교육</a:t>
            </a:r>
            <a:r>
              <a:rPr lang="en-US" altLang="ko-KR" sz="1600" b="1" dirty="0" smtClean="0"/>
              <a:t>(education for advertising)</a:t>
            </a:r>
            <a:endParaRPr lang="ko-KR" altLang="en-US" sz="1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68926" y="463496"/>
            <a:ext cx="32669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 smtClean="0"/>
              <a:t>광고 교육과 그 영역</a:t>
            </a:r>
            <a:endParaRPr lang="ko-KR" altLang="en-US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602205" y="673529"/>
            <a:ext cx="45609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/>
              <a:t>(</a:t>
            </a:r>
            <a:r>
              <a:rPr lang="en-US" altLang="ko-KR" sz="1200" dirty="0"/>
              <a:t>B</a:t>
            </a:r>
            <a:r>
              <a:rPr lang="en-US" altLang="ko-KR" sz="1200" dirty="0" smtClean="0"/>
              <a:t>illy</a:t>
            </a:r>
            <a:r>
              <a:rPr lang="ko-KR" altLang="en-US" sz="1200" dirty="0" smtClean="0"/>
              <a:t> </a:t>
            </a:r>
            <a:r>
              <a:rPr lang="en-US" altLang="ko-KR" sz="1200" dirty="0" smtClean="0"/>
              <a:t>I, Ross, 1965.) </a:t>
            </a:r>
            <a:endParaRPr lang="ko-KR" alt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4364182" y="5968062"/>
            <a:ext cx="159604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-</a:t>
            </a:r>
            <a:r>
              <a:rPr lang="ko-KR" altLang="en-US" sz="1100" dirty="0" smtClean="0"/>
              <a:t>리대룡</a:t>
            </a:r>
            <a:r>
              <a:rPr lang="en-US" altLang="ko-KR" sz="1100" dirty="0" smtClean="0"/>
              <a:t>(1990) </a:t>
            </a:r>
            <a:r>
              <a:rPr lang="ko-KR" altLang="en-US" sz="1100" dirty="0" smtClean="0"/>
              <a:t>재인용</a:t>
            </a:r>
            <a:r>
              <a:rPr lang="en-US" altLang="ko-KR" sz="1100" dirty="0" smtClean="0"/>
              <a:t>-</a:t>
            </a:r>
            <a:endParaRPr lang="ko-KR" altLang="en-US" sz="1100" dirty="0"/>
          </a:p>
          <a:p>
            <a:endParaRPr lang="ko-KR" altLang="en-US" sz="1100" dirty="0"/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950" y="2690839"/>
            <a:ext cx="4937714" cy="311658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7875" y="1318871"/>
            <a:ext cx="2305999" cy="4649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349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72989" y="1267347"/>
            <a:ext cx="3310571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  <a:scene3d>
              <a:camera prst="obliqueBottomRight"/>
              <a:lightRig rig="threePt" dir="t"/>
            </a:scene3d>
          </a:bodyPr>
          <a:lstStyle>
            <a:defPPr>
              <a:defRPr lang="ko-KR"/>
            </a:defPPr>
            <a:lvl1pPr algn="ctr">
              <a:defRPr sz="2400" spc="-113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oon 윤고딕 550_TT" panose="02090603020101020101" pitchFamily="18" charset="-127"/>
                <a:ea typeface="Yoon 윤고딕 550_TT" panose="02090603020101020101" pitchFamily="18" charset="-127"/>
              </a:defRPr>
            </a:lvl1pPr>
          </a:lstStyle>
          <a:p>
            <a:pPr algn="l"/>
            <a:r>
              <a:rPr lang="ko-KR" altLang="en-US" sz="2800" b="1" spc="-300" dirty="0" smtClean="0">
                <a:solidFill>
                  <a:prstClr val="white"/>
                </a:solidFill>
                <a:effectLst/>
                <a:latin typeface="+mn-ea"/>
                <a:ea typeface="+mn-ea"/>
              </a:rPr>
              <a:t>과목 개발 및 개설</a:t>
            </a:r>
            <a:endParaRPr lang="en-US" altLang="ko-KR" sz="2800" b="1" spc="-300" dirty="0">
              <a:solidFill>
                <a:prstClr val="white"/>
              </a:solidFill>
              <a:effectLst/>
              <a:latin typeface="+mn-ea"/>
              <a:ea typeface="+mn-ea"/>
            </a:endParaRPr>
          </a:p>
        </p:txBody>
      </p:sp>
      <p:pic>
        <p:nvPicPr>
          <p:cNvPr id="6" name="_x409531888" descr="EMB00001ee4183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7327" y="2501900"/>
            <a:ext cx="8517346" cy="2607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874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923" y="2690336"/>
            <a:ext cx="33001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 smtClean="0">
                <a:solidFill>
                  <a:schemeClr val="bg1"/>
                </a:solidFill>
              </a:rPr>
              <a:t>[</a:t>
            </a:r>
            <a:r>
              <a:rPr lang="ko-KR" altLang="en-US" sz="2800" b="1" dirty="0" smtClean="0">
                <a:solidFill>
                  <a:schemeClr val="bg1"/>
                </a:solidFill>
              </a:rPr>
              <a:t>지속적 변화</a:t>
            </a:r>
            <a:r>
              <a:rPr lang="en-US" altLang="ko-KR" sz="2800" b="1" dirty="0" smtClean="0">
                <a:solidFill>
                  <a:schemeClr val="bg1"/>
                </a:solidFill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2604117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72989" y="1267347"/>
            <a:ext cx="3310571" cy="95410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  <a:scene3d>
              <a:camera prst="obliqueBottomRight"/>
              <a:lightRig rig="threePt" dir="t"/>
            </a:scene3d>
          </a:bodyPr>
          <a:lstStyle>
            <a:defPPr>
              <a:defRPr lang="ko-KR"/>
            </a:defPPr>
            <a:lvl1pPr algn="ctr">
              <a:defRPr sz="2400" spc="-113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oon 윤고딕 550_TT" panose="02090603020101020101" pitchFamily="18" charset="-127"/>
                <a:ea typeface="Yoon 윤고딕 550_TT" panose="02090603020101020101" pitchFamily="18" charset="-127"/>
              </a:defRPr>
            </a:lvl1pPr>
          </a:lstStyle>
          <a:p>
            <a:pPr algn="l"/>
            <a:r>
              <a:rPr lang="en-US" altLang="ko-KR" sz="2800" b="1" spc="-300" dirty="0" smtClean="0">
                <a:solidFill>
                  <a:prstClr val="white"/>
                </a:solidFill>
                <a:effectLst/>
                <a:latin typeface="+mn-ea"/>
                <a:ea typeface="+mn-ea"/>
              </a:rPr>
              <a:t>2018</a:t>
            </a:r>
          </a:p>
          <a:p>
            <a:pPr algn="l"/>
            <a:r>
              <a:rPr lang="ko-KR" altLang="en-US" sz="2800" b="1" spc="-300" dirty="0" smtClean="0">
                <a:solidFill>
                  <a:prstClr val="white"/>
                </a:solidFill>
                <a:effectLst/>
                <a:latin typeface="+mn-ea"/>
                <a:ea typeface="+mn-ea"/>
              </a:rPr>
              <a:t>국가직무능력표준</a:t>
            </a:r>
            <a:endParaRPr lang="en-US" altLang="ko-KR" sz="2800" b="1" spc="-300" dirty="0">
              <a:solidFill>
                <a:prstClr val="white"/>
              </a:solidFill>
              <a:effectLst/>
              <a:latin typeface="+mn-ea"/>
              <a:ea typeface="+mn-ea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3027" y="2789766"/>
            <a:ext cx="3552793" cy="3763433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4371" y="2789766"/>
            <a:ext cx="3704666" cy="282363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57654" y="2320944"/>
            <a:ext cx="54495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solidFill>
                  <a:schemeClr val="bg1"/>
                </a:solidFill>
              </a:rPr>
              <a:t>02.</a:t>
            </a:r>
            <a:r>
              <a:rPr lang="ko-KR" altLang="en-US" sz="1400" b="1" dirty="0" smtClean="0">
                <a:solidFill>
                  <a:schemeClr val="bg1"/>
                </a:solidFill>
              </a:rPr>
              <a:t>경영</a:t>
            </a:r>
            <a:r>
              <a:rPr lang="en-US" altLang="ko-KR" sz="1400" b="1" dirty="0" smtClean="0">
                <a:solidFill>
                  <a:schemeClr val="bg1"/>
                </a:solidFill>
              </a:rPr>
              <a:t>·</a:t>
            </a:r>
            <a:r>
              <a:rPr lang="ko-KR" altLang="en-US" sz="1400" b="1" dirty="0" smtClean="0">
                <a:solidFill>
                  <a:schemeClr val="bg1"/>
                </a:solidFill>
              </a:rPr>
              <a:t>회계</a:t>
            </a:r>
            <a:r>
              <a:rPr lang="en-US" altLang="ko-KR" sz="1400" b="1" dirty="0" smtClean="0">
                <a:solidFill>
                  <a:schemeClr val="bg1"/>
                </a:solidFill>
              </a:rPr>
              <a:t>·</a:t>
            </a:r>
            <a:r>
              <a:rPr lang="ko-KR" altLang="en-US" sz="1400" b="1" dirty="0" smtClean="0">
                <a:solidFill>
                  <a:schemeClr val="bg1"/>
                </a:solidFill>
              </a:rPr>
              <a:t>사무</a:t>
            </a:r>
            <a:r>
              <a:rPr lang="en-US" altLang="ko-KR" sz="1400" b="1" dirty="0" smtClean="0">
                <a:solidFill>
                  <a:schemeClr val="bg1"/>
                </a:solidFill>
              </a:rPr>
              <a:t>&gt; 01. </a:t>
            </a:r>
            <a:r>
              <a:rPr lang="ko-KR" altLang="en-US" sz="1400" b="1" dirty="0" err="1" smtClean="0">
                <a:solidFill>
                  <a:schemeClr val="bg1"/>
                </a:solidFill>
              </a:rPr>
              <a:t>기획사무</a:t>
            </a:r>
            <a:r>
              <a:rPr lang="en-US" altLang="ko-KR" sz="1400" b="1" dirty="0" smtClean="0">
                <a:solidFill>
                  <a:schemeClr val="bg1"/>
                </a:solidFill>
              </a:rPr>
              <a:t>&gt; 02.</a:t>
            </a:r>
            <a:r>
              <a:rPr lang="ko-KR" altLang="en-US" sz="1400" b="1" dirty="0" smtClean="0">
                <a:solidFill>
                  <a:schemeClr val="bg1"/>
                </a:solidFill>
              </a:rPr>
              <a:t>홍보</a:t>
            </a:r>
            <a:r>
              <a:rPr lang="en-US" altLang="ko-KR" sz="1400" b="1" dirty="0" smtClean="0">
                <a:solidFill>
                  <a:schemeClr val="bg1"/>
                </a:solidFill>
              </a:rPr>
              <a:t>·</a:t>
            </a:r>
            <a:r>
              <a:rPr lang="ko-KR" altLang="en-US" sz="1400" b="1" dirty="0" smtClean="0">
                <a:solidFill>
                  <a:schemeClr val="bg1"/>
                </a:solidFill>
              </a:rPr>
              <a:t>광고</a:t>
            </a:r>
            <a:endParaRPr lang="ko-KR" altLang="en-US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9923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0595720"/>
              </p:ext>
            </p:extLst>
          </p:nvPr>
        </p:nvGraphicFramePr>
        <p:xfrm>
          <a:off x="6307666" y="420126"/>
          <a:ext cx="4456696" cy="6161537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640350">
                  <a:extLst>
                    <a:ext uri="{9D8B030D-6E8A-4147-A177-3AD203B41FA5}">
                      <a16:colId xmlns:a16="http://schemas.microsoft.com/office/drawing/2014/main" val="1503178506"/>
                    </a:ext>
                  </a:extLst>
                </a:gridCol>
                <a:gridCol w="3816346">
                  <a:extLst>
                    <a:ext uri="{9D8B030D-6E8A-4147-A177-3AD203B41FA5}">
                      <a16:colId xmlns:a16="http://schemas.microsoft.com/office/drawing/2014/main" val="1570559236"/>
                    </a:ext>
                  </a:extLst>
                </a:gridCol>
              </a:tblGrid>
              <a:tr h="1673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과목번호</a:t>
                      </a:r>
                    </a:p>
                  </a:txBody>
                  <a:tcPr marL="45643" marR="45643" marT="22822" marB="22822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교과목 명 </a:t>
                      </a:r>
                      <a:r>
                        <a:rPr lang="en-US" altLang="ko-KR" sz="900" kern="0" spc="0" dirty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kern="0" spc="0" dirty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예시</a:t>
                      </a:r>
                      <a:r>
                        <a:rPr lang="en-US" altLang="ko-KR" sz="900" kern="0" spc="0" dirty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kern="0" spc="0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643" marR="45643" marT="22822" marB="22822" anchor="ctr"/>
                </a:tc>
                <a:extLst>
                  <a:ext uri="{0D108BD9-81ED-4DB2-BD59-A6C34878D82A}">
                    <a16:rowId xmlns:a16="http://schemas.microsoft.com/office/drawing/2014/main" val="968194534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</a:p>
                  </a:txBody>
                  <a:tcPr marL="45643" marR="45643" marT="22822" marB="22822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미디어의 이해</a:t>
                      </a:r>
                      <a:r>
                        <a:rPr lang="en-US" altLang="ko-KR" sz="900" kern="0" spc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kern="0" spc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커뮤니케이션의이해</a:t>
                      </a:r>
                      <a:r>
                        <a:rPr lang="en-US" altLang="ko-KR" sz="900" kern="0" spc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, ICT</a:t>
                      </a:r>
                      <a:r>
                        <a:rPr lang="ko-KR" altLang="en-US" sz="900" kern="0" spc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와디지털플랫폼의이해등</a:t>
                      </a:r>
                      <a:r>
                        <a:rPr lang="en-US" altLang="ko-KR" sz="900" kern="0" spc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kern="0" spc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643" marR="45643" marT="22822" marB="22822" anchor="ctr"/>
                </a:tc>
                <a:extLst>
                  <a:ext uri="{0D108BD9-81ED-4DB2-BD59-A6C34878D82A}">
                    <a16:rowId xmlns:a16="http://schemas.microsoft.com/office/drawing/2014/main" val="177900531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2</a:t>
                      </a:r>
                    </a:p>
                  </a:txBody>
                  <a:tcPr marL="45643" marR="45643" marT="22822" marB="22822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소비자행동론</a:t>
                      </a:r>
                      <a:r>
                        <a:rPr lang="en-US" altLang="ko-KR" sz="900" kern="0" spc="0" dirty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kern="0" spc="0" dirty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대중문화론</a:t>
                      </a:r>
                      <a:r>
                        <a:rPr lang="en-US" altLang="ko-KR" sz="900" kern="0" spc="0" dirty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900" kern="0" spc="0" dirty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설득커뮤니케이션등</a:t>
                      </a:r>
                      <a:r>
                        <a:rPr lang="en-US" altLang="ko-KR" sz="900" kern="0" spc="0" dirty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kern="0" spc="0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643" marR="45643" marT="22822" marB="22822" anchor="ctr"/>
                </a:tc>
                <a:extLst>
                  <a:ext uri="{0D108BD9-81ED-4DB2-BD59-A6C34878D82A}">
                    <a16:rowId xmlns:a16="http://schemas.microsoft.com/office/drawing/2014/main" val="789830865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3</a:t>
                      </a:r>
                    </a:p>
                  </a:txBody>
                  <a:tcPr marL="45643" marR="45643" marT="22822" marB="22822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마케팅원론</a:t>
                      </a:r>
                      <a:r>
                        <a:rPr lang="en-US" altLang="ko-KR" sz="900" kern="0" spc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kern="0" spc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브랜드의이해등</a:t>
                      </a:r>
                      <a:r>
                        <a:rPr lang="en-US" altLang="ko-KR" sz="900" kern="0" spc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kern="0" spc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643" marR="45643" marT="22822" marB="22822" anchor="ctr"/>
                </a:tc>
                <a:extLst>
                  <a:ext uri="{0D108BD9-81ED-4DB2-BD59-A6C34878D82A}">
                    <a16:rowId xmlns:a16="http://schemas.microsoft.com/office/drawing/2014/main" val="1161205552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4</a:t>
                      </a:r>
                    </a:p>
                  </a:txBody>
                  <a:tcPr marL="45643" marR="45643" marT="22822" marB="22822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광고론</a:t>
                      </a:r>
                    </a:p>
                  </a:txBody>
                  <a:tcPr marL="45643" marR="45643" marT="22822" marB="22822" anchor="ctr"/>
                </a:tc>
                <a:extLst>
                  <a:ext uri="{0D108BD9-81ED-4DB2-BD59-A6C34878D82A}">
                    <a16:rowId xmlns:a16="http://schemas.microsoft.com/office/drawing/2014/main" val="1858405983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5</a:t>
                      </a:r>
                    </a:p>
                  </a:txBody>
                  <a:tcPr marL="45643" marR="45643" marT="22822" marB="22822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홍보론</a:t>
                      </a:r>
                    </a:p>
                  </a:txBody>
                  <a:tcPr marL="45643" marR="45643" marT="22822" marB="22822" anchor="ctr"/>
                </a:tc>
                <a:extLst>
                  <a:ext uri="{0D108BD9-81ED-4DB2-BD59-A6C34878D82A}">
                    <a16:rowId xmlns:a16="http://schemas.microsoft.com/office/drawing/2014/main" val="1676204531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6</a:t>
                      </a:r>
                    </a:p>
                  </a:txBody>
                  <a:tcPr marL="45643" marR="45643" marT="22822" marB="22822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rgbClr val="FFFF00"/>
                          </a:solidFill>
                          <a:effectLst/>
                          <a:latin typeface="+mn-ea"/>
                          <a:ea typeface="+mn-ea"/>
                        </a:rPr>
                        <a:t>광고홍보윤리법제</a:t>
                      </a:r>
                      <a:r>
                        <a:rPr lang="en-US" altLang="ko-KR" sz="1000" b="1" kern="0" spc="0" dirty="0">
                          <a:solidFill>
                            <a:srgbClr val="FFFF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b="1" kern="0" spc="0" dirty="0" err="1">
                          <a:solidFill>
                            <a:srgbClr val="FFFF00"/>
                          </a:solidFill>
                          <a:effectLst/>
                          <a:latin typeface="+mn-ea"/>
                          <a:ea typeface="+mn-ea"/>
                        </a:rPr>
                        <a:t>광고홍보산업론등</a:t>
                      </a:r>
                      <a:r>
                        <a:rPr lang="en-US" altLang="ko-KR" sz="1000" b="1" kern="0" spc="0" dirty="0">
                          <a:solidFill>
                            <a:srgbClr val="FFFF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000" b="1" kern="0" spc="0" dirty="0">
                        <a:solidFill>
                          <a:srgbClr val="FFFF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643" marR="45643" marT="22822" marB="22822" anchor="ctr"/>
                </a:tc>
                <a:extLst>
                  <a:ext uri="{0D108BD9-81ED-4DB2-BD59-A6C34878D82A}">
                    <a16:rowId xmlns:a16="http://schemas.microsoft.com/office/drawing/2014/main" val="2629198836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7</a:t>
                      </a:r>
                    </a:p>
                  </a:txBody>
                  <a:tcPr marL="45643" marR="45643" marT="22822" marB="22822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광고기획</a:t>
                      </a:r>
                    </a:p>
                  </a:txBody>
                  <a:tcPr marL="45643" marR="45643" marT="22822" marB="22822" anchor="ctr"/>
                </a:tc>
                <a:extLst>
                  <a:ext uri="{0D108BD9-81ED-4DB2-BD59-A6C34878D82A}">
                    <a16:rowId xmlns:a16="http://schemas.microsoft.com/office/drawing/2014/main" val="3427023550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8</a:t>
                      </a:r>
                    </a:p>
                  </a:txBody>
                  <a:tcPr marL="45643" marR="45643" marT="22822" marB="22822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홍보기획</a:t>
                      </a:r>
                      <a:r>
                        <a:rPr lang="en-US" altLang="ko-KR" sz="900" kern="0" spc="0" dirty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(PR</a:t>
                      </a:r>
                      <a:r>
                        <a:rPr lang="ko-KR" altLang="en-US" sz="900" kern="0" spc="0" dirty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기획</a:t>
                      </a:r>
                      <a:r>
                        <a:rPr lang="en-US" altLang="ko-KR" sz="900" kern="0" spc="0" dirty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kern="0" spc="0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643" marR="45643" marT="22822" marB="22822" anchor="ctr"/>
                </a:tc>
                <a:extLst>
                  <a:ext uri="{0D108BD9-81ED-4DB2-BD59-A6C34878D82A}">
                    <a16:rowId xmlns:a16="http://schemas.microsoft.com/office/drawing/2014/main" val="3092085299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9</a:t>
                      </a:r>
                    </a:p>
                  </a:txBody>
                  <a:tcPr marL="45643" marR="45643" marT="22822" marB="22822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프로모션 기획</a:t>
                      </a:r>
                    </a:p>
                  </a:txBody>
                  <a:tcPr marL="45643" marR="45643" marT="22822" marB="22822" anchor="ctr"/>
                </a:tc>
                <a:extLst>
                  <a:ext uri="{0D108BD9-81ED-4DB2-BD59-A6C34878D82A}">
                    <a16:rowId xmlns:a16="http://schemas.microsoft.com/office/drawing/2014/main" val="312000409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10</a:t>
                      </a:r>
                    </a:p>
                  </a:txBody>
                  <a:tcPr marL="45643" marR="45643" marT="22822" marB="22822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통합마케팅기획</a:t>
                      </a:r>
                    </a:p>
                  </a:txBody>
                  <a:tcPr marL="45643" marR="45643" marT="22822" marB="22822" anchor="ctr"/>
                </a:tc>
                <a:extLst>
                  <a:ext uri="{0D108BD9-81ED-4DB2-BD59-A6C34878D82A}">
                    <a16:rowId xmlns:a16="http://schemas.microsoft.com/office/drawing/2014/main" val="800675292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kern="0" spc="0" dirty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11</a:t>
                      </a:r>
                    </a:p>
                  </a:txBody>
                  <a:tcPr marL="45643" marR="45643" marT="22822" marB="22822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kern="0" spc="0" dirty="0">
                          <a:solidFill>
                            <a:srgbClr val="FFFF00"/>
                          </a:solidFill>
                          <a:effectLst/>
                          <a:latin typeface="+mn-ea"/>
                          <a:ea typeface="+mn-ea"/>
                        </a:rPr>
                        <a:t>위기관리커뮤니케이션</a:t>
                      </a:r>
                    </a:p>
                  </a:txBody>
                  <a:tcPr marL="45643" marR="45643" marT="22822" marB="22822" anchor="ctr"/>
                </a:tc>
                <a:extLst>
                  <a:ext uri="{0D108BD9-81ED-4DB2-BD59-A6C34878D82A}">
                    <a16:rowId xmlns:a16="http://schemas.microsoft.com/office/drawing/2014/main" val="4202084983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12</a:t>
                      </a:r>
                    </a:p>
                  </a:txBody>
                  <a:tcPr marL="45643" marR="45643" marT="22822" marB="22822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프레젠테이션 </a:t>
                      </a:r>
                    </a:p>
                  </a:txBody>
                  <a:tcPr marL="45643" marR="45643" marT="22822" marB="22822" anchor="ctr"/>
                </a:tc>
                <a:extLst>
                  <a:ext uri="{0D108BD9-81ED-4DB2-BD59-A6C34878D82A}">
                    <a16:rowId xmlns:a16="http://schemas.microsoft.com/office/drawing/2014/main" val="937747044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13</a:t>
                      </a:r>
                    </a:p>
                  </a:txBody>
                  <a:tcPr marL="45643" marR="45643" marT="22822" marB="22822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광고크리에이티브전략</a:t>
                      </a:r>
                    </a:p>
                  </a:txBody>
                  <a:tcPr marL="45643" marR="45643" marT="22822" marB="22822" anchor="ctr"/>
                </a:tc>
                <a:extLst>
                  <a:ext uri="{0D108BD9-81ED-4DB2-BD59-A6C34878D82A}">
                    <a16:rowId xmlns:a16="http://schemas.microsoft.com/office/drawing/2014/main" val="1943841664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14</a:t>
                      </a:r>
                    </a:p>
                  </a:txBody>
                  <a:tcPr marL="45643" marR="45643" marT="22822" marB="22822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광고카피라이팅 </a:t>
                      </a:r>
                    </a:p>
                  </a:txBody>
                  <a:tcPr marL="45643" marR="45643" marT="22822" marB="22822" anchor="ctr"/>
                </a:tc>
                <a:extLst>
                  <a:ext uri="{0D108BD9-81ED-4DB2-BD59-A6C34878D82A}">
                    <a16:rowId xmlns:a16="http://schemas.microsoft.com/office/drawing/2014/main" val="2999356161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15</a:t>
                      </a:r>
                    </a:p>
                  </a:txBody>
                  <a:tcPr marL="45643" marR="45643" marT="22822" marB="22822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홍보라이팅</a:t>
                      </a:r>
                      <a:r>
                        <a:rPr lang="en-US" altLang="ko-KR" sz="900" kern="0" spc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(PR</a:t>
                      </a:r>
                      <a:r>
                        <a:rPr lang="ko-KR" altLang="en-US" sz="900" kern="0" spc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라이팅</a:t>
                      </a:r>
                      <a:r>
                        <a:rPr lang="en-US" altLang="ko-KR" sz="900" kern="0" spc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900" kern="0" spc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보도자료작성등</a:t>
                      </a:r>
                      <a:r>
                        <a:rPr lang="en-US" altLang="ko-KR" sz="900" kern="0" spc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kern="0" spc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643" marR="45643" marT="22822" marB="22822" anchor="ctr"/>
                </a:tc>
                <a:extLst>
                  <a:ext uri="{0D108BD9-81ED-4DB2-BD59-A6C34878D82A}">
                    <a16:rowId xmlns:a16="http://schemas.microsoft.com/office/drawing/2014/main" val="1445959345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16</a:t>
                      </a:r>
                    </a:p>
                  </a:txBody>
                  <a:tcPr marL="45643" marR="45643" marT="22822" marB="22822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크리에이티브 기획</a:t>
                      </a:r>
                    </a:p>
                  </a:txBody>
                  <a:tcPr marL="45643" marR="45643" marT="22822" marB="22822" anchor="ctr"/>
                </a:tc>
                <a:extLst>
                  <a:ext uri="{0D108BD9-81ED-4DB2-BD59-A6C34878D82A}">
                    <a16:rowId xmlns:a16="http://schemas.microsoft.com/office/drawing/2014/main" val="3144566317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17</a:t>
                      </a:r>
                    </a:p>
                  </a:txBody>
                  <a:tcPr marL="45643" marR="45643" marT="22822" marB="22822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아이디어발상</a:t>
                      </a:r>
                    </a:p>
                  </a:txBody>
                  <a:tcPr marL="45643" marR="45643" marT="22822" marB="22822" anchor="ctr"/>
                </a:tc>
                <a:extLst>
                  <a:ext uri="{0D108BD9-81ED-4DB2-BD59-A6C34878D82A}">
                    <a16:rowId xmlns:a16="http://schemas.microsoft.com/office/drawing/2014/main" val="3423411312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kern="0" spc="0" dirty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18</a:t>
                      </a:r>
                    </a:p>
                  </a:txBody>
                  <a:tcPr marL="45643" marR="45643" marT="22822" marB="22822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kern="0" spc="0" dirty="0" err="1">
                          <a:solidFill>
                            <a:srgbClr val="FFFF00"/>
                          </a:solidFill>
                          <a:effectLst/>
                          <a:latin typeface="+mn-ea"/>
                          <a:ea typeface="+mn-ea"/>
                        </a:rPr>
                        <a:t>영상콘텐츠</a:t>
                      </a:r>
                      <a:r>
                        <a:rPr lang="ko-KR" altLang="en-US" sz="900" b="1" kern="0" spc="0" dirty="0">
                          <a:solidFill>
                            <a:srgbClr val="FFFF00"/>
                          </a:solidFill>
                          <a:effectLst/>
                          <a:latin typeface="+mn-ea"/>
                          <a:ea typeface="+mn-ea"/>
                        </a:rPr>
                        <a:t> 기획 및 실습</a:t>
                      </a:r>
                    </a:p>
                  </a:txBody>
                  <a:tcPr marL="45643" marR="45643" marT="22822" marB="22822" anchor="ctr"/>
                </a:tc>
                <a:extLst>
                  <a:ext uri="{0D108BD9-81ED-4DB2-BD59-A6C34878D82A}">
                    <a16:rowId xmlns:a16="http://schemas.microsoft.com/office/drawing/2014/main" val="1489878055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kern="0" spc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19</a:t>
                      </a:r>
                    </a:p>
                  </a:txBody>
                  <a:tcPr marL="45643" marR="45643" marT="22822" marB="22822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kern="0" spc="0" dirty="0">
                          <a:solidFill>
                            <a:srgbClr val="FFFF00"/>
                          </a:solidFill>
                          <a:effectLst/>
                          <a:latin typeface="+mn-ea"/>
                          <a:ea typeface="+mn-ea"/>
                        </a:rPr>
                        <a:t>그래픽콘텐츠 기획 및 실습</a:t>
                      </a:r>
                    </a:p>
                  </a:txBody>
                  <a:tcPr marL="45643" marR="45643" marT="22822" marB="22822" anchor="ctr"/>
                </a:tc>
                <a:extLst>
                  <a:ext uri="{0D108BD9-81ED-4DB2-BD59-A6C34878D82A}">
                    <a16:rowId xmlns:a16="http://schemas.microsoft.com/office/drawing/2014/main" val="3519869810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kern="0" spc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20</a:t>
                      </a:r>
                    </a:p>
                  </a:txBody>
                  <a:tcPr marL="45643" marR="45643" marT="22822" marB="22822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kern="0" spc="0" dirty="0">
                          <a:solidFill>
                            <a:srgbClr val="FFFF00"/>
                          </a:solidFill>
                          <a:effectLst/>
                          <a:latin typeface="+mn-ea"/>
                          <a:ea typeface="+mn-ea"/>
                        </a:rPr>
                        <a:t>디지털콘텐츠 기획 및 실습</a:t>
                      </a:r>
                    </a:p>
                  </a:txBody>
                  <a:tcPr marL="45643" marR="45643" marT="22822" marB="22822" anchor="ctr"/>
                </a:tc>
                <a:extLst>
                  <a:ext uri="{0D108BD9-81ED-4DB2-BD59-A6C34878D82A}">
                    <a16:rowId xmlns:a16="http://schemas.microsoft.com/office/drawing/2014/main" val="1850100024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kern="0" spc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21</a:t>
                      </a:r>
                    </a:p>
                  </a:txBody>
                  <a:tcPr marL="45643" marR="45643" marT="22822" marB="22822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kern="0" spc="0" dirty="0" err="1">
                          <a:solidFill>
                            <a:srgbClr val="FFFF00"/>
                          </a:solidFill>
                          <a:effectLst/>
                          <a:latin typeface="+mn-ea"/>
                          <a:ea typeface="+mn-ea"/>
                        </a:rPr>
                        <a:t>홍보콘텐츠</a:t>
                      </a:r>
                      <a:r>
                        <a:rPr lang="ko-KR" altLang="en-US" sz="900" b="1" kern="0" spc="0" dirty="0">
                          <a:solidFill>
                            <a:srgbClr val="FFFF00"/>
                          </a:solidFill>
                          <a:effectLst/>
                          <a:latin typeface="+mn-ea"/>
                          <a:ea typeface="+mn-ea"/>
                        </a:rPr>
                        <a:t> 기획 및 실습</a:t>
                      </a:r>
                    </a:p>
                  </a:txBody>
                  <a:tcPr marL="45643" marR="45643" marT="22822" marB="22822" anchor="ctr"/>
                </a:tc>
                <a:extLst>
                  <a:ext uri="{0D108BD9-81ED-4DB2-BD59-A6C34878D82A}">
                    <a16:rowId xmlns:a16="http://schemas.microsoft.com/office/drawing/2014/main" val="3238820208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kern="0" spc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22</a:t>
                      </a:r>
                    </a:p>
                  </a:txBody>
                  <a:tcPr marL="45643" marR="45643" marT="22822" marB="22822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kern="0" spc="0" dirty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미디어 </a:t>
                      </a:r>
                      <a:r>
                        <a:rPr lang="ko-KR" altLang="en-US" sz="900" b="1" kern="0" spc="0" dirty="0" err="1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기획론</a:t>
                      </a:r>
                      <a:endParaRPr lang="ko-KR" altLang="en-US" sz="900" b="1" kern="0" spc="0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643" marR="45643" marT="22822" marB="22822" anchor="ctr"/>
                </a:tc>
                <a:extLst>
                  <a:ext uri="{0D108BD9-81ED-4DB2-BD59-A6C34878D82A}">
                    <a16:rowId xmlns:a16="http://schemas.microsoft.com/office/drawing/2014/main" val="3909237534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23</a:t>
                      </a:r>
                    </a:p>
                  </a:txBody>
                  <a:tcPr marL="45643" marR="45643" marT="22822" marB="22822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미디어구매</a:t>
                      </a:r>
                      <a:r>
                        <a:rPr lang="en-US" altLang="ko-KR" sz="900" kern="0" spc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·</a:t>
                      </a:r>
                      <a:r>
                        <a:rPr lang="ko-KR" altLang="en-US" sz="900" kern="0" spc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운영과 실습</a:t>
                      </a:r>
                    </a:p>
                  </a:txBody>
                  <a:tcPr marL="45643" marR="45643" marT="22822" marB="22822" anchor="ctr"/>
                </a:tc>
                <a:extLst>
                  <a:ext uri="{0D108BD9-81ED-4DB2-BD59-A6C34878D82A}">
                    <a16:rowId xmlns:a16="http://schemas.microsoft.com/office/drawing/2014/main" val="2832228135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24</a:t>
                      </a:r>
                    </a:p>
                  </a:txBody>
                  <a:tcPr marL="45643" marR="45643" marT="22822" marB="22822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광고홍보조사방법론</a:t>
                      </a:r>
                    </a:p>
                  </a:txBody>
                  <a:tcPr marL="45643" marR="45643" marT="22822" marB="22822" anchor="ctr"/>
                </a:tc>
                <a:extLst>
                  <a:ext uri="{0D108BD9-81ED-4DB2-BD59-A6C34878D82A}">
                    <a16:rowId xmlns:a16="http://schemas.microsoft.com/office/drawing/2014/main" val="3754079447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25</a:t>
                      </a:r>
                    </a:p>
                  </a:txBody>
                  <a:tcPr marL="45643" marR="45643" marT="22822" marB="22822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광고홍보통계분석</a:t>
                      </a:r>
                    </a:p>
                  </a:txBody>
                  <a:tcPr marL="45643" marR="45643" marT="22822" marB="22822" anchor="ctr"/>
                </a:tc>
                <a:extLst>
                  <a:ext uri="{0D108BD9-81ED-4DB2-BD59-A6C34878D82A}">
                    <a16:rowId xmlns:a16="http://schemas.microsoft.com/office/drawing/2014/main" val="1781903432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272989" y="1267347"/>
            <a:ext cx="3310571" cy="95410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  <a:scene3d>
              <a:camera prst="obliqueBottomRight"/>
              <a:lightRig rig="threePt" dir="t"/>
            </a:scene3d>
          </a:bodyPr>
          <a:lstStyle>
            <a:defPPr>
              <a:defRPr lang="ko-KR"/>
            </a:defPPr>
            <a:lvl1pPr algn="ctr">
              <a:defRPr sz="2400" spc="-113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oon 윤고딕 550_TT" panose="02090603020101020101" pitchFamily="18" charset="-127"/>
                <a:ea typeface="Yoon 윤고딕 550_TT" panose="02090603020101020101" pitchFamily="18" charset="-127"/>
              </a:defRPr>
            </a:lvl1pPr>
          </a:lstStyle>
          <a:p>
            <a:pPr algn="l"/>
            <a:r>
              <a:rPr lang="en-US" altLang="ko-KR" sz="2800" b="1" spc="-300" dirty="0" smtClean="0">
                <a:solidFill>
                  <a:prstClr val="white"/>
                </a:solidFill>
                <a:effectLst/>
                <a:latin typeface="+mn-ea"/>
                <a:ea typeface="+mn-ea"/>
              </a:rPr>
              <a:t>2018</a:t>
            </a:r>
          </a:p>
          <a:p>
            <a:pPr algn="l"/>
            <a:r>
              <a:rPr lang="ko-KR" altLang="en-US" sz="2800" b="1" spc="-300" dirty="0" err="1" smtClean="0">
                <a:solidFill>
                  <a:prstClr val="white"/>
                </a:solidFill>
                <a:effectLst/>
                <a:latin typeface="+mn-ea"/>
                <a:ea typeface="+mn-ea"/>
              </a:rPr>
              <a:t>산업계관점</a:t>
            </a:r>
            <a:r>
              <a:rPr lang="ko-KR" altLang="en-US" sz="2800" b="1" spc="-300" dirty="0" smtClean="0">
                <a:solidFill>
                  <a:prstClr val="white"/>
                </a:solidFill>
                <a:effectLst/>
                <a:latin typeface="+mn-ea"/>
                <a:ea typeface="+mn-ea"/>
              </a:rPr>
              <a:t> 커리큘럼</a:t>
            </a:r>
            <a:endParaRPr lang="en-US" altLang="ko-KR" sz="2800" b="1" spc="-300" dirty="0">
              <a:solidFill>
                <a:prstClr val="white"/>
              </a:solidFill>
              <a:effectLst/>
              <a:latin typeface="+mn-ea"/>
              <a:ea typeface="+mn-ea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561"/>
          <a:stretch/>
        </p:blipFill>
        <p:spPr>
          <a:xfrm>
            <a:off x="1468128" y="3429000"/>
            <a:ext cx="4238913" cy="2624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2132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3251684" y="2763311"/>
            <a:ext cx="568863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sz="2400" b="1" spc="-300" dirty="0" smtClean="0">
                <a:solidFill>
                  <a:prstClr val="white"/>
                </a:solidFill>
                <a:latin typeface="+mn-ea"/>
              </a:rPr>
              <a:t>국내 광고홍보학전공 커리큘럼 </a:t>
            </a:r>
            <a:r>
              <a:rPr lang="ko-KR" altLang="en-US" sz="2400" b="1" spc="-300" dirty="0" smtClean="0">
                <a:solidFill>
                  <a:prstClr val="white"/>
                </a:solidFill>
                <a:latin typeface="+mn-ea"/>
              </a:rPr>
              <a:t>분석</a:t>
            </a:r>
            <a:endParaRPr lang="en-US" altLang="ko-KR" sz="2400" b="1" spc="-300" dirty="0">
              <a:solidFill>
                <a:prstClr val="white"/>
              </a:solidFill>
              <a:latin typeface="+mn-e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733310" y="3241239"/>
            <a:ext cx="15212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dirty="0" smtClean="0">
                <a:solidFill>
                  <a:schemeClr val="bg1"/>
                </a:solidFill>
              </a:rPr>
              <a:t>박진우</a:t>
            </a:r>
            <a:r>
              <a:rPr lang="en-US" altLang="ko-KR" sz="1200" dirty="0" smtClean="0">
                <a:solidFill>
                  <a:schemeClr val="bg1"/>
                </a:solidFill>
              </a:rPr>
              <a:t>(2019)</a:t>
            </a:r>
            <a:endParaRPr lang="ko-KR" alt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3136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9224848"/>
              </p:ext>
            </p:extLst>
          </p:nvPr>
        </p:nvGraphicFramePr>
        <p:xfrm>
          <a:off x="630951" y="1343194"/>
          <a:ext cx="5362525" cy="4505980"/>
        </p:xfrm>
        <a:graphic>
          <a:graphicData uri="http://schemas.openxmlformats.org/drawingml/2006/table">
            <a:tbl>
              <a:tblPr/>
              <a:tblGrid>
                <a:gridCol w="302582">
                  <a:extLst>
                    <a:ext uri="{9D8B030D-6E8A-4147-A177-3AD203B41FA5}">
                      <a16:colId xmlns:a16="http://schemas.microsoft.com/office/drawing/2014/main" val="834983140"/>
                    </a:ext>
                  </a:extLst>
                </a:gridCol>
                <a:gridCol w="918635">
                  <a:extLst>
                    <a:ext uri="{9D8B030D-6E8A-4147-A177-3AD203B41FA5}">
                      <a16:colId xmlns:a16="http://schemas.microsoft.com/office/drawing/2014/main" val="3872207759"/>
                    </a:ext>
                  </a:extLst>
                </a:gridCol>
                <a:gridCol w="4141308">
                  <a:extLst>
                    <a:ext uri="{9D8B030D-6E8A-4147-A177-3AD203B41FA5}">
                      <a16:colId xmlns:a16="http://schemas.microsoft.com/office/drawing/2014/main" val="1450680231"/>
                    </a:ext>
                  </a:extLst>
                </a:gridCol>
              </a:tblGrid>
              <a:tr h="1404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대학교</a:t>
                      </a: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교과목명</a:t>
                      </a: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1473992"/>
                  </a:ext>
                </a:extLst>
              </a:tr>
              <a:tr h="1404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가톨릭관동대학교</a:t>
                      </a: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컴퓨터그래픽실습</a:t>
                      </a:r>
                      <a:r>
                        <a:rPr lang="en-US" altLang="ko-KR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옥외광고기초제도</a:t>
                      </a:r>
                      <a:r>
                        <a:rPr lang="en-US" altLang="ko-KR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도시홍보실습 등</a:t>
                      </a: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4523306"/>
                  </a:ext>
                </a:extLst>
              </a:tr>
              <a:tr h="1404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2</a:t>
                      </a: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건국대학교</a:t>
                      </a: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비언어커뮤니케이션</a:t>
                      </a:r>
                      <a:r>
                        <a:rPr lang="en-US" altLang="ko-KR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시각커뮤니케이션의이해</a:t>
                      </a:r>
                      <a:r>
                        <a:rPr lang="en-US" altLang="ko-KR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스포츠문화와커뮤니케이션 등</a:t>
                      </a: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1642512"/>
                  </a:ext>
                </a:extLst>
              </a:tr>
              <a:tr h="1404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3</a:t>
                      </a: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경성대학교</a:t>
                      </a: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디지털테크놀러지와미디어</a:t>
                      </a:r>
                      <a:r>
                        <a:rPr lang="en-US" altLang="ko-KR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문화읽기</a:t>
                      </a:r>
                      <a:r>
                        <a:rPr lang="en-US" altLang="ko-KR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광고윤리토론</a:t>
                      </a:r>
                      <a:r>
                        <a:rPr lang="en-US" altLang="ko-KR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광고비평과제작캡스톤디자인 등</a:t>
                      </a: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2913378"/>
                  </a:ext>
                </a:extLst>
              </a:tr>
              <a:tr h="1404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4</a:t>
                      </a: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계명대학교</a:t>
                      </a: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창의적광고읽기</a:t>
                      </a:r>
                      <a:r>
                        <a:rPr lang="en-US" altLang="ko-KR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문제의발견과자기표현</a:t>
                      </a:r>
                      <a:r>
                        <a:rPr lang="en-US" altLang="ko-KR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효율적듣기와문제해결</a:t>
                      </a:r>
                      <a:r>
                        <a:rPr lang="en-US" altLang="ko-KR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병원홍보마케팅 등</a:t>
                      </a: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3167617"/>
                  </a:ext>
                </a:extLst>
              </a:tr>
              <a:tr h="1404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5</a:t>
                      </a: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고신대학교</a:t>
                      </a: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데이터의이해와분석</a:t>
                      </a:r>
                      <a:r>
                        <a:rPr lang="en-US" altLang="ko-KR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그래픽디자인</a:t>
                      </a:r>
                      <a:r>
                        <a:rPr lang="en-US" altLang="ko-KR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광고고전읽기</a:t>
                      </a:r>
                      <a:r>
                        <a:rPr lang="en-US" altLang="ko-KR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의료홍보마케팅 등</a:t>
                      </a: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9575387"/>
                  </a:ext>
                </a:extLst>
              </a:tr>
              <a:tr h="1404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6</a:t>
                      </a: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국민대학교</a:t>
                      </a: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소셜마케팅캠페인</a:t>
                      </a:r>
                      <a:r>
                        <a:rPr lang="en-US" altLang="ko-KR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빅데이터매니지먼트</a:t>
                      </a:r>
                      <a:r>
                        <a:rPr lang="en-US" altLang="ko-KR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디지털마케팅커뮤니케이션세미나</a:t>
                      </a:r>
                      <a:r>
                        <a:rPr lang="en-US" altLang="ko-KR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헬스커뮤니케이션 등</a:t>
                      </a: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0831367"/>
                  </a:ext>
                </a:extLst>
              </a:tr>
              <a:tr h="1404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7</a:t>
                      </a: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남서울대학교</a:t>
                      </a: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디지털사이니지</a:t>
                      </a:r>
                      <a:r>
                        <a:rPr lang="en-US" altLang="ko-KR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마케팅트렌드분석</a:t>
                      </a:r>
                      <a:r>
                        <a:rPr lang="en-US" altLang="ko-KR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설득커뮤니케이션실습</a:t>
                      </a:r>
                      <a:r>
                        <a:rPr lang="en-US" altLang="ko-KR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인터넷광고 등</a:t>
                      </a: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7562991"/>
                  </a:ext>
                </a:extLst>
              </a:tr>
              <a:tr h="1404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8</a:t>
                      </a: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단국대학교</a:t>
                      </a: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광고비즈니스모델</a:t>
                      </a:r>
                      <a:r>
                        <a:rPr lang="en-US" altLang="ko-KR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취창업전공세미나 국외인턴십 등</a:t>
                      </a: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2922166"/>
                  </a:ext>
                </a:extLst>
              </a:tr>
              <a:tr h="1404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9</a:t>
                      </a: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대전대학교</a:t>
                      </a: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광고커뮤니케이션기획전문가프로젝트</a:t>
                      </a:r>
                      <a:r>
                        <a:rPr lang="en-US" altLang="ko-KR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브랜드심리학 등</a:t>
                      </a: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7743826"/>
                  </a:ext>
                </a:extLst>
              </a:tr>
              <a:tr h="1404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10</a:t>
                      </a: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동국대학교</a:t>
                      </a: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디지털영상광고제작론</a:t>
                      </a:r>
                      <a:r>
                        <a:rPr lang="en-US" altLang="ko-KR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소비자동기와선택이론</a:t>
                      </a:r>
                      <a:r>
                        <a:rPr lang="en-US" altLang="ko-KR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포트폴리오 등</a:t>
                      </a: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2369440"/>
                  </a:ext>
                </a:extLst>
              </a:tr>
              <a:tr h="1404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11</a:t>
                      </a: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동서대학교</a:t>
                      </a: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미디어리터서시</a:t>
                      </a:r>
                      <a:r>
                        <a:rPr lang="en-US" altLang="ko-KR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, SNS</a:t>
                      </a: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글쓰기</a:t>
                      </a:r>
                      <a:r>
                        <a:rPr lang="en-US" altLang="ko-KR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웹진실습</a:t>
                      </a:r>
                      <a:r>
                        <a:rPr lang="en-US" altLang="ko-KR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소셜미디어마케팅 등</a:t>
                      </a: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5564698"/>
                  </a:ext>
                </a:extLst>
              </a:tr>
              <a:tr h="1404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12</a:t>
                      </a: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동의대학교</a:t>
                      </a: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광고표현과스토리</a:t>
                      </a:r>
                      <a:r>
                        <a:rPr lang="en-US" altLang="ko-KR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소셜미디어론</a:t>
                      </a:r>
                      <a:r>
                        <a:rPr lang="en-US" altLang="ko-KR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, BTL</a:t>
                      </a: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광고론 등</a:t>
                      </a: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7722202"/>
                  </a:ext>
                </a:extLst>
              </a:tr>
              <a:tr h="1404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13</a:t>
                      </a: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목원대학교</a:t>
                      </a: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문화콘텐츠와스토리텔링</a:t>
                      </a:r>
                      <a:r>
                        <a:rPr lang="en-US" altLang="ko-KR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소매점광고</a:t>
                      </a:r>
                      <a:r>
                        <a:rPr lang="en-US" altLang="ko-KR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문화이벤트실습</a:t>
                      </a:r>
                      <a:r>
                        <a:rPr lang="en-US" altLang="ko-KR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애니메이션실습 등</a:t>
                      </a: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8866180"/>
                  </a:ext>
                </a:extLst>
              </a:tr>
              <a:tr h="1404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14</a:t>
                      </a: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목포대학교</a:t>
                      </a: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영상과정치</a:t>
                      </a:r>
                      <a:r>
                        <a:rPr lang="en-US" altLang="ko-KR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영상과이미지</a:t>
                      </a:r>
                      <a:r>
                        <a:rPr lang="en-US" altLang="ko-KR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행복의정치경제학 등</a:t>
                      </a: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9975984"/>
                  </a:ext>
                </a:extLst>
              </a:tr>
              <a:tr h="1404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15</a:t>
                      </a: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상지대학교</a:t>
                      </a: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컴퓨터와커뮤니테이션</a:t>
                      </a:r>
                      <a:r>
                        <a:rPr lang="en-US" altLang="ko-KR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소셜미디어와정치</a:t>
                      </a:r>
                      <a:r>
                        <a:rPr lang="en-US" altLang="ko-KR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소셜광고심리</a:t>
                      </a:r>
                      <a:r>
                        <a:rPr lang="en-US" altLang="ko-KR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소셜미디어마케팅 등</a:t>
                      </a: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3988054"/>
                  </a:ext>
                </a:extLst>
              </a:tr>
              <a:tr h="1404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16</a:t>
                      </a: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서울여자대학교</a:t>
                      </a: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디지털그래픽입문</a:t>
                      </a:r>
                      <a:r>
                        <a:rPr lang="en-US" altLang="ko-KR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데이터시각화연습</a:t>
                      </a:r>
                      <a:r>
                        <a:rPr lang="en-US" altLang="ko-KR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문화트랜드읽기</a:t>
                      </a:r>
                      <a:r>
                        <a:rPr lang="en-US" altLang="ko-KR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미디어창의성 프로젝트 등</a:t>
                      </a: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6209553"/>
                  </a:ext>
                </a:extLst>
              </a:tr>
              <a:tr h="1404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17</a:t>
                      </a: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서원대학교</a:t>
                      </a: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스마트미디어광고창작론</a:t>
                      </a:r>
                      <a:r>
                        <a:rPr lang="en-US" altLang="ko-KR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광고미학</a:t>
                      </a:r>
                      <a:r>
                        <a:rPr lang="en-US" altLang="ko-KR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스마트미디어광고</a:t>
                      </a:r>
                      <a:r>
                        <a:rPr lang="en-US" altLang="ko-KR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PR</a:t>
                      </a: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실무론</a:t>
                      </a:r>
                      <a:r>
                        <a:rPr lang="en-US" altLang="ko-KR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카피라이팅과창업 등</a:t>
                      </a: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7230952"/>
                  </a:ext>
                </a:extLst>
              </a:tr>
              <a:tr h="1404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18</a:t>
                      </a: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선문대학교</a:t>
                      </a: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커뮤니케이션능력개발</a:t>
                      </a:r>
                      <a:r>
                        <a:rPr lang="en-US" altLang="ko-KR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브랜디드콘텐츠</a:t>
                      </a:r>
                      <a:r>
                        <a:rPr lang="en-US" altLang="ko-KR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광고마케팅컨설팅창업 등</a:t>
                      </a: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8071239"/>
                  </a:ext>
                </a:extLst>
              </a:tr>
              <a:tr h="1404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19</a:t>
                      </a: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세명대학교</a:t>
                      </a: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컨텐츠크리에이티브</a:t>
                      </a:r>
                      <a:r>
                        <a:rPr lang="en-US" altLang="ko-KR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스토리텔링과커뮤니케이션</a:t>
                      </a:r>
                      <a:r>
                        <a:rPr lang="en-US" altLang="ko-KR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아트마케팅 등</a:t>
                      </a: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6144257"/>
                  </a:ext>
                </a:extLst>
              </a:tr>
              <a:tr h="1404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20</a:t>
                      </a: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숙명여자대학교</a:t>
                      </a: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그래픽커뮤니케이션</a:t>
                      </a:r>
                      <a:r>
                        <a:rPr lang="en-US" altLang="ko-KR" sz="800" kern="0" spc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크로스미디어광고전략</a:t>
                      </a:r>
                      <a:r>
                        <a:rPr lang="en-US" altLang="ko-KR" sz="800" kern="0" spc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엔터테인먼트</a:t>
                      </a:r>
                      <a:r>
                        <a:rPr lang="en-US" altLang="ko-KR" sz="800" kern="0" spc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PR, 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홍보광고빅데이터분석 등</a:t>
                      </a: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8117530"/>
                  </a:ext>
                </a:extLst>
              </a:tr>
            </a:tbl>
          </a:graphicData>
        </a:graphic>
      </p:graphicFrame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6091987"/>
              </p:ext>
            </p:extLst>
          </p:nvPr>
        </p:nvGraphicFramePr>
        <p:xfrm>
          <a:off x="6228340" y="1343194"/>
          <a:ext cx="5726593" cy="3883980"/>
        </p:xfrm>
        <a:graphic>
          <a:graphicData uri="http://schemas.openxmlformats.org/drawingml/2006/table">
            <a:tbl>
              <a:tblPr/>
              <a:tblGrid>
                <a:gridCol w="323125">
                  <a:extLst>
                    <a:ext uri="{9D8B030D-6E8A-4147-A177-3AD203B41FA5}">
                      <a16:colId xmlns:a16="http://schemas.microsoft.com/office/drawing/2014/main" val="834983140"/>
                    </a:ext>
                  </a:extLst>
                </a:gridCol>
                <a:gridCol w="981002">
                  <a:extLst>
                    <a:ext uri="{9D8B030D-6E8A-4147-A177-3AD203B41FA5}">
                      <a16:colId xmlns:a16="http://schemas.microsoft.com/office/drawing/2014/main" val="3872207759"/>
                    </a:ext>
                  </a:extLst>
                </a:gridCol>
                <a:gridCol w="4422466">
                  <a:extLst>
                    <a:ext uri="{9D8B030D-6E8A-4147-A177-3AD203B41FA5}">
                      <a16:colId xmlns:a16="http://schemas.microsoft.com/office/drawing/2014/main" val="1450680231"/>
                    </a:ext>
                  </a:extLst>
                </a:gridCol>
              </a:tblGrid>
              <a:tr h="1404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대학교</a:t>
                      </a:r>
                      <a:endParaRPr lang="ko-KR" altLang="en-US" sz="800" kern="0" spc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교과목명</a:t>
                      </a:r>
                      <a:endParaRPr lang="ko-KR" altLang="en-US" sz="800" kern="0" spc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1473992"/>
                  </a:ext>
                </a:extLst>
              </a:tr>
              <a:tr h="1404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21</a:t>
                      </a:r>
                      <a:endParaRPr lang="en-US" sz="800" kern="0" spc="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숭실대학교</a:t>
                      </a:r>
                      <a:endParaRPr lang="ko-KR" altLang="en-US" sz="800" kern="0" spc="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미디어창의성론</a:t>
                      </a:r>
                      <a:r>
                        <a:rPr lang="en-US" altLang="ko-KR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미디어테크놀러지론</a:t>
                      </a:r>
                      <a:r>
                        <a:rPr lang="en-US" altLang="ko-KR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미디어제작현장조사론 등</a:t>
                      </a:r>
                      <a:endParaRPr lang="ko-KR" altLang="en-US" sz="800" kern="0" spc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9571950"/>
                  </a:ext>
                </a:extLst>
              </a:tr>
              <a:tr h="1404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22</a:t>
                      </a:r>
                      <a:endParaRPr lang="en-US" sz="800" kern="0" spc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신라대학교</a:t>
                      </a:r>
                      <a:endParaRPr lang="ko-KR" altLang="en-US" sz="800" kern="0" spc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뉴미디어광고사례연구</a:t>
                      </a:r>
                      <a:r>
                        <a:rPr lang="en-US" altLang="ko-KR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엔터테인먼트산업론</a:t>
                      </a:r>
                      <a:r>
                        <a:rPr lang="en-US" altLang="ko-KR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인문학과크리에이티브 등</a:t>
                      </a:r>
                      <a:endParaRPr lang="ko-KR" altLang="en-US" sz="800" kern="0" spc="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9679085"/>
                  </a:ext>
                </a:extLst>
              </a:tr>
              <a:tr h="1404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23</a:t>
                      </a:r>
                      <a:endParaRPr lang="en-US" sz="800" kern="0" spc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연세대학교</a:t>
                      </a:r>
                      <a:endParaRPr lang="ko-KR" altLang="en-US" sz="800" kern="0" spc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커뮤니케이션디자인워크숍</a:t>
                      </a:r>
                      <a:r>
                        <a:rPr lang="en-US" altLang="ko-KR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인터렉티브스토리텔링</a:t>
                      </a:r>
                      <a:r>
                        <a:rPr lang="en-US" altLang="ko-KR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게임디자인과문화</a:t>
                      </a:r>
                      <a:r>
                        <a:rPr lang="en-US" altLang="ko-KR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인터페이스디자인 등</a:t>
                      </a:r>
                      <a:endParaRPr lang="ko-KR" altLang="en-US" sz="800" kern="0" spc="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6189429"/>
                  </a:ext>
                </a:extLst>
              </a:tr>
              <a:tr h="1404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24</a:t>
                      </a:r>
                      <a:endParaRPr lang="en-US" sz="800" kern="0" spc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우석대학교</a:t>
                      </a:r>
                      <a:endParaRPr lang="ko-KR" altLang="en-US" sz="800" kern="0" spc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문화공연이벤트</a:t>
                      </a:r>
                      <a:r>
                        <a:rPr lang="en-US" altLang="ko-KR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컨벤션실무</a:t>
                      </a:r>
                      <a:r>
                        <a:rPr lang="en-US" altLang="ko-KR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크로스미디어 등</a:t>
                      </a:r>
                      <a:endParaRPr lang="ko-KR" altLang="en-US" sz="800" kern="0" spc="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1269904"/>
                  </a:ext>
                </a:extLst>
              </a:tr>
              <a:tr h="1404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25</a:t>
                      </a:r>
                      <a:endParaRPr lang="en-US" sz="800" kern="0" spc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이화여자해닿교</a:t>
                      </a:r>
                      <a:endParaRPr lang="ko-KR" altLang="en-US" sz="800" kern="0" spc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 err="1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인터렉티브미디어론</a:t>
                      </a:r>
                      <a:r>
                        <a:rPr lang="en-US" altLang="ko-KR" sz="800" kern="0" spc="0" dirty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800" kern="0" spc="0" dirty="0" err="1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미디어와젠더</a:t>
                      </a:r>
                      <a:r>
                        <a:rPr lang="en-US" altLang="ko-KR" sz="800" kern="0" spc="0" dirty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800" kern="0" spc="0" dirty="0" err="1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커뮤니케이션독립연구캡스톤디자인</a:t>
                      </a:r>
                      <a:r>
                        <a:rPr lang="en-US" altLang="ko-KR" sz="800" kern="0" spc="0" dirty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endParaRPr lang="ko-KR" altLang="en-US" sz="800" kern="0" spc="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034071"/>
                  </a:ext>
                </a:extLst>
              </a:tr>
              <a:tr h="1404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26</a:t>
                      </a:r>
                      <a:endParaRPr lang="en-US" sz="800" kern="0" spc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제주대학교</a:t>
                      </a:r>
                      <a:endParaRPr lang="ko-KR" altLang="en-US" sz="800" kern="0" spc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데이터스토리텔링</a:t>
                      </a:r>
                      <a:r>
                        <a:rPr lang="en-US" altLang="ko-KR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지역매스컴론</a:t>
                      </a:r>
                      <a:r>
                        <a:rPr lang="en-US" altLang="ko-KR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데이터분석과통계추론 등</a:t>
                      </a:r>
                      <a:endParaRPr lang="ko-KR" altLang="en-US" sz="800" kern="0" spc="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3161839"/>
                  </a:ext>
                </a:extLst>
              </a:tr>
              <a:tr h="1404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27</a:t>
                      </a:r>
                      <a:endParaRPr lang="en-US" sz="800" kern="0" spc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중앙대학교</a:t>
                      </a:r>
                      <a:endParaRPr lang="ko-KR" altLang="en-US" sz="800" kern="0" spc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디지털애널리틱스</a:t>
                      </a:r>
                      <a:r>
                        <a:rPr lang="en-US" altLang="ko-KR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광고전략과데이터분석</a:t>
                      </a:r>
                      <a:r>
                        <a:rPr lang="en-US" altLang="ko-KR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비주얼커뮤니케이션 등</a:t>
                      </a:r>
                      <a:endParaRPr lang="ko-KR" altLang="en-US" sz="800" kern="0" spc="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5871341"/>
                  </a:ext>
                </a:extLst>
              </a:tr>
              <a:tr h="1404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28</a:t>
                      </a:r>
                      <a:endParaRPr lang="en-US" sz="800" kern="0" spc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청운대학교</a:t>
                      </a:r>
                      <a:endParaRPr lang="ko-KR" altLang="en-US" sz="800" kern="0" spc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디지털미디어지다인</a:t>
                      </a:r>
                      <a:r>
                        <a:rPr lang="en-US" altLang="ko-KR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서비스마케팅</a:t>
                      </a:r>
                      <a:r>
                        <a:rPr lang="en-US" altLang="ko-KR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광고디자인 등</a:t>
                      </a:r>
                      <a:endParaRPr lang="ko-KR" altLang="en-US" sz="800" kern="0" spc="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7490372"/>
                  </a:ext>
                </a:extLst>
              </a:tr>
              <a:tr h="1404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29</a:t>
                      </a:r>
                      <a:endParaRPr lang="en-US" sz="800" kern="0" spc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청주대학교</a:t>
                      </a:r>
                      <a:endParaRPr lang="ko-KR" altLang="en-US" sz="800" kern="0" spc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학제적융합적공생학으로이해하는광고</a:t>
                      </a:r>
                      <a:r>
                        <a:rPr lang="en-US" altLang="ko-KR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광고홍보의취업전략</a:t>
                      </a:r>
                      <a:r>
                        <a:rPr lang="en-US" altLang="ko-KR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홍보문화역사진로 등</a:t>
                      </a:r>
                      <a:endParaRPr lang="ko-KR" altLang="en-US" sz="800" kern="0" spc="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8049289"/>
                  </a:ext>
                </a:extLst>
              </a:tr>
              <a:tr h="1404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30</a:t>
                      </a:r>
                      <a:endParaRPr lang="en-US" sz="800" kern="0" spc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평택대학교</a:t>
                      </a:r>
                      <a:endParaRPr lang="ko-KR" altLang="en-US" sz="800" kern="0" spc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마케팅</a:t>
                      </a:r>
                      <a:r>
                        <a:rPr lang="en-US" altLang="ko-KR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PR(</a:t>
                      </a: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캡스톤</a:t>
                      </a:r>
                      <a:r>
                        <a:rPr lang="en-US" altLang="ko-KR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), </a:t>
                      </a: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미디어콘텐츠작성실습</a:t>
                      </a:r>
                      <a:r>
                        <a:rPr lang="en-US" altLang="ko-KR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멀티미디어광고제작실습 등</a:t>
                      </a:r>
                      <a:endParaRPr lang="ko-KR" altLang="en-US" sz="800" kern="0" spc="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9537988"/>
                  </a:ext>
                </a:extLst>
              </a:tr>
              <a:tr h="1404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31</a:t>
                      </a:r>
                      <a:endParaRPr lang="en-US" sz="800" kern="0" spc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한국외국어대학교</a:t>
                      </a:r>
                      <a:endParaRPr lang="ko-KR" altLang="en-US" sz="800" kern="0" spc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글로벌브랜드커뮤니케이션</a:t>
                      </a:r>
                      <a:r>
                        <a:rPr lang="en-US" altLang="ko-KR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국가브랜드국가이미지</a:t>
                      </a:r>
                      <a:r>
                        <a:rPr lang="en-US" altLang="ko-KR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디지털마케팅커뮤니케이션 등</a:t>
                      </a:r>
                      <a:endParaRPr lang="ko-KR" altLang="en-US" sz="800" kern="0" spc="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7872507"/>
                  </a:ext>
                </a:extLst>
              </a:tr>
              <a:tr h="1404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32</a:t>
                      </a:r>
                      <a:endParaRPr lang="en-US" sz="800" kern="0" spc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한라대학교</a:t>
                      </a:r>
                      <a:endParaRPr lang="ko-KR" altLang="en-US" sz="800" kern="0" spc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Virtual Company, </a:t>
                      </a: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모션그래픽스</a:t>
                      </a:r>
                      <a:r>
                        <a:rPr lang="en-US" altLang="ko-KR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웹디자인</a:t>
                      </a:r>
                      <a:r>
                        <a:rPr lang="en-US" altLang="ko-KR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트랜스미디어스토리텔링 등</a:t>
                      </a:r>
                      <a:endParaRPr lang="ko-KR" altLang="en-US" sz="800" kern="0" spc="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1345328"/>
                  </a:ext>
                </a:extLst>
              </a:tr>
              <a:tr h="1404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33</a:t>
                      </a:r>
                      <a:endParaRPr lang="en-US" sz="800" kern="0" spc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한림대학교</a:t>
                      </a:r>
                      <a:endParaRPr lang="ko-KR" altLang="en-US" sz="800" kern="0" spc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스마트광고와테크놀러지</a:t>
                      </a:r>
                      <a:r>
                        <a:rPr lang="en-US" altLang="ko-KR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모바일콘텐츠와바이럴광고제작실습</a:t>
                      </a:r>
                      <a:r>
                        <a:rPr lang="en-US" altLang="ko-KR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디지털소비자분석 등</a:t>
                      </a:r>
                      <a:endParaRPr lang="ko-KR" altLang="en-US" sz="800" kern="0" spc="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8364679"/>
                  </a:ext>
                </a:extLst>
              </a:tr>
              <a:tr h="1404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34</a:t>
                      </a:r>
                      <a:endParaRPr lang="en-US" sz="800" kern="0" spc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한세대학교</a:t>
                      </a:r>
                      <a:endParaRPr lang="ko-KR" altLang="en-US" sz="800" kern="0" spc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스마트양방향광고</a:t>
                      </a:r>
                      <a:r>
                        <a:rPr lang="en-US" altLang="ko-KR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소셜미디어와빅데이터</a:t>
                      </a:r>
                      <a:r>
                        <a:rPr lang="en-US" altLang="ko-KR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MCN</a:t>
                      </a: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기획제작</a:t>
                      </a:r>
                      <a:r>
                        <a:rPr lang="en-US" altLang="ko-KR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스마트인증워크숍 등</a:t>
                      </a:r>
                      <a:endParaRPr lang="ko-KR" altLang="en-US" sz="800" kern="0" spc="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0521129"/>
                  </a:ext>
                </a:extLst>
              </a:tr>
              <a:tr h="1404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35</a:t>
                      </a:r>
                      <a:endParaRPr lang="en-US" sz="800" kern="0" spc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한신대학교</a:t>
                      </a:r>
                      <a:endParaRPr lang="ko-KR" altLang="en-US" sz="800" kern="0" spc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시네마트그래픽실습</a:t>
                      </a:r>
                      <a:r>
                        <a:rPr lang="en-US" altLang="ko-KR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소셜게임의이해</a:t>
                      </a:r>
                      <a:r>
                        <a:rPr lang="en-US" altLang="ko-KR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에디팅실습</a:t>
                      </a:r>
                      <a:r>
                        <a:rPr lang="en-US" altLang="ko-KR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픽션영상제작실습 등</a:t>
                      </a:r>
                      <a:endParaRPr lang="ko-KR" altLang="en-US" sz="800" kern="0" spc="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4603765"/>
                  </a:ext>
                </a:extLst>
              </a:tr>
              <a:tr h="1404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36</a:t>
                      </a:r>
                      <a:endParaRPr lang="en-US" sz="800" kern="0" spc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한양대학교</a:t>
                      </a:r>
                      <a:endParaRPr lang="ko-KR" altLang="en-US" sz="800" kern="0" spc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소프트웨어의이해</a:t>
                      </a:r>
                      <a:r>
                        <a:rPr lang="en-US" altLang="ko-KR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이노베이션마케팅</a:t>
                      </a:r>
                      <a:r>
                        <a:rPr lang="en-US" altLang="ko-KR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데이터애널리틱스</a:t>
                      </a:r>
                      <a:r>
                        <a:rPr lang="en-US" altLang="ko-KR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디지털사이니지론 등</a:t>
                      </a:r>
                      <a:endParaRPr lang="ko-KR" altLang="en-US" sz="800" kern="0" spc="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586587"/>
                  </a:ext>
                </a:extLst>
              </a:tr>
              <a:tr h="1404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37</a:t>
                      </a:r>
                      <a:endParaRPr lang="en-US" sz="800" kern="0" spc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협성대학교</a:t>
                      </a:r>
                      <a:endParaRPr lang="ko-KR" altLang="en-US" sz="800" kern="0" spc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포토샵과일러스트레이터</a:t>
                      </a:r>
                      <a:r>
                        <a:rPr lang="en-US" altLang="ko-KR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프리미어와애프터이팩트</a:t>
                      </a:r>
                      <a:r>
                        <a:rPr lang="en-US" altLang="ko-KR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1</a:t>
                      </a: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인미디어실습</a:t>
                      </a:r>
                      <a:r>
                        <a:rPr lang="en-US" altLang="ko-KR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팟캐스트실습 등</a:t>
                      </a:r>
                      <a:endParaRPr lang="ko-KR" altLang="en-US" sz="800" kern="0" spc="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2891667"/>
                  </a:ext>
                </a:extLst>
              </a:tr>
              <a:tr h="1404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38</a:t>
                      </a:r>
                      <a:endParaRPr lang="en-US" sz="800" kern="0" spc="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홍익대학교</a:t>
                      </a:r>
                      <a:endParaRPr lang="ko-KR" altLang="en-US" sz="800" kern="0" spc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 err="1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마케팅트랜드</a:t>
                      </a:r>
                      <a:r>
                        <a:rPr lang="en-US" altLang="ko-KR" sz="800" kern="0" spc="0" dirty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800" kern="0" spc="0" dirty="0" err="1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소셜미디어</a:t>
                      </a:r>
                      <a:r>
                        <a:rPr lang="en-US" altLang="ko-KR" sz="800" kern="0" spc="0" dirty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800" kern="0" spc="0" dirty="0" err="1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마케팅전략과비즈니스모델</a:t>
                      </a:r>
                      <a:r>
                        <a:rPr lang="ko-KR" altLang="en-US" sz="800" kern="0" spc="0" dirty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등</a:t>
                      </a:r>
                      <a:endParaRPr lang="ko-KR" altLang="en-US" sz="800" kern="0" spc="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35953" marR="35953" marT="17977" marB="1797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3564548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68926" y="463496"/>
            <a:ext cx="43932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smtClean="0"/>
              <a:t>국내 광고홍보학과 커리큘럼</a:t>
            </a:r>
            <a:endParaRPr lang="ko-KR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074601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3251684" y="2763311"/>
            <a:ext cx="568863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sz="2400" b="1" spc="-300" dirty="0" smtClean="0">
                <a:solidFill>
                  <a:prstClr val="white"/>
                </a:solidFill>
                <a:latin typeface="+mn-ea"/>
              </a:rPr>
              <a:t>광고홍보교육과정의 딜레마</a:t>
            </a:r>
            <a:endParaRPr lang="en-US" altLang="ko-KR" sz="2400" b="1" spc="-300" dirty="0">
              <a:solidFill>
                <a:prstClr val="white"/>
              </a:solidFill>
              <a:latin typeface="+mn-e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733310" y="3241239"/>
            <a:ext cx="15212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dirty="0" err="1" smtClean="0">
                <a:solidFill>
                  <a:schemeClr val="bg1"/>
                </a:solidFill>
              </a:rPr>
              <a:t>이시훈</a:t>
            </a:r>
            <a:r>
              <a:rPr lang="en-US" altLang="ko-KR" sz="1200" dirty="0" smtClean="0">
                <a:solidFill>
                  <a:schemeClr val="bg1"/>
                </a:solidFill>
              </a:rPr>
              <a:t>(2019)</a:t>
            </a:r>
            <a:endParaRPr lang="ko-KR" alt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194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99256" y="1902347"/>
            <a:ext cx="4670612" cy="267765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  <a:scene3d>
              <a:camera prst="obliqueBottomRight"/>
              <a:lightRig rig="threePt" dir="t"/>
            </a:scene3d>
          </a:bodyPr>
          <a:lstStyle>
            <a:defPPr>
              <a:defRPr lang="ko-KR"/>
            </a:defPPr>
            <a:lvl1pPr algn="ctr">
              <a:defRPr sz="2400" spc="-113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oon 윤고딕 550_TT" panose="02090603020101020101" pitchFamily="18" charset="-127"/>
                <a:ea typeface="Yoon 윤고딕 550_TT" panose="02090603020101020101" pitchFamily="18" charset="-127"/>
              </a:defRPr>
            </a:lvl1pPr>
          </a:lstStyle>
          <a:p>
            <a:pPr marL="514350" indent="-514350" algn="l">
              <a:lnSpc>
                <a:spcPct val="150000"/>
              </a:lnSpc>
              <a:buFont typeface="+mj-ea"/>
              <a:buAutoNum type="circleNumDbPlain"/>
            </a:pPr>
            <a:r>
              <a:rPr lang="ko-KR" altLang="en-US" sz="2800" b="1" spc="-300" dirty="0" smtClean="0">
                <a:solidFill>
                  <a:prstClr val="white"/>
                </a:solidFill>
                <a:effectLst/>
                <a:latin typeface="+mn-ea"/>
                <a:ea typeface="+mn-ea"/>
              </a:rPr>
              <a:t>실무 교육의 딜레마</a:t>
            </a:r>
            <a:endParaRPr lang="en-US" altLang="ko-KR" sz="2800" b="1" spc="-300" dirty="0" smtClean="0">
              <a:solidFill>
                <a:prstClr val="white"/>
              </a:solidFill>
              <a:effectLst/>
              <a:latin typeface="+mn-ea"/>
              <a:ea typeface="+mn-ea"/>
            </a:endParaRPr>
          </a:p>
          <a:p>
            <a:pPr marL="514350" indent="-514350" algn="l">
              <a:lnSpc>
                <a:spcPct val="150000"/>
              </a:lnSpc>
              <a:buFont typeface="+mj-ea"/>
              <a:buAutoNum type="circleNumDbPlain"/>
            </a:pPr>
            <a:r>
              <a:rPr lang="ko-KR" altLang="en-US" sz="2800" b="1" spc="-300" dirty="0" smtClean="0">
                <a:solidFill>
                  <a:prstClr val="white"/>
                </a:solidFill>
                <a:effectLst/>
                <a:latin typeface="+mn-ea"/>
                <a:ea typeface="+mn-ea"/>
              </a:rPr>
              <a:t>융합 교육의 딜레마</a:t>
            </a:r>
            <a:endParaRPr lang="en-US" altLang="ko-KR" sz="2800" b="1" spc="-300" dirty="0" smtClean="0">
              <a:solidFill>
                <a:prstClr val="white"/>
              </a:solidFill>
              <a:effectLst/>
              <a:latin typeface="+mn-ea"/>
              <a:ea typeface="+mn-ea"/>
            </a:endParaRPr>
          </a:p>
          <a:p>
            <a:pPr marL="514350" indent="-514350" algn="l">
              <a:lnSpc>
                <a:spcPct val="150000"/>
              </a:lnSpc>
              <a:buFont typeface="+mj-ea"/>
              <a:buAutoNum type="circleNumDbPlain"/>
            </a:pPr>
            <a:r>
              <a:rPr lang="en-US" altLang="ko-KR" sz="2800" b="1" spc="-300" dirty="0" smtClean="0">
                <a:solidFill>
                  <a:prstClr val="white"/>
                </a:solidFill>
                <a:effectLst/>
                <a:latin typeface="+mn-ea"/>
                <a:ea typeface="+mn-ea"/>
              </a:rPr>
              <a:t>NCS</a:t>
            </a:r>
            <a:r>
              <a:rPr lang="ko-KR" altLang="en-US" sz="2800" b="1" spc="-300" dirty="0" smtClean="0">
                <a:solidFill>
                  <a:prstClr val="white"/>
                </a:solidFill>
                <a:effectLst/>
                <a:latin typeface="+mn-ea"/>
                <a:ea typeface="+mn-ea"/>
              </a:rPr>
              <a:t>와 대교협의 딜레마</a:t>
            </a:r>
            <a:endParaRPr lang="en-US" altLang="ko-KR" sz="2800" b="1" spc="-300" dirty="0" smtClean="0">
              <a:solidFill>
                <a:prstClr val="white"/>
              </a:solidFill>
              <a:effectLst/>
              <a:latin typeface="+mn-ea"/>
              <a:ea typeface="+mn-ea"/>
            </a:endParaRPr>
          </a:p>
          <a:p>
            <a:pPr marL="514350" indent="-514350" algn="l">
              <a:lnSpc>
                <a:spcPct val="150000"/>
              </a:lnSpc>
              <a:buFont typeface="+mj-ea"/>
              <a:buAutoNum type="circleNumDbPlain"/>
            </a:pPr>
            <a:r>
              <a:rPr lang="ko-KR" altLang="en-US" sz="2800" b="1" spc="-300" dirty="0" smtClean="0">
                <a:solidFill>
                  <a:prstClr val="white"/>
                </a:solidFill>
                <a:effectLst/>
                <a:latin typeface="+mn-ea"/>
                <a:ea typeface="+mn-ea"/>
              </a:rPr>
              <a:t>특화 교육의 딜레마</a:t>
            </a:r>
            <a:endParaRPr lang="en-US" altLang="ko-KR" sz="2800" b="1" spc="-300" dirty="0">
              <a:solidFill>
                <a:prstClr val="white"/>
              </a:solidFill>
              <a:effectLst/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7843149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68926" y="463496"/>
            <a:ext cx="32669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 smtClean="0"/>
              <a:t>광고 교육과 그 영역</a:t>
            </a:r>
            <a:endParaRPr lang="ko-KR" altLang="en-US" sz="2400" b="1" dirty="0"/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1144575"/>
              </p:ext>
            </p:extLst>
          </p:nvPr>
        </p:nvGraphicFramePr>
        <p:xfrm>
          <a:off x="1062320" y="1135194"/>
          <a:ext cx="10067359" cy="5222503"/>
        </p:xfrm>
        <a:graphic>
          <a:graphicData uri="http://schemas.openxmlformats.org/drawingml/2006/table">
            <a:tbl>
              <a:tblPr/>
              <a:tblGrid>
                <a:gridCol w="1546815">
                  <a:extLst>
                    <a:ext uri="{9D8B030D-6E8A-4147-A177-3AD203B41FA5}">
                      <a16:colId xmlns:a16="http://schemas.microsoft.com/office/drawing/2014/main" val="795286026"/>
                    </a:ext>
                  </a:extLst>
                </a:gridCol>
                <a:gridCol w="524944">
                  <a:extLst>
                    <a:ext uri="{9D8B030D-6E8A-4147-A177-3AD203B41FA5}">
                      <a16:colId xmlns:a16="http://schemas.microsoft.com/office/drawing/2014/main" val="3554503508"/>
                    </a:ext>
                  </a:extLst>
                </a:gridCol>
                <a:gridCol w="3997800">
                  <a:extLst>
                    <a:ext uri="{9D8B030D-6E8A-4147-A177-3AD203B41FA5}">
                      <a16:colId xmlns:a16="http://schemas.microsoft.com/office/drawing/2014/main" val="1972918598"/>
                    </a:ext>
                  </a:extLst>
                </a:gridCol>
                <a:gridCol w="3997800">
                  <a:extLst>
                    <a:ext uri="{9D8B030D-6E8A-4147-A177-3AD203B41FA5}">
                      <a16:colId xmlns:a16="http://schemas.microsoft.com/office/drawing/2014/main" val="1127828092"/>
                    </a:ext>
                  </a:extLst>
                </a:gridCol>
              </a:tblGrid>
              <a:tr h="253442">
                <a:tc rowSpan="2" gridSpan="2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지식 및 능력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교과목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2142282"/>
                  </a:ext>
                </a:extLst>
              </a:tr>
              <a:tr h="253442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현업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교수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6144143"/>
                  </a:ext>
                </a:extLst>
              </a:tr>
              <a:tr h="767577">
                <a:tc rowSpan="2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이론적 지식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공통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광고론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광고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발달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커뮤니케이션론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마케팅론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광고매체론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소비자행동론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국제광고론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설득커뮤니케이션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광고심리학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정치광고론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매스컴론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뉴미디어광고론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공공광고론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정치커뮤니케이션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조직커뮤니케이션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PR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홍보론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경영학개론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심리학개론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사회학개론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인류학개론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9967069"/>
                  </a:ext>
                </a:extLst>
              </a:tr>
              <a:tr h="51050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선택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광고관리론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판매촉진론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마케팅전략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홍보기획론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홍보조사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방법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론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홍보캠페인론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IMC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6424351"/>
                  </a:ext>
                </a:extLst>
              </a:tr>
              <a:tr h="1024645">
                <a:tc rowSpan="2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실무수행능력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공통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광고조사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방법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론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광고효과분석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광고영어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광고기획론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광고전략론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광고매체기뢱론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광고캠페인론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광고사례연구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이벤트론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방송광고제작실습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인쇄광고제작실습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뉴미디어광고제작실습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광기기획실습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광고캠페인실습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홍보영어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광과매체기획실습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이벤트제작실습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프리젠테이션실습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홍보사례연구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홍보기사작성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홍보제작실습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시보제작실습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인턴쉽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85822"/>
                  </a:ext>
                </a:extLst>
              </a:tr>
              <a:tr h="51050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선택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IMC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광고관리론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판매촉진론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마케팅전략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홍보기뢱론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홍보조사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방법론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홍보캠페인론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6141957"/>
                  </a:ext>
                </a:extLst>
              </a:tr>
              <a:tr h="253442">
                <a:tc rowSpan="2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크리에이티브 능력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공통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광고크리에이티브론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광고카피론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광고디자인론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광고사진론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크리에이티브전략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광고카피실습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광고디자인실습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9003362"/>
                  </a:ext>
                </a:extLst>
              </a:tr>
              <a:tr h="28853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선택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1615635"/>
                  </a:ext>
                </a:extLst>
              </a:tr>
              <a:tr h="288532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교양적 지식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0882264"/>
                  </a:ext>
                </a:extLst>
              </a:tr>
              <a:tr h="288532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기술적 지식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8932760"/>
                  </a:ext>
                </a:extLst>
              </a:tr>
              <a:tr h="288532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외국어 지식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2867483"/>
                  </a:ext>
                </a:extLst>
              </a:tr>
              <a:tr h="288532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직업윤리의식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광고윤리법제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439859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062320" y="6442502"/>
            <a:ext cx="469872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50" smtClean="0"/>
              <a:t>최용주</a:t>
            </a:r>
            <a:r>
              <a:rPr lang="en-US" altLang="ko-KR" sz="1050" dirty="0"/>
              <a:t>(2002), </a:t>
            </a:r>
            <a:r>
              <a:rPr lang="ko-KR" altLang="en-US" sz="1050" dirty="0"/>
              <a:t>광고홍보학과 교육과정에 대한 전문가들의 인식에 관한 연구</a:t>
            </a:r>
          </a:p>
          <a:p>
            <a:endParaRPr lang="ko-KR" altLang="en-US" sz="1050" dirty="0"/>
          </a:p>
        </p:txBody>
      </p:sp>
    </p:spTree>
    <p:extLst>
      <p:ext uri="{BB962C8B-B14F-4D97-AF65-F5344CB8AC3E}">
        <p14:creationId xmlns:p14="http://schemas.microsoft.com/office/powerpoint/2010/main" val="3175169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8926" y="463496"/>
            <a:ext cx="32669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 smtClean="0"/>
              <a:t>광고 교육과 그 영역</a:t>
            </a:r>
            <a:endParaRPr lang="ko-KR" altLang="en-US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030778" y="1315203"/>
            <a:ext cx="886136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dirty="0" smtClean="0"/>
              <a:t>이세진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김병희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김민정</a:t>
            </a:r>
            <a:r>
              <a:rPr lang="en-US" altLang="ko-KR" sz="1400" dirty="0" smtClean="0"/>
              <a:t>(2010). </a:t>
            </a:r>
            <a:r>
              <a:rPr lang="ko-KR" altLang="en-US" sz="1400" dirty="0" smtClean="0"/>
              <a:t>광고 관련 집단의 광고 교육에 대한 </a:t>
            </a:r>
            <a:r>
              <a:rPr lang="ko-KR" altLang="en-US" sz="1400" b="1" dirty="0" err="1" smtClean="0">
                <a:solidFill>
                  <a:srgbClr val="FF0000"/>
                </a:solidFill>
              </a:rPr>
              <a:t>인식차이</a:t>
            </a:r>
            <a:r>
              <a:rPr lang="ko-KR" altLang="en-US" sz="1400" dirty="0" err="1" smtClean="0"/>
              <a:t>에</a:t>
            </a:r>
            <a:r>
              <a:rPr lang="ko-KR" altLang="en-US" sz="1400" dirty="0" smtClean="0"/>
              <a:t> </a:t>
            </a:r>
            <a:r>
              <a:rPr lang="ko-KR" altLang="en-US" sz="1400" dirty="0" err="1" smtClean="0"/>
              <a:t>관한연구</a:t>
            </a:r>
            <a:endParaRPr lang="en-US" altLang="ko-KR" sz="1400" dirty="0" smtClean="0"/>
          </a:p>
          <a:p>
            <a:pPr>
              <a:lnSpc>
                <a:spcPct val="150000"/>
              </a:lnSpc>
            </a:pPr>
            <a:r>
              <a:rPr lang="ko-KR" altLang="en-US" sz="1400" dirty="0" err="1" smtClean="0"/>
              <a:t>진용주</a:t>
            </a:r>
            <a:r>
              <a:rPr lang="en-US" altLang="ko-KR" sz="1400" dirty="0" smtClean="0"/>
              <a:t>, </a:t>
            </a:r>
            <a:r>
              <a:rPr lang="ko-KR" altLang="en-US" sz="1400" dirty="0" err="1" smtClean="0"/>
              <a:t>오세성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김민정</a:t>
            </a:r>
            <a:r>
              <a:rPr lang="en-US" altLang="ko-KR" sz="1400" dirty="0" smtClean="0"/>
              <a:t>(2014). </a:t>
            </a:r>
            <a:r>
              <a:rPr lang="ko-KR" altLang="en-US" sz="1400" dirty="0" smtClean="0"/>
              <a:t>광고 산업발전을 위한 새로운 기회</a:t>
            </a:r>
            <a:r>
              <a:rPr lang="en-US" altLang="ko-KR" sz="1400" dirty="0" smtClean="0"/>
              <a:t>, </a:t>
            </a:r>
            <a:r>
              <a:rPr lang="ko-KR" altLang="en-US" sz="1400" b="1" dirty="0" smtClean="0">
                <a:solidFill>
                  <a:srgbClr val="FF0000"/>
                </a:solidFill>
              </a:rPr>
              <a:t>스마트 미디어 </a:t>
            </a:r>
            <a:r>
              <a:rPr lang="ko-KR" altLang="en-US" sz="1400" dirty="0" err="1" smtClean="0"/>
              <a:t>인력육성</a:t>
            </a:r>
            <a:r>
              <a:rPr lang="ko-KR" altLang="en-US" sz="1400" dirty="0" smtClean="0"/>
              <a:t> 교육</a:t>
            </a:r>
            <a:endParaRPr lang="en-US" altLang="ko-KR" sz="1400" dirty="0" smtClean="0"/>
          </a:p>
          <a:p>
            <a:pPr>
              <a:lnSpc>
                <a:spcPct val="150000"/>
              </a:lnSpc>
            </a:pPr>
            <a:r>
              <a:rPr lang="ko-KR" altLang="en-US" sz="1400" dirty="0" smtClean="0"/>
              <a:t>김병희</a:t>
            </a:r>
            <a:r>
              <a:rPr lang="en-US" altLang="ko-KR" sz="1400" dirty="0" smtClean="0"/>
              <a:t>, </a:t>
            </a:r>
            <a:r>
              <a:rPr lang="ko-KR" altLang="en-US" sz="1400" dirty="0" err="1" smtClean="0"/>
              <a:t>김봄이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이상돈</a:t>
            </a:r>
            <a:r>
              <a:rPr lang="en-US" altLang="ko-KR" sz="1400" dirty="0" smtClean="0"/>
              <a:t>(2016). </a:t>
            </a:r>
            <a:r>
              <a:rPr lang="ko-KR" altLang="en-US" sz="1400" dirty="0" smtClean="0"/>
              <a:t>광고 산업의 </a:t>
            </a:r>
            <a:r>
              <a:rPr lang="ko-KR" altLang="en-US" sz="1400" b="1" dirty="0" smtClean="0">
                <a:solidFill>
                  <a:srgbClr val="FF0000"/>
                </a:solidFill>
              </a:rPr>
              <a:t>창조산업화</a:t>
            </a:r>
            <a:r>
              <a:rPr lang="ko-KR" altLang="en-US" sz="1400" dirty="0" smtClean="0"/>
              <a:t>에 필요한 광고 핵심인력 육성 방안</a:t>
            </a:r>
            <a:endParaRPr lang="en-US" altLang="ko-KR" sz="1400" dirty="0" smtClean="0"/>
          </a:p>
          <a:p>
            <a:pPr>
              <a:lnSpc>
                <a:spcPct val="150000"/>
              </a:lnSpc>
            </a:pPr>
            <a:r>
              <a:rPr lang="ko-KR" altLang="en-US" sz="1400" dirty="0" err="1" smtClean="0"/>
              <a:t>한규훈</a:t>
            </a:r>
            <a:r>
              <a:rPr lang="en-US" altLang="ko-KR" sz="1400" dirty="0" smtClean="0"/>
              <a:t>, </a:t>
            </a:r>
            <a:r>
              <a:rPr lang="ko-KR" altLang="en-US" sz="1400" dirty="0" err="1" smtClean="0"/>
              <a:t>문장호</a:t>
            </a:r>
            <a:r>
              <a:rPr lang="en-US" altLang="ko-KR" sz="1400" dirty="0" smtClean="0"/>
              <a:t>(2016). </a:t>
            </a:r>
            <a:r>
              <a:rPr lang="ko-KR" altLang="en-US" sz="1400" dirty="0" err="1" smtClean="0"/>
              <a:t>광고홍보학</a:t>
            </a:r>
            <a:r>
              <a:rPr lang="ko-KR" altLang="en-US" sz="1400" dirty="0" smtClean="0"/>
              <a:t> </a:t>
            </a:r>
            <a:r>
              <a:rPr lang="ko-KR" altLang="en-US" sz="1400" b="1" dirty="0" smtClean="0">
                <a:solidFill>
                  <a:srgbClr val="FF0000"/>
                </a:solidFill>
              </a:rPr>
              <a:t>전공의 위상 재정립을 </a:t>
            </a:r>
            <a:r>
              <a:rPr lang="ko-KR" altLang="en-US" sz="1400" dirty="0" smtClean="0"/>
              <a:t>위한 교과과정 현황 및 방향성 진단</a:t>
            </a:r>
            <a:endParaRPr lang="en-US" altLang="ko-KR" sz="1400" dirty="0" smtClean="0"/>
          </a:p>
          <a:p>
            <a:pPr>
              <a:lnSpc>
                <a:spcPct val="150000"/>
              </a:lnSpc>
            </a:pPr>
            <a:r>
              <a:rPr lang="ko-KR" altLang="en-US" sz="1400" dirty="0" smtClean="0"/>
              <a:t>김지은</a:t>
            </a:r>
            <a:r>
              <a:rPr lang="en-US" altLang="ko-KR" sz="1400" dirty="0" smtClean="0"/>
              <a:t>, </a:t>
            </a:r>
            <a:r>
              <a:rPr lang="ko-KR" altLang="en-US" sz="1400" dirty="0" err="1" smtClean="0"/>
              <a:t>한규훈</a:t>
            </a:r>
            <a:r>
              <a:rPr lang="en-US" altLang="ko-KR" sz="1400" dirty="0" smtClean="0"/>
              <a:t>(2017). </a:t>
            </a:r>
            <a:r>
              <a:rPr lang="ko-KR" altLang="en-US" sz="1400" dirty="0" err="1" smtClean="0"/>
              <a:t>광고학과</a:t>
            </a:r>
            <a:r>
              <a:rPr lang="ko-KR" altLang="en-US" sz="1400" dirty="0" smtClean="0"/>
              <a:t> </a:t>
            </a:r>
            <a:r>
              <a:rPr lang="ko-KR" altLang="en-US" sz="1400" b="1" dirty="0" smtClean="0">
                <a:solidFill>
                  <a:srgbClr val="FF0000"/>
                </a:solidFill>
              </a:rPr>
              <a:t>교육학의 학제간 융합 </a:t>
            </a:r>
            <a:r>
              <a:rPr lang="ko-KR" altLang="en-US" sz="1400" dirty="0" smtClean="0"/>
              <a:t>가능성 진단을 위한 고찰</a:t>
            </a:r>
            <a:endParaRPr lang="en-US" altLang="ko-KR" sz="1400" dirty="0" smtClean="0"/>
          </a:p>
          <a:p>
            <a:pPr>
              <a:lnSpc>
                <a:spcPct val="150000"/>
              </a:lnSpc>
            </a:pPr>
            <a:r>
              <a:rPr lang="ko-KR" altLang="en-US" sz="1400" dirty="0" smtClean="0"/>
              <a:t>박진성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이형석</a:t>
            </a:r>
            <a:r>
              <a:rPr lang="en-US" altLang="ko-KR" sz="1400" dirty="0" smtClean="0"/>
              <a:t>, </a:t>
            </a:r>
            <a:r>
              <a:rPr lang="ko-KR" altLang="en-US" sz="1400" dirty="0" err="1" smtClean="0"/>
              <a:t>서민혜</a:t>
            </a:r>
            <a:r>
              <a:rPr lang="en-US" altLang="ko-KR" sz="1400" dirty="0" smtClean="0"/>
              <a:t>(2017) </a:t>
            </a:r>
            <a:r>
              <a:rPr lang="en-US" altLang="ko-KR" sz="1400" b="1" dirty="0" smtClean="0">
                <a:solidFill>
                  <a:srgbClr val="FF0000"/>
                </a:solidFill>
              </a:rPr>
              <a:t>4</a:t>
            </a:r>
            <a:r>
              <a:rPr lang="ko-KR" altLang="en-US" sz="1400" b="1" dirty="0" smtClean="0">
                <a:solidFill>
                  <a:srgbClr val="FF0000"/>
                </a:solidFill>
              </a:rPr>
              <a:t>차 산업혁명과 </a:t>
            </a:r>
            <a:r>
              <a:rPr lang="ko-KR" altLang="en-US" sz="1400" dirty="0" smtClean="0"/>
              <a:t>광고</a:t>
            </a:r>
            <a:r>
              <a:rPr lang="en-US" altLang="ko-KR" sz="1400" dirty="0" smtClean="0"/>
              <a:t>·</a:t>
            </a:r>
            <a:r>
              <a:rPr lang="ko-KR" altLang="en-US" sz="1400" dirty="0" smtClean="0"/>
              <a:t>홍보 교육과정의 미래</a:t>
            </a:r>
            <a:endParaRPr lang="ko-KR" altLang="en-US" sz="1400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7324" y="3736570"/>
            <a:ext cx="6517351" cy="2810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9277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923" y="2690336"/>
            <a:ext cx="330015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 smtClean="0">
                <a:solidFill>
                  <a:schemeClr val="bg1"/>
                </a:solidFill>
              </a:rPr>
              <a:t>[Case study]</a:t>
            </a:r>
          </a:p>
          <a:p>
            <a:pPr algn="ctr"/>
            <a:r>
              <a:rPr lang="ko-KR" altLang="en-US" sz="1400" b="1" dirty="0" smtClean="0">
                <a:solidFill>
                  <a:schemeClr val="bg1"/>
                </a:solidFill>
              </a:rPr>
              <a:t>계명대학교 </a:t>
            </a:r>
            <a:r>
              <a:rPr lang="en-US" altLang="ko-KR" sz="1400" b="1" dirty="0" smtClean="0">
                <a:solidFill>
                  <a:schemeClr val="bg1"/>
                </a:solidFill>
              </a:rPr>
              <a:t>CSS </a:t>
            </a:r>
            <a:r>
              <a:rPr lang="ko-KR" altLang="en-US" sz="1400" b="1" dirty="0" smtClean="0">
                <a:solidFill>
                  <a:schemeClr val="bg1"/>
                </a:solidFill>
              </a:rPr>
              <a:t>양성 사업단</a:t>
            </a:r>
            <a:endParaRPr lang="ko-KR" altLang="en-US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395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그룹 34"/>
          <p:cNvGrpSpPr/>
          <p:nvPr/>
        </p:nvGrpSpPr>
        <p:grpSpPr>
          <a:xfrm>
            <a:off x="6806838" y="1811823"/>
            <a:ext cx="3739078" cy="2112868"/>
            <a:chOff x="6860628" y="1811823"/>
            <a:chExt cx="3739078" cy="2112868"/>
          </a:xfrm>
        </p:grpSpPr>
        <p:sp>
          <p:nvSpPr>
            <p:cNvPr id="3" name="TextBox 2"/>
            <p:cNvSpPr txBox="1">
              <a:spLocks noChangeArrowheads="1"/>
            </p:cNvSpPr>
            <p:nvPr/>
          </p:nvSpPr>
          <p:spPr bwMode="auto">
            <a:xfrm>
              <a:off x="7584382" y="1811823"/>
              <a:ext cx="1431680" cy="677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79" tIns="45690" rIns="91379" bIns="45690">
              <a:spAutoFit/>
            </a:bodyPr>
            <a:lstStyle>
              <a:lvl1pPr eaLnBrk="0" hangingPunct="0">
                <a:defRPr kumimoji="1" sz="29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1pPr>
              <a:lvl2pPr marL="742950" indent="-285750" eaLnBrk="0" hangingPunct="0">
                <a:defRPr kumimoji="1" sz="29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2pPr>
              <a:lvl3pPr marL="1143000" indent="-228600" eaLnBrk="0" hangingPunct="0">
                <a:defRPr kumimoji="1" sz="29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3pPr>
              <a:lvl4pPr marL="1600200" indent="-228600" eaLnBrk="0" hangingPunct="0">
                <a:defRPr kumimoji="1" sz="29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4pPr>
              <a:lvl5pPr marL="2057400" indent="-228600" eaLnBrk="0" hangingPunct="0">
                <a:defRPr kumimoji="1" sz="29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5pPr>
              <a:lvl6pPr marL="2514600" indent="-228600" defTabSz="1474788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6pPr>
              <a:lvl7pPr marL="2971800" indent="-228600" defTabSz="1474788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7pPr>
              <a:lvl8pPr marL="3429000" indent="-228600" defTabSz="1474788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8pPr>
              <a:lvl9pPr marL="3886200" indent="-228600" defTabSz="1474788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9pPr>
            </a:lstStyle>
            <a:p>
              <a:pPr algn="ctr" defTabSz="907729" eaLnBrk="1" hangingPunct="1">
                <a:defRPr/>
              </a:pPr>
              <a:r>
                <a:rPr lang="ko-KR" altLang="en-US" sz="1900" spc="-150" dirty="0" smtClean="0">
                  <a:solidFill>
                    <a:schemeClr val="bg1"/>
                  </a:solidFill>
                  <a:latin typeface="Rix모던고딕 B" pitchFamily="18" charset="-127"/>
                  <a:ea typeface="Rix모던고딕 B" pitchFamily="18" charset="-127"/>
                </a:rPr>
                <a:t>과목 개발 및</a:t>
              </a:r>
              <a:endParaRPr lang="en-US" altLang="ko-KR" sz="1900" spc="-150" dirty="0" smtClean="0">
                <a:solidFill>
                  <a:schemeClr val="bg1"/>
                </a:solidFill>
                <a:latin typeface="Rix모던고딕 B" pitchFamily="18" charset="-127"/>
                <a:ea typeface="Rix모던고딕 B" pitchFamily="18" charset="-127"/>
              </a:endParaRPr>
            </a:p>
            <a:p>
              <a:pPr algn="ctr" defTabSz="907729" eaLnBrk="1" hangingPunct="1">
                <a:defRPr/>
              </a:pPr>
              <a:r>
                <a:rPr lang="ko-KR" altLang="en-US" sz="1900" spc="-150" dirty="0" smtClean="0">
                  <a:solidFill>
                    <a:schemeClr val="bg1"/>
                  </a:solidFill>
                  <a:latin typeface="Rix모던고딕 B" pitchFamily="18" charset="-127"/>
                  <a:ea typeface="Rix모던고딕 B" pitchFamily="18" charset="-127"/>
                </a:rPr>
                <a:t>개설 운영하다</a:t>
              </a:r>
              <a:endParaRPr lang="en-US" altLang="ko-KR" sz="1900" spc="-150" dirty="0">
                <a:solidFill>
                  <a:schemeClr val="bg1"/>
                </a:solidFill>
                <a:latin typeface="Rix모던고딕 B" pitchFamily="18" charset="-127"/>
                <a:ea typeface="Rix모던고딕 B" pitchFamily="18" charset="-127"/>
              </a:endParaRPr>
            </a:p>
          </p:txBody>
        </p:sp>
        <p:sp>
          <p:nvSpPr>
            <p:cNvPr id="5" name="오른쪽 화살표 4"/>
            <p:cNvSpPr/>
            <p:nvPr/>
          </p:nvSpPr>
          <p:spPr>
            <a:xfrm>
              <a:off x="6860628" y="2254641"/>
              <a:ext cx="3739078" cy="1670050"/>
            </a:xfrm>
            <a:prstGeom prst="rightArrow">
              <a:avLst>
                <a:gd name="adj1" fmla="val 71607"/>
                <a:gd name="adj2" fmla="val 30959"/>
              </a:avLst>
            </a:prstGeom>
            <a:solidFill>
              <a:srgbClr val="B9B1F5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6" name="TextBox 5"/>
            <p:cNvSpPr txBox="1">
              <a:spLocks noChangeArrowheads="1"/>
            </p:cNvSpPr>
            <p:nvPr/>
          </p:nvSpPr>
          <p:spPr bwMode="auto">
            <a:xfrm>
              <a:off x="7832812" y="2740898"/>
              <a:ext cx="1611215" cy="3384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79" tIns="45690" rIns="91379" bIns="45690">
              <a:spAutoFit/>
            </a:bodyPr>
            <a:lstStyle>
              <a:lvl1pPr eaLnBrk="0" hangingPunct="0">
                <a:defRPr kumimoji="1" sz="29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1pPr>
              <a:lvl2pPr marL="742950" indent="-285750" eaLnBrk="0" hangingPunct="0">
                <a:defRPr kumimoji="1" sz="29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2pPr>
              <a:lvl3pPr marL="1143000" indent="-228600" eaLnBrk="0" hangingPunct="0">
                <a:defRPr kumimoji="1" sz="29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3pPr>
              <a:lvl4pPr marL="1600200" indent="-228600" eaLnBrk="0" hangingPunct="0">
                <a:defRPr kumimoji="1" sz="29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4pPr>
              <a:lvl5pPr marL="2057400" indent="-228600" eaLnBrk="0" hangingPunct="0">
                <a:defRPr kumimoji="1" sz="29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5pPr>
              <a:lvl6pPr marL="2514600" indent="-228600" defTabSz="1474788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6pPr>
              <a:lvl7pPr marL="2971800" indent="-228600" defTabSz="1474788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7pPr>
              <a:lvl8pPr marL="3429000" indent="-228600" defTabSz="1474788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8pPr>
              <a:lvl9pPr marL="3886200" indent="-228600" defTabSz="1474788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9pPr>
            </a:lstStyle>
            <a:p>
              <a:pPr defTabSz="907729" eaLnBrk="1" hangingPunct="1">
                <a:defRPr/>
              </a:pPr>
              <a:r>
                <a:rPr lang="ko-KR" altLang="en-US" sz="1600" spc="-150" dirty="0" smtClean="0">
                  <a:gradFill>
                    <a:gsLst>
                      <a:gs pos="96667">
                        <a:schemeClr val="tx1"/>
                      </a:gs>
                      <a:gs pos="0">
                        <a:schemeClr val="tx1"/>
                      </a:gs>
                    </a:gsLst>
                    <a:lin ang="10800000" scaled="1"/>
                  </a:gradFill>
                  <a:latin typeface="Rix모던고딕 B" pitchFamily="18" charset="-127"/>
                  <a:ea typeface="Rix모던고딕 B" pitchFamily="18" charset="-127"/>
                </a:rPr>
                <a:t>교과목 개발 및 개설</a:t>
              </a:r>
              <a:endParaRPr lang="en-US" altLang="ko-KR" sz="1400" dirty="0">
                <a:gradFill>
                  <a:gsLst>
                    <a:gs pos="96667">
                      <a:schemeClr val="tx1"/>
                    </a:gs>
                    <a:gs pos="0">
                      <a:schemeClr val="tx1"/>
                    </a:gs>
                  </a:gsLst>
                  <a:lin ang="10800000" scaled="1"/>
                </a:gradFill>
                <a:latin typeface="Rix모던고딕 B" pitchFamily="18" charset="-127"/>
                <a:ea typeface="Rix모던고딕 B" pitchFamily="18" charset="-127"/>
              </a:endParaRPr>
            </a:p>
          </p:txBody>
        </p:sp>
        <p:sp>
          <p:nvSpPr>
            <p:cNvPr id="16" name="TextBox 15"/>
            <p:cNvSpPr txBox="1">
              <a:spLocks noChangeArrowheads="1"/>
            </p:cNvSpPr>
            <p:nvPr/>
          </p:nvSpPr>
          <p:spPr bwMode="auto">
            <a:xfrm>
              <a:off x="6882054" y="2529766"/>
              <a:ext cx="649414" cy="553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79" tIns="45690" rIns="91379" bIns="45690">
              <a:spAutoFit/>
            </a:bodyPr>
            <a:lstStyle>
              <a:defPPr>
                <a:defRPr lang="ko-KR"/>
              </a:defPPr>
              <a:lvl1pPr defTabSz="907729">
                <a:defRPr kumimoji="1" sz="2000" spc="-150">
                  <a:gradFill>
                    <a:gsLst>
                      <a:gs pos="9000">
                        <a:schemeClr val="bg1"/>
                      </a:gs>
                      <a:gs pos="100000">
                        <a:schemeClr val="bg1"/>
                      </a:gs>
                    </a:gsLst>
                    <a:lin ang="10800000" scaled="1"/>
                  </a:gradFill>
                  <a:latin typeface="Hyundai B Hinted" pitchFamily="50" charset="-127"/>
                  <a:ea typeface="Hyundai B Hinted" pitchFamily="50" charset="-127"/>
                </a:defRPr>
              </a:lvl1pPr>
              <a:lvl2pPr marL="742950" indent="-285750" eaLnBrk="0" hangingPunct="0">
                <a:defRPr kumimoji="1" sz="2900">
                  <a:latin typeface="굴림" pitchFamily="50" charset="-127"/>
                  <a:ea typeface="굴림" pitchFamily="50" charset="-127"/>
                </a:defRPr>
              </a:lvl2pPr>
              <a:lvl3pPr marL="1143000" indent="-228600" eaLnBrk="0" hangingPunct="0">
                <a:defRPr kumimoji="1" sz="2900">
                  <a:latin typeface="굴림" pitchFamily="50" charset="-127"/>
                  <a:ea typeface="굴림" pitchFamily="50" charset="-127"/>
                </a:defRPr>
              </a:lvl3pPr>
              <a:lvl4pPr marL="1600200" indent="-228600" eaLnBrk="0" hangingPunct="0">
                <a:defRPr kumimoji="1" sz="2900">
                  <a:latin typeface="굴림" pitchFamily="50" charset="-127"/>
                  <a:ea typeface="굴림" pitchFamily="50" charset="-127"/>
                </a:defRPr>
              </a:lvl4pPr>
              <a:lvl5pPr marL="2057400" indent="-228600" eaLnBrk="0" hangingPunct="0">
                <a:defRPr kumimoji="1" sz="2900">
                  <a:latin typeface="굴림" pitchFamily="50" charset="-127"/>
                  <a:ea typeface="굴림" pitchFamily="50" charset="-127"/>
                </a:defRPr>
              </a:lvl5pPr>
              <a:lvl6pPr marL="2514600" indent="-228600" defTabSz="1474788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latin typeface="굴림" pitchFamily="50" charset="-127"/>
                  <a:ea typeface="굴림" pitchFamily="50" charset="-127"/>
                </a:defRPr>
              </a:lvl6pPr>
              <a:lvl7pPr marL="2971800" indent="-228600" defTabSz="1474788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latin typeface="굴림" pitchFamily="50" charset="-127"/>
                  <a:ea typeface="굴림" pitchFamily="50" charset="-127"/>
                </a:defRPr>
              </a:lvl7pPr>
              <a:lvl8pPr marL="3429000" indent="-228600" defTabSz="1474788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latin typeface="굴림" pitchFamily="50" charset="-127"/>
                  <a:ea typeface="굴림" pitchFamily="50" charset="-127"/>
                </a:defRPr>
              </a:lvl8pPr>
              <a:lvl9pPr marL="3886200" indent="-228600" defTabSz="1474788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latin typeface="굴림" pitchFamily="50" charset="-127"/>
                  <a:ea typeface="굴림" pitchFamily="50" charset="-127"/>
                </a:defRPr>
              </a:lvl9pPr>
            </a:lstStyle>
            <a:p>
              <a:pPr>
                <a:defRPr/>
              </a:pPr>
              <a:r>
                <a:rPr lang="en-US" altLang="ko-KR" sz="3000" spc="0" dirty="0">
                  <a:gradFill>
                    <a:gsLst>
                      <a:gs pos="9000">
                        <a:schemeClr val="bg1">
                          <a:alpha val="60000"/>
                        </a:schemeClr>
                      </a:gs>
                      <a:gs pos="100000">
                        <a:schemeClr val="bg1">
                          <a:alpha val="60000"/>
                        </a:schemeClr>
                      </a:gs>
                    </a:gsLst>
                    <a:lin ang="10800000" scaled="1"/>
                  </a:gradFill>
                  <a:latin typeface="Rix모던고딕 B" pitchFamily="18" charset="-127"/>
                  <a:ea typeface="Rix모던고딕 B" pitchFamily="18" charset="-127"/>
                </a:rPr>
                <a:t>03</a:t>
              </a:r>
            </a:p>
          </p:txBody>
        </p:sp>
        <p:sp>
          <p:nvSpPr>
            <p:cNvPr id="30" name="직사각형 29"/>
            <p:cNvSpPr/>
            <p:nvPr/>
          </p:nvSpPr>
          <p:spPr>
            <a:xfrm>
              <a:off x="7384860" y="3141351"/>
              <a:ext cx="850900" cy="395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1050" b="1" dirty="0" smtClean="0">
                  <a:solidFill>
                    <a:schemeClr val="tx1"/>
                  </a:solidFill>
                  <a:latin typeface="Rix고딕 L" panose="02020603020101020101" pitchFamily="18" charset="-127"/>
                  <a:ea typeface="Rix고딕 L" panose="02020603020101020101" pitchFamily="18" charset="-127"/>
                </a:rPr>
                <a:t>개발 교수 </a:t>
              </a:r>
              <a:endParaRPr lang="en-US" altLang="ko-KR" sz="1050" b="1" dirty="0" smtClean="0">
                <a:solidFill>
                  <a:schemeClr val="tx1"/>
                </a:solidFill>
                <a:latin typeface="Rix고딕 L" panose="02020603020101020101" pitchFamily="18" charset="-127"/>
                <a:ea typeface="Rix고딕 L" panose="02020603020101020101" pitchFamily="18" charset="-127"/>
              </a:endParaRPr>
            </a:p>
            <a:p>
              <a:pPr algn="ctr">
                <a:defRPr/>
              </a:pPr>
              <a:r>
                <a:rPr lang="ko-KR" altLang="en-US" sz="1050" b="1" dirty="0" smtClean="0">
                  <a:solidFill>
                    <a:schemeClr val="tx1"/>
                  </a:solidFill>
                  <a:latin typeface="Rix고딕 L" panose="02020603020101020101" pitchFamily="18" charset="-127"/>
                  <a:ea typeface="Rix고딕 L" panose="02020603020101020101" pitchFamily="18" charset="-127"/>
                </a:rPr>
                <a:t>모집</a:t>
              </a:r>
              <a:endParaRPr lang="ko-KR" altLang="en-US" sz="1050" b="1" dirty="0">
                <a:solidFill>
                  <a:schemeClr val="tx1"/>
                </a:solidFill>
                <a:latin typeface="Rix고딕 L" panose="02020603020101020101" pitchFamily="18" charset="-127"/>
                <a:ea typeface="Rix고딕 L" panose="02020603020101020101" pitchFamily="18" charset="-127"/>
              </a:endParaRPr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8300222" y="3141351"/>
              <a:ext cx="850900" cy="395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1050" b="1" dirty="0" smtClean="0">
                  <a:solidFill>
                    <a:schemeClr val="tx1"/>
                  </a:solidFill>
                  <a:latin typeface="Rix고딕 L" panose="02020603020101020101" pitchFamily="18" charset="-127"/>
                  <a:ea typeface="Rix고딕 L" panose="02020603020101020101" pitchFamily="18" charset="-127"/>
                </a:rPr>
                <a:t>교재 개발</a:t>
              </a:r>
              <a:endParaRPr lang="ko-KR" altLang="en-US" sz="1050" b="1" dirty="0">
                <a:solidFill>
                  <a:schemeClr val="tx1"/>
                </a:solidFill>
                <a:latin typeface="Rix고딕 L" panose="02020603020101020101" pitchFamily="18" charset="-127"/>
                <a:ea typeface="Rix고딕 L" panose="02020603020101020101" pitchFamily="18" charset="-127"/>
              </a:endParaRPr>
            </a:p>
          </p:txBody>
        </p:sp>
        <p:sp>
          <p:nvSpPr>
            <p:cNvPr id="32" name="직사각형 31"/>
            <p:cNvSpPr/>
            <p:nvPr/>
          </p:nvSpPr>
          <p:spPr>
            <a:xfrm>
              <a:off x="9236818" y="3141351"/>
              <a:ext cx="850900" cy="395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1050" b="1" dirty="0" smtClean="0">
                  <a:solidFill>
                    <a:schemeClr val="tx1"/>
                  </a:solidFill>
                  <a:latin typeface="Rix고딕 L" panose="02020603020101020101" pitchFamily="18" charset="-127"/>
                  <a:ea typeface="Rix고딕 L" panose="02020603020101020101" pitchFamily="18" charset="-127"/>
                </a:rPr>
                <a:t>정규 편성</a:t>
              </a:r>
              <a:endParaRPr lang="ko-KR" altLang="en-US" sz="1050" b="1" dirty="0">
                <a:solidFill>
                  <a:schemeClr val="tx1"/>
                </a:solidFill>
                <a:latin typeface="Rix고딕 L" panose="02020603020101020101" pitchFamily="18" charset="-127"/>
                <a:ea typeface="Rix고딕 L" panose="02020603020101020101" pitchFamily="18" charset="-127"/>
              </a:endParaRPr>
            </a:p>
          </p:txBody>
        </p:sp>
      </p:grpSp>
      <p:grpSp>
        <p:nvGrpSpPr>
          <p:cNvPr id="34" name="그룹 33"/>
          <p:cNvGrpSpPr/>
          <p:nvPr/>
        </p:nvGrpSpPr>
        <p:grpSpPr>
          <a:xfrm>
            <a:off x="3517841" y="2548568"/>
            <a:ext cx="3867019" cy="1966674"/>
            <a:chOff x="3517841" y="2548568"/>
            <a:chExt cx="3867019" cy="1966674"/>
          </a:xfrm>
        </p:grpSpPr>
        <p:sp>
          <p:nvSpPr>
            <p:cNvPr id="18" name="TextBox 17"/>
            <p:cNvSpPr txBox="1">
              <a:spLocks noChangeArrowheads="1"/>
            </p:cNvSpPr>
            <p:nvPr/>
          </p:nvSpPr>
          <p:spPr bwMode="auto">
            <a:xfrm>
              <a:off x="4377673" y="2548568"/>
              <a:ext cx="1632055" cy="384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79" tIns="45690" rIns="91379" bIns="45690">
              <a:spAutoFit/>
            </a:bodyPr>
            <a:lstStyle>
              <a:lvl1pPr eaLnBrk="0" hangingPunct="0">
                <a:defRPr kumimoji="1" sz="29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1pPr>
              <a:lvl2pPr marL="742950" indent="-285750" eaLnBrk="0" hangingPunct="0">
                <a:defRPr kumimoji="1" sz="29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2pPr>
              <a:lvl3pPr marL="1143000" indent="-228600" eaLnBrk="0" hangingPunct="0">
                <a:defRPr kumimoji="1" sz="29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3pPr>
              <a:lvl4pPr marL="1600200" indent="-228600" eaLnBrk="0" hangingPunct="0">
                <a:defRPr kumimoji="1" sz="29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4pPr>
              <a:lvl5pPr marL="2057400" indent="-228600" eaLnBrk="0" hangingPunct="0">
                <a:defRPr kumimoji="1" sz="29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5pPr>
              <a:lvl6pPr marL="2514600" indent="-228600" defTabSz="1474788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6pPr>
              <a:lvl7pPr marL="2971800" indent="-228600" defTabSz="1474788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7pPr>
              <a:lvl8pPr marL="3429000" indent="-228600" defTabSz="1474788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8pPr>
              <a:lvl9pPr marL="3886200" indent="-228600" defTabSz="1474788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9pPr>
            </a:lstStyle>
            <a:p>
              <a:pPr algn="ctr" defTabSz="907729" eaLnBrk="1" hangingPunct="1">
                <a:defRPr/>
              </a:pPr>
              <a:r>
                <a:rPr lang="ko-KR" altLang="en-US" sz="1900" spc="-150" dirty="0" smtClean="0">
                  <a:solidFill>
                    <a:srgbClr val="00B0F0"/>
                  </a:solidFill>
                  <a:latin typeface="Rix모던고딕 B" pitchFamily="18" charset="-127"/>
                  <a:ea typeface="Rix모던고딕 B" pitchFamily="18" charset="-127"/>
                </a:rPr>
                <a:t>과목을 선정하다</a:t>
              </a:r>
              <a:endParaRPr lang="en-US" altLang="ko-KR" sz="1900" spc="-150" dirty="0" smtClean="0">
                <a:solidFill>
                  <a:srgbClr val="00B0F0"/>
                </a:solidFill>
                <a:latin typeface="Rix모던고딕 B" pitchFamily="18" charset="-127"/>
                <a:ea typeface="Rix모던고딕 B" pitchFamily="18" charset="-127"/>
              </a:endParaRPr>
            </a:p>
          </p:txBody>
        </p:sp>
        <p:sp>
          <p:nvSpPr>
            <p:cNvPr id="20" name="오른쪽 화살표 19"/>
            <p:cNvSpPr/>
            <p:nvPr/>
          </p:nvSpPr>
          <p:spPr>
            <a:xfrm>
              <a:off x="3548637" y="2843605"/>
              <a:ext cx="3836223" cy="1671637"/>
            </a:xfrm>
            <a:prstGeom prst="rightArrow">
              <a:avLst>
                <a:gd name="adj1" fmla="val 71607"/>
                <a:gd name="adj2" fmla="val 32056"/>
              </a:avLst>
            </a:prstGeom>
            <a:solidFill>
              <a:srgbClr val="83ADF9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21" name="TextBox 20"/>
            <p:cNvSpPr txBox="1">
              <a:spLocks noChangeArrowheads="1"/>
            </p:cNvSpPr>
            <p:nvPr/>
          </p:nvSpPr>
          <p:spPr bwMode="auto">
            <a:xfrm>
              <a:off x="4387114" y="3338995"/>
              <a:ext cx="2420247" cy="3384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79" tIns="45690" rIns="91379" bIns="45690">
              <a:spAutoFit/>
            </a:bodyPr>
            <a:lstStyle>
              <a:lvl1pPr eaLnBrk="0" hangingPunct="0">
                <a:defRPr kumimoji="1" sz="29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1pPr>
              <a:lvl2pPr marL="742950" indent="-285750" eaLnBrk="0" hangingPunct="0">
                <a:defRPr kumimoji="1" sz="29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2pPr>
              <a:lvl3pPr marL="1143000" indent="-228600" eaLnBrk="0" hangingPunct="0">
                <a:defRPr kumimoji="1" sz="29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3pPr>
              <a:lvl4pPr marL="1600200" indent="-228600" eaLnBrk="0" hangingPunct="0">
                <a:defRPr kumimoji="1" sz="29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4pPr>
              <a:lvl5pPr marL="2057400" indent="-228600" eaLnBrk="0" hangingPunct="0">
                <a:defRPr kumimoji="1" sz="29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5pPr>
              <a:lvl6pPr marL="2514600" indent="-228600" defTabSz="1474788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6pPr>
              <a:lvl7pPr marL="2971800" indent="-228600" defTabSz="1474788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7pPr>
              <a:lvl8pPr marL="3429000" indent="-228600" defTabSz="1474788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8pPr>
              <a:lvl9pPr marL="3886200" indent="-228600" defTabSz="1474788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9pPr>
            </a:lstStyle>
            <a:p>
              <a:pPr defTabSz="907729" eaLnBrk="1" hangingPunct="1">
                <a:defRPr/>
              </a:pPr>
              <a:r>
                <a:rPr lang="ko-KR" altLang="en-US" sz="1600" spc="-150" dirty="0" smtClean="0">
                  <a:gradFill>
                    <a:gsLst>
                      <a:gs pos="96667">
                        <a:prstClr val="black"/>
                      </a:gs>
                      <a:gs pos="0">
                        <a:prstClr val="black"/>
                      </a:gs>
                    </a:gsLst>
                    <a:lin ang="10800000" scaled="1"/>
                  </a:gradFill>
                  <a:latin typeface="Rix모던고딕 B" pitchFamily="18" charset="-127"/>
                  <a:ea typeface="Rix모던고딕 B" pitchFamily="18" charset="-127"/>
                </a:rPr>
                <a:t>교과과정 개선 위원회</a:t>
              </a:r>
              <a:r>
                <a:rPr lang="en-US" altLang="ko-KR" sz="1400" dirty="0" smtClean="0">
                  <a:gradFill>
                    <a:gsLst>
                      <a:gs pos="96667">
                        <a:prstClr val="black"/>
                      </a:gs>
                      <a:gs pos="0">
                        <a:prstClr val="black"/>
                      </a:gs>
                    </a:gsLst>
                    <a:lin ang="10800000" scaled="1"/>
                  </a:gradFill>
                  <a:latin typeface="Rix모던고딕 B" pitchFamily="18" charset="-127"/>
                  <a:ea typeface="Rix모던고딕 B" pitchFamily="18" charset="-127"/>
                </a:rPr>
                <a:t> </a:t>
              </a:r>
              <a:endParaRPr lang="en-US" altLang="ko-KR" sz="1400" dirty="0">
                <a:gradFill>
                  <a:gsLst>
                    <a:gs pos="96667">
                      <a:prstClr val="black"/>
                    </a:gs>
                    <a:gs pos="0">
                      <a:prstClr val="black"/>
                    </a:gs>
                  </a:gsLst>
                  <a:lin ang="10800000" scaled="1"/>
                </a:gradFill>
                <a:latin typeface="Rix모던고딕 B" pitchFamily="18" charset="-127"/>
                <a:ea typeface="Rix모던고딕 B" pitchFamily="18" charset="-127"/>
              </a:endParaRPr>
            </a:p>
          </p:txBody>
        </p:sp>
        <p:sp>
          <p:nvSpPr>
            <p:cNvPr id="22" name="TextBox 21"/>
            <p:cNvSpPr txBox="1">
              <a:spLocks noChangeArrowheads="1"/>
            </p:cNvSpPr>
            <p:nvPr/>
          </p:nvSpPr>
          <p:spPr bwMode="auto">
            <a:xfrm>
              <a:off x="3517841" y="3062855"/>
              <a:ext cx="878486" cy="553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79" tIns="45690" rIns="91379" bIns="45690">
              <a:spAutoFit/>
            </a:bodyPr>
            <a:lstStyle>
              <a:defPPr>
                <a:defRPr lang="ko-KR"/>
              </a:defPPr>
              <a:lvl1pPr defTabSz="907729">
                <a:defRPr kumimoji="1" sz="2000" spc="-150">
                  <a:gradFill>
                    <a:gsLst>
                      <a:gs pos="9000">
                        <a:schemeClr val="bg1"/>
                      </a:gs>
                      <a:gs pos="100000">
                        <a:schemeClr val="bg1"/>
                      </a:gs>
                    </a:gsLst>
                    <a:lin ang="10800000" scaled="1"/>
                  </a:gradFill>
                  <a:latin typeface="Hyundai B Hinted" pitchFamily="50" charset="-127"/>
                  <a:ea typeface="Hyundai B Hinted" pitchFamily="50" charset="-127"/>
                </a:defRPr>
              </a:lvl1pPr>
              <a:lvl2pPr marL="742950" indent="-285750" eaLnBrk="0" hangingPunct="0">
                <a:defRPr kumimoji="1" sz="2900">
                  <a:latin typeface="굴림" pitchFamily="50" charset="-127"/>
                  <a:ea typeface="굴림" pitchFamily="50" charset="-127"/>
                </a:defRPr>
              </a:lvl2pPr>
              <a:lvl3pPr marL="1143000" indent="-228600" eaLnBrk="0" hangingPunct="0">
                <a:defRPr kumimoji="1" sz="2900">
                  <a:latin typeface="굴림" pitchFamily="50" charset="-127"/>
                  <a:ea typeface="굴림" pitchFamily="50" charset="-127"/>
                </a:defRPr>
              </a:lvl3pPr>
              <a:lvl4pPr marL="1600200" indent="-228600" eaLnBrk="0" hangingPunct="0">
                <a:defRPr kumimoji="1" sz="2900">
                  <a:latin typeface="굴림" pitchFamily="50" charset="-127"/>
                  <a:ea typeface="굴림" pitchFamily="50" charset="-127"/>
                </a:defRPr>
              </a:lvl4pPr>
              <a:lvl5pPr marL="2057400" indent="-228600" eaLnBrk="0" hangingPunct="0">
                <a:defRPr kumimoji="1" sz="2900">
                  <a:latin typeface="굴림" pitchFamily="50" charset="-127"/>
                  <a:ea typeface="굴림" pitchFamily="50" charset="-127"/>
                </a:defRPr>
              </a:lvl5pPr>
              <a:lvl6pPr marL="2514600" indent="-228600" defTabSz="1474788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latin typeface="굴림" pitchFamily="50" charset="-127"/>
                  <a:ea typeface="굴림" pitchFamily="50" charset="-127"/>
                </a:defRPr>
              </a:lvl6pPr>
              <a:lvl7pPr marL="2971800" indent="-228600" defTabSz="1474788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latin typeface="굴림" pitchFamily="50" charset="-127"/>
                  <a:ea typeface="굴림" pitchFamily="50" charset="-127"/>
                </a:defRPr>
              </a:lvl7pPr>
              <a:lvl8pPr marL="3429000" indent="-228600" defTabSz="1474788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latin typeface="굴림" pitchFamily="50" charset="-127"/>
                  <a:ea typeface="굴림" pitchFamily="50" charset="-127"/>
                </a:defRPr>
              </a:lvl8pPr>
              <a:lvl9pPr marL="3886200" indent="-228600" defTabSz="1474788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latin typeface="굴림" pitchFamily="50" charset="-127"/>
                  <a:ea typeface="굴림" pitchFamily="50" charset="-127"/>
                </a:defRPr>
              </a:lvl9pPr>
            </a:lstStyle>
            <a:p>
              <a:pPr>
                <a:defRPr/>
              </a:pPr>
              <a:r>
                <a:rPr lang="en-US" altLang="ko-KR" sz="3000" spc="0">
                  <a:gradFill>
                    <a:gsLst>
                      <a:gs pos="9000">
                        <a:prstClr val="white">
                          <a:alpha val="60000"/>
                        </a:prstClr>
                      </a:gs>
                      <a:gs pos="100000">
                        <a:prstClr val="white">
                          <a:alpha val="60000"/>
                        </a:prstClr>
                      </a:gs>
                    </a:gsLst>
                    <a:lin ang="10800000" scaled="1"/>
                  </a:gradFill>
                  <a:latin typeface="Rix모던고딕 B" pitchFamily="18" charset="-127"/>
                  <a:ea typeface="Rix모던고딕 B" pitchFamily="18" charset="-127"/>
                </a:rPr>
                <a:t>02</a:t>
              </a:r>
              <a:endParaRPr lang="en-US" altLang="ko-KR" sz="3000" spc="0" dirty="0">
                <a:gradFill>
                  <a:gsLst>
                    <a:gs pos="9000">
                      <a:prstClr val="white">
                        <a:alpha val="60000"/>
                      </a:prstClr>
                    </a:gs>
                    <a:gs pos="100000">
                      <a:prstClr val="white">
                        <a:alpha val="60000"/>
                      </a:prstClr>
                    </a:gs>
                  </a:gsLst>
                  <a:lin ang="10800000" scaled="1"/>
                </a:gradFill>
                <a:latin typeface="Rix모던고딕 B" pitchFamily="18" charset="-127"/>
                <a:ea typeface="Rix모던고딕 B" pitchFamily="18" charset="-127"/>
              </a:endParaRPr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4157770" y="3773678"/>
              <a:ext cx="850900" cy="395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ko-KR" sz="1050" b="1" dirty="0" smtClean="0">
                  <a:solidFill>
                    <a:schemeClr val="tx1"/>
                  </a:solidFill>
                  <a:latin typeface="Rix고딕 L" panose="02020603020101020101" pitchFamily="18" charset="-127"/>
                  <a:ea typeface="Rix고딕 L" panose="02020603020101020101" pitchFamily="18" charset="-127"/>
                </a:rPr>
                <a:t>NCS</a:t>
              </a:r>
              <a:endParaRPr lang="ko-KR" altLang="en-US" sz="1050" b="1" dirty="0">
                <a:solidFill>
                  <a:schemeClr val="tx1"/>
                </a:solidFill>
                <a:latin typeface="Rix고딕 L" panose="02020603020101020101" pitchFamily="18" charset="-127"/>
                <a:ea typeface="Rix고딕 L" panose="02020603020101020101" pitchFamily="18" charset="-127"/>
              </a:endParaRPr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5073132" y="3773678"/>
              <a:ext cx="850900" cy="395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1050" b="1" dirty="0" smtClean="0">
                  <a:solidFill>
                    <a:schemeClr val="tx1"/>
                  </a:solidFill>
                  <a:latin typeface="Rix고딕 L" panose="02020603020101020101" pitchFamily="18" charset="-127"/>
                  <a:ea typeface="Rix고딕 L" panose="02020603020101020101" pitchFamily="18" charset="-127"/>
                </a:rPr>
                <a:t>산업계</a:t>
              </a:r>
              <a:endParaRPr lang="en-US" altLang="ko-KR" sz="1050" b="1" dirty="0" smtClean="0">
                <a:solidFill>
                  <a:schemeClr val="tx1"/>
                </a:solidFill>
                <a:latin typeface="Rix고딕 L" panose="02020603020101020101" pitchFamily="18" charset="-127"/>
                <a:ea typeface="Rix고딕 L" panose="02020603020101020101" pitchFamily="18" charset="-127"/>
              </a:endParaRPr>
            </a:p>
            <a:p>
              <a:pPr algn="ctr">
                <a:defRPr/>
              </a:pPr>
              <a:r>
                <a:rPr lang="ko-KR" altLang="en-US" sz="1050" b="1" dirty="0" err="1" smtClean="0">
                  <a:solidFill>
                    <a:schemeClr val="tx1"/>
                  </a:solidFill>
                  <a:latin typeface="Rix고딕 L" panose="02020603020101020101" pitchFamily="18" charset="-127"/>
                  <a:ea typeface="Rix고딕 L" panose="02020603020101020101" pitchFamily="18" charset="-127"/>
                </a:rPr>
                <a:t>요구분석</a:t>
              </a:r>
              <a:endParaRPr lang="ko-KR" altLang="en-US" sz="1050" b="1" dirty="0">
                <a:solidFill>
                  <a:schemeClr val="tx1"/>
                </a:solidFill>
                <a:latin typeface="Rix고딕 L" panose="02020603020101020101" pitchFamily="18" charset="-127"/>
                <a:ea typeface="Rix고딕 L" panose="02020603020101020101" pitchFamily="18" charset="-127"/>
              </a:endParaRPr>
            </a:p>
          </p:txBody>
        </p:sp>
        <p:sp>
          <p:nvSpPr>
            <p:cNvPr id="29" name="직사각형 28"/>
            <p:cNvSpPr/>
            <p:nvPr/>
          </p:nvSpPr>
          <p:spPr>
            <a:xfrm>
              <a:off x="6009728" y="3773678"/>
              <a:ext cx="850900" cy="395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1050" b="1" dirty="0" smtClean="0">
                  <a:solidFill>
                    <a:schemeClr val="tx1"/>
                  </a:solidFill>
                  <a:latin typeface="Rix고딕 L" panose="02020603020101020101" pitchFamily="18" charset="-127"/>
                  <a:ea typeface="Rix고딕 L" panose="02020603020101020101" pitchFamily="18" charset="-127"/>
                </a:rPr>
                <a:t>교과과정</a:t>
              </a:r>
              <a:endParaRPr lang="en-US" altLang="ko-KR" sz="1050" b="1" dirty="0" smtClean="0">
                <a:solidFill>
                  <a:schemeClr val="tx1"/>
                </a:solidFill>
                <a:latin typeface="Rix고딕 L" panose="02020603020101020101" pitchFamily="18" charset="-127"/>
                <a:ea typeface="Rix고딕 L" panose="02020603020101020101" pitchFamily="18" charset="-127"/>
              </a:endParaRPr>
            </a:p>
            <a:p>
              <a:pPr algn="ctr">
                <a:defRPr/>
              </a:pPr>
              <a:r>
                <a:rPr lang="ko-KR" altLang="en-US" sz="1050" b="1" dirty="0" smtClean="0">
                  <a:solidFill>
                    <a:schemeClr val="tx1"/>
                  </a:solidFill>
                  <a:latin typeface="Rix고딕 L" panose="02020603020101020101" pitchFamily="18" charset="-127"/>
                  <a:ea typeface="Rix고딕 L" panose="02020603020101020101" pitchFamily="18" charset="-127"/>
                </a:rPr>
                <a:t>비교</a:t>
              </a:r>
              <a:endParaRPr lang="ko-KR" altLang="en-US" sz="1050" b="1" dirty="0">
                <a:solidFill>
                  <a:schemeClr val="tx1"/>
                </a:solidFill>
                <a:latin typeface="Rix고딕 L" panose="02020603020101020101" pitchFamily="18" charset="-127"/>
                <a:ea typeface="Rix고딕 L" panose="02020603020101020101" pitchFamily="18" charset="-127"/>
              </a:endParaRPr>
            </a:p>
          </p:txBody>
        </p:sp>
      </p:grpSp>
      <p:grpSp>
        <p:nvGrpSpPr>
          <p:cNvPr id="33" name="그룹 32"/>
          <p:cNvGrpSpPr/>
          <p:nvPr/>
        </p:nvGrpSpPr>
        <p:grpSpPr>
          <a:xfrm>
            <a:off x="1624567" y="2901946"/>
            <a:ext cx="2457901" cy="2160983"/>
            <a:chOff x="1592293" y="2901946"/>
            <a:chExt cx="2457901" cy="2160983"/>
          </a:xfrm>
        </p:grpSpPr>
        <p:sp>
          <p:nvSpPr>
            <p:cNvPr id="17" name="TextBox 16"/>
            <p:cNvSpPr txBox="1">
              <a:spLocks noChangeArrowheads="1"/>
            </p:cNvSpPr>
            <p:nvPr/>
          </p:nvSpPr>
          <p:spPr bwMode="auto">
            <a:xfrm>
              <a:off x="1808181" y="2901946"/>
              <a:ext cx="1431680" cy="677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79" tIns="45690" rIns="91379" bIns="45690">
              <a:spAutoFit/>
            </a:bodyPr>
            <a:lstStyle>
              <a:lvl1pPr eaLnBrk="0" hangingPunct="0">
                <a:defRPr kumimoji="1" sz="29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1pPr>
              <a:lvl2pPr marL="742950" indent="-285750" eaLnBrk="0" hangingPunct="0">
                <a:defRPr kumimoji="1" sz="29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2pPr>
              <a:lvl3pPr marL="1143000" indent="-228600" eaLnBrk="0" hangingPunct="0">
                <a:defRPr kumimoji="1" sz="29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3pPr>
              <a:lvl4pPr marL="1600200" indent="-228600" eaLnBrk="0" hangingPunct="0">
                <a:defRPr kumimoji="1" sz="29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4pPr>
              <a:lvl5pPr marL="2057400" indent="-228600" eaLnBrk="0" hangingPunct="0">
                <a:defRPr kumimoji="1" sz="29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5pPr>
              <a:lvl6pPr marL="2514600" indent="-228600" defTabSz="1474788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6pPr>
              <a:lvl7pPr marL="2971800" indent="-228600" defTabSz="1474788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7pPr>
              <a:lvl8pPr marL="3429000" indent="-228600" defTabSz="1474788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8pPr>
              <a:lvl9pPr marL="3886200" indent="-228600" defTabSz="1474788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9pPr>
            </a:lstStyle>
            <a:p>
              <a:pPr algn="ctr" defTabSz="907729" eaLnBrk="1" hangingPunct="1">
                <a:defRPr/>
              </a:pPr>
              <a:r>
                <a:rPr lang="ko-KR" altLang="en-US" sz="1900" spc="-150" dirty="0" smtClean="0">
                  <a:gradFill>
                    <a:gsLst>
                      <a:gs pos="96667">
                        <a:srgbClr val="00B0F0"/>
                      </a:gs>
                      <a:gs pos="0">
                        <a:srgbClr val="00B0F0"/>
                      </a:gs>
                    </a:gsLst>
                    <a:lin ang="10800000" scaled="1"/>
                  </a:gradFill>
                  <a:latin typeface="Rix모던고딕 B" pitchFamily="18" charset="-127"/>
                  <a:ea typeface="Rix모던고딕 B" pitchFamily="18" charset="-127"/>
                </a:rPr>
                <a:t>산업계</a:t>
              </a:r>
              <a:endParaRPr lang="en-US" altLang="ko-KR" sz="1900" spc="-150" dirty="0" smtClean="0">
                <a:gradFill>
                  <a:gsLst>
                    <a:gs pos="96667">
                      <a:srgbClr val="00B0F0"/>
                    </a:gs>
                    <a:gs pos="0">
                      <a:srgbClr val="00B0F0"/>
                    </a:gs>
                  </a:gsLst>
                  <a:lin ang="10800000" scaled="1"/>
                </a:gradFill>
                <a:latin typeface="Rix모던고딕 B" pitchFamily="18" charset="-127"/>
                <a:ea typeface="Rix모던고딕 B" pitchFamily="18" charset="-127"/>
              </a:endParaRPr>
            </a:p>
            <a:p>
              <a:pPr algn="ctr" defTabSz="907729" eaLnBrk="1" hangingPunct="1">
                <a:defRPr/>
              </a:pPr>
              <a:r>
                <a:rPr lang="ko-KR" altLang="en-US" sz="1900" spc="-150" dirty="0" smtClean="0">
                  <a:gradFill>
                    <a:gsLst>
                      <a:gs pos="96667">
                        <a:srgbClr val="00B0F0"/>
                      </a:gs>
                      <a:gs pos="0">
                        <a:srgbClr val="00B0F0"/>
                      </a:gs>
                    </a:gsLst>
                    <a:lin ang="10800000" scaled="1"/>
                  </a:gradFill>
                  <a:latin typeface="Rix모던고딕 B" pitchFamily="18" charset="-127"/>
                  <a:ea typeface="Rix모던고딕 B" pitchFamily="18" charset="-127"/>
                </a:rPr>
                <a:t>이야기를 듣다</a:t>
              </a:r>
              <a:endParaRPr lang="en-US" altLang="ko-KR" sz="1900" spc="-150" dirty="0">
                <a:gradFill>
                  <a:gsLst>
                    <a:gs pos="96667">
                      <a:srgbClr val="00B0F0"/>
                    </a:gs>
                    <a:gs pos="0">
                      <a:srgbClr val="00B0F0"/>
                    </a:gs>
                  </a:gsLst>
                  <a:lin ang="10800000" scaled="1"/>
                </a:gradFill>
                <a:latin typeface="Rix모던고딕 B" pitchFamily="18" charset="-127"/>
                <a:ea typeface="Rix모던고딕 B" pitchFamily="18" charset="-127"/>
              </a:endParaRPr>
            </a:p>
          </p:txBody>
        </p:sp>
        <p:grpSp>
          <p:nvGrpSpPr>
            <p:cNvPr id="23" name="그룹 22"/>
            <p:cNvGrpSpPr/>
            <p:nvPr/>
          </p:nvGrpSpPr>
          <p:grpSpPr>
            <a:xfrm>
              <a:off x="1592293" y="3392879"/>
              <a:ext cx="2457901" cy="1670050"/>
              <a:chOff x="383724" y="3983038"/>
              <a:chExt cx="2457901" cy="1670050"/>
            </a:xfrm>
          </p:grpSpPr>
          <p:sp>
            <p:nvSpPr>
              <p:cNvPr id="24" name="오른쪽 화살표 23"/>
              <p:cNvSpPr/>
              <p:nvPr/>
            </p:nvSpPr>
            <p:spPr>
              <a:xfrm>
                <a:off x="395288" y="3983038"/>
                <a:ext cx="2446337" cy="1670050"/>
              </a:xfrm>
              <a:prstGeom prst="rightArrow">
                <a:avLst>
                  <a:gd name="adj1" fmla="val 71607"/>
                  <a:gd name="adj2" fmla="val 32056"/>
                </a:avLst>
              </a:prstGeom>
              <a:solidFill>
                <a:srgbClr val="3FCDFF"/>
              </a:solidFill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ko-KR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TextBox 24"/>
              <p:cNvSpPr txBox="1">
                <a:spLocks noChangeArrowheads="1"/>
              </p:cNvSpPr>
              <p:nvPr/>
            </p:nvSpPr>
            <p:spPr bwMode="auto">
              <a:xfrm>
                <a:off x="588357" y="4618108"/>
                <a:ext cx="1566331" cy="3384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1379" tIns="45690" rIns="91379" bIns="45690">
                <a:spAutoFit/>
              </a:bodyPr>
              <a:lstStyle>
                <a:lvl1pPr eaLnBrk="0" hangingPunct="0">
                  <a:defRPr kumimoji="1" sz="29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1pPr>
                <a:lvl2pPr marL="742950" indent="-285750" eaLnBrk="0" hangingPunct="0">
                  <a:defRPr kumimoji="1" sz="29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2pPr>
                <a:lvl3pPr marL="1143000" indent="-228600" eaLnBrk="0" hangingPunct="0">
                  <a:defRPr kumimoji="1" sz="29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3pPr>
                <a:lvl4pPr marL="1600200" indent="-228600" eaLnBrk="0" hangingPunct="0">
                  <a:defRPr kumimoji="1" sz="29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4pPr>
                <a:lvl5pPr marL="2057400" indent="-228600" eaLnBrk="0" hangingPunct="0">
                  <a:defRPr kumimoji="1" sz="29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5pPr>
                <a:lvl6pPr marL="2514600" indent="-228600" defTabSz="1474788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6pPr>
                <a:lvl7pPr marL="2971800" indent="-228600" defTabSz="1474788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7pPr>
                <a:lvl8pPr marL="3429000" indent="-228600" defTabSz="1474788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8pPr>
                <a:lvl9pPr marL="3886200" indent="-228600" defTabSz="1474788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</a:defRPr>
                </a:lvl9pPr>
              </a:lstStyle>
              <a:p>
                <a:pPr defTabSz="907729" eaLnBrk="1" hangingPunct="1">
                  <a:defRPr/>
                </a:pPr>
                <a:r>
                  <a:rPr lang="ko-KR" altLang="en-US" sz="1600" spc="-150" dirty="0" smtClean="0">
                    <a:gradFill>
                      <a:gsLst>
                        <a:gs pos="96667">
                          <a:prstClr val="black"/>
                        </a:gs>
                        <a:gs pos="0">
                          <a:prstClr val="black"/>
                        </a:gs>
                      </a:gsLst>
                      <a:lin ang="10800000" scaled="1"/>
                    </a:gradFill>
                    <a:latin typeface="Rix모던고딕 B" pitchFamily="18" charset="-127"/>
                    <a:ea typeface="Rix모던고딕 B" pitchFamily="18" charset="-127"/>
                  </a:rPr>
                  <a:t>산업계 수요조사 </a:t>
                </a:r>
                <a:r>
                  <a:rPr lang="en-US" altLang="ko-KR" sz="1400" dirty="0" smtClean="0">
                    <a:gradFill>
                      <a:gsLst>
                        <a:gs pos="96667">
                          <a:prstClr val="black"/>
                        </a:gs>
                        <a:gs pos="0">
                          <a:prstClr val="black"/>
                        </a:gs>
                      </a:gsLst>
                      <a:lin ang="10800000" scaled="1"/>
                    </a:gradFill>
                    <a:latin typeface="Rix모던고딕 B" pitchFamily="18" charset="-127"/>
                    <a:ea typeface="Rix모던고딕 B" pitchFamily="18" charset="-127"/>
                  </a:rPr>
                  <a:t>  </a:t>
                </a:r>
                <a:endParaRPr lang="en-US" altLang="ko-KR" sz="1400" dirty="0">
                  <a:gradFill>
                    <a:gsLst>
                      <a:gs pos="96667">
                        <a:prstClr val="black"/>
                      </a:gs>
                      <a:gs pos="0">
                        <a:prstClr val="black"/>
                      </a:gs>
                    </a:gsLst>
                    <a:lin ang="10800000" scaled="1"/>
                  </a:gradFill>
                  <a:latin typeface="Rix모던고딕 B" pitchFamily="18" charset="-127"/>
                  <a:ea typeface="Rix모던고딕 B" pitchFamily="18" charset="-127"/>
                </a:endParaRPr>
              </a:p>
            </p:txBody>
          </p:sp>
          <p:sp>
            <p:nvSpPr>
              <p:cNvPr id="26" name="TextBox 25"/>
              <p:cNvSpPr txBox="1">
                <a:spLocks noChangeArrowheads="1"/>
              </p:cNvSpPr>
              <p:nvPr/>
            </p:nvSpPr>
            <p:spPr bwMode="auto">
              <a:xfrm>
                <a:off x="383724" y="4198597"/>
                <a:ext cx="649414" cy="5539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1379" tIns="45690" rIns="91379" bIns="45690">
                <a:spAutoFit/>
              </a:bodyPr>
              <a:lstStyle>
                <a:defPPr>
                  <a:defRPr lang="ko-KR"/>
                </a:defPPr>
                <a:lvl1pPr defTabSz="907729">
                  <a:defRPr kumimoji="1" sz="2000" spc="-150">
                    <a:gradFill>
                      <a:gsLst>
                        <a:gs pos="9000">
                          <a:schemeClr val="bg1"/>
                        </a:gs>
                        <a:gs pos="100000">
                          <a:schemeClr val="bg1"/>
                        </a:gs>
                      </a:gsLst>
                      <a:lin ang="10800000" scaled="1"/>
                    </a:gradFill>
                    <a:latin typeface="Hyundai B Hinted" pitchFamily="50" charset="-127"/>
                    <a:ea typeface="Hyundai B Hinted" pitchFamily="50" charset="-127"/>
                  </a:defRPr>
                </a:lvl1pPr>
                <a:lvl2pPr marL="742950" indent="-285750" eaLnBrk="0" hangingPunct="0">
                  <a:defRPr kumimoji="1" sz="2900">
                    <a:latin typeface="굴림" pitchFamily="50" charset="-127"/>
                    <a:ea typeface="굴림" pitchFamily="50" charset="-127"/>
                  </a:defRPr>
                </a:lvl2pPr>
                <a:lvl3pPr marL="1143000" indent="-228600" eaLnBrk="0" hangingPunct="0">
                  <a:defRPr kumimoji="1" sz="2900">
                    <a:latin typeface="굴림" pitchFamily="50" charset="-127"/>
                    <a:ea typeface="굴림" pitchFamily="50" charset="-127"/>
                  </a:defRPr>
                </a:lvl3pPr>
                <a:lvl4pPr marL="1600200" indent="-228600" eaLnBrk="0" hangingPunct="0">
                  <a:defRPr kumimoji="1" sz="2900">
                    <a:latin typeface="굴림" pitchFamily="50" charset="-127"/>
                    <a:ea typeface="굴림" pitchFamily="50" charset="-127"/>
                  </a:defRPr>
                </a:lvl4pPr>
                <a:lvl5pPr marL="2057400" indent="-228600" eaLnBrk="0" hangingPunct="0">
                  <a:defRPr kumimoji="1" sz="2900">
                    <a:latin typeface="굴림" pitchFamily="50" charset="-127"/>
                    <a:ea typeface="굴림" pitchFamily="50" charset="-127"/>
                  </a:defRPr>
                </a:lvl5pPr>
                <a:lvl6pPr marL="2514600" indent="-228600" defTabSz="1474788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>
                    <a:latin typeface="굴림" pitchFamily="50" charset="-127"/>
                    <a:ea typeface="굴림" pitchFamily="50" charset="-127"/>
                  </a:defRPr>
                </a:lvl6pPr>
                <a:lvl7pPr marL="2971800" indent="-228600" defTabSz="1474788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>
                    <a:latin typeface="굴림" pitchFamily="50" charset="-127"/>
                    <a:ea typeface="굴림" pitchFamily="50" charset="-127"/>
                  </a:defRPr>
                </a:lvl7pPr>
                <a:lvl8pPr marL="3429000" indent="-228600" defTabSz="1474788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>
                    <a:latin typeface="굴림" pitchFamily="50" charset="-127"/>
                    <a:ea typeface="굴림" pitchFamily="50" charset="-127"/>
                  </a:defRPr>
                </a:lvl8pPr>
                <a:lvl9pPr marL="3886200" indent="-228600" defTabSz="1474788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>
                    <a:latin typeface="굴림" pitchFamily="50" charset="-127"/>
                    <a:ea typeface="굴림" pitchFamily="50" charset="-127"/>
                  </a:defRPr>
                </a:lvl9pPr>
              </a:lstStyle>
              <a:p>
                <a:pPr>
                  <a:defRPr/>
                </a:pPr>
                <a:r>
                  <a:rPr lang="en-US" altLang="ko-KR" sz="3000" spc="0">
                    <a:gradFill>
                      <a:gsLst>
                        <a:gs pos="9000">
                          <a:prstClr val="white">
                            <a:alpha val="60000"/>
                          </a:prstClr>
                        </a:gs>
                        <a:gs pos="100000">
                          <a:prstClr val="white">
                            <a:alpha val="60000"/>
                          </a:prstClr>
                        </a:gs>
                      </a:gsLst>
                      <a:lin ang="10800000" scaled="1"/>
                    </a:gradFill>
                    <a:latin typeface="Rix모던고딕 B" pitchFamily="18" charset="-127"/>
                    <a:ea typeface="Rix모던고딕 B" pitchFamily="18" charset="-127"/>
                  </a:rPr>
                  <a:t>01</a:t>
                </a:r>
                <a:endParaRPr lang="en-US" altLang="ko-KR" sz="3000" spc="0" dirty="0">
                  <a:gradFill>
                    <a:gsLst>
                      <a:gs pos="9000">
                        <a:prstClr val="white">
                          <a:alpha val="60000"/>
                        </a:prstClr>
                      </a:gs>
                      <a:gs pos="100000">
                        <a:prstClr val="white">
                          <a:alpha val="60000"/>
                        </a:prstClr>
                      </a:gs>
                    </a:gsLst>
                    <a:lin ang="10800000" scaled="1"/>
                  </a:gradFill>
                  <a:latin typeface="Rix모던고딕 B" pitchFamily="18" charset="-127"/>
                  <a:ea typeface="Rix모던고딕 B" pitchFamily="18" charset="-127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9761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3553904" y="2335073"/>
            <a:ext cx="514435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6000" b="0" i="0" u="none" strike="noStrike" kern="1200" cap="none" spc="-50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Yoon 윤고딕 540_TT" panose="02090603020101020101" pitchFamily="18" charset="-127"/>
                <a:ea typeface="Yoon 윤고딕 540_TT" panose="02090603020101020101" pitchFamily="18" charset="-127"/>
                <a:cs typeface="+mn-cs"/>
              </a:rPr>
              <a:t>[</a:t>
            </a:r>
            <a:r>
              <a:rPr kumimoji="0" lang="ko-KR" altLang="en-US" sz="6000" b="0" i="0" u="none" strike="noStrike" kern="1200" cap="none" spc="-50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Yoon 윤고딕 540_TT" panose="02090603020101020101" pitchFamily="18" charset="-127"/>
                <a:ea typeface="Yoon 윤고딕 540_TT" panose="02090603020101020101" pitchFamily="18" charset="-127"/>
                <a:cs typeface="+mn-cs"/>
              </a:rPr>
              <a:t>산업계 수요조사</a:t>
            </a:r>
            <a:r>
              <a:rPr kumimoji="0" lang="en-US" altLang="ko-KR" sz="6000" b="0" i="0" u="none" strike="noStrike" kern="1200" cap="none" spc="-50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Yoon 윤고딕 540_TT" panose="02090603020101020101" pitchFamily="18" charset="-127"/>
                <a:ea typeface="Yoon 윤고딕 540_TT" panose="02090603020101020101" pitchFamily="18" charset="-127"/>
                <a:cs typeface="+mn-cs"/>
              </a:rPr>
              <a:t>]</a:t>
            </a:r>
            <a:endParaRPr kumimoji="0" lang="ko-KR" altLang="en-US" sz="6000" b="0" i="0" u="none" strike="noStrike" kern="1200" cap="none" spc="-50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Yoon 윤고딕 540_TT" panose="02090603020101020101" pitchFamily="18" charset="-127"/>
              <a:ea typeface="Yoon 윤고딕 540_TT" panose="02090603020101020101" pitchFamily="18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4894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272989" y="1267347"/>
            <a:ext cx="3310571" cy="95410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  <a:scene3d>
              <a:camera prst="obliqueBottomRight"/>
              <a:lightRig rig="threePt" dir="t"/>
            </a:scene3d>
          </a:bodyPr>
          <a:lstStyle>
            <a:defPPr>
              <a:defRPr lang="ko-KR"/>
            </a:defPPr>
            <a:lvl1pPr algn="ctr">
              <a:defRPr sz="2400" spc="-113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oon 윤고딕 550_TT" panose="02090603020101020101" pitchFamily="18" charset="-127"/>
                <a:ea typeface="Yoon 윤고딕 550_TT" panose="02090603020101020101" pitchFamily="18" charset="-127"/>
              </a:defRPr>
            </a:lvl1pPr>
          </a:lstStyle>
          <a:p>
            <a:pPr algn="l"/>
            <a:r>
              <a:rPr lang="ko-KR" altLang="en-US" sz="2800" b="1" spc="-300" dirty="0" smtClean="0">
                <a:solidFill>
                  <a:prstClr val="white"/>
                </a:solidFill>
                <a:effectLst/>
                <a:latin typeface="+mn-ea"/>
                <a:ea typeface="+mn-ea"/>
              </a:rPr>
              <a:t>산업계가 요구하는 </a:t>
            </a:r>
            <a:endParaRPr lang="en-US" altLang="ko-KR" sz="2800" b="1" spc="-300" dirty="0" smtClean="0">
              <a:solidFill>
                <a:prstClr val="white"/>
              </a:solidFill>
              <a:effectLst/>
              <a:latin typeface="+mn-ea"/>
              <a:ea typeface="+mn-ea"/>
            </a:endParaRPr>
          </a:p>
          <a:p>
            <a:pPr algn="l"/>
            <a:r>
              <a:rPr lang="ko-KR" altLang="en-US" sz="2800" b="1" spc="-300" dirty="0" smtClean="0">
                <a:solidFill>
                  <a:prstClr val="white"/>
                </a:solidFill>
                <a:effectLst/>
                <a:latin typeface="+mn-ea"/>
                <a:ea typeface="+mn-ea"/>
              </a:rPr>
              <a:t>직원의 능력</a:t>
            </a:r>
            <a:endParaRPr lang="en-US" altLang="ko-KR" sz="2800" b="1" spc="-300" dirty="0">
              <a:solidFill>
                <a:prstClr val="white"/>
              </a:solidFill>
              <a:effectLst/>
              <a:latin typeface="+mn-ea"/>
              <a:ea typeface="+mn-e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83905" y="1231487"/>
            <a:ext cx="3310571" cy="95410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  <a:scene3d>
              <a:camera prst="obliqueBottomRight"/>
              <a:lightRig rig="threePt" dir="t"/>
            </a:scene3d>
          </a:bodyPr>
          <a:lstStyle>
            <a:defPPr>
              <a:defRPr lang="ko-KR"/>
            </a:defPPr>
            <a:lvl1pPr algn="ctr">
              <a:defRPr sz="2400" spc="-113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oon 윤고딕 550_TT" panose="02090603020101020101" pitchFamily="18" charset="-127"/>
                <a:ea typeface="Yoon 윤고딕 550_TT" panose="02090603020101020101" pitchFamily="18" charset="-127"/>
              </a:defRPr>
            </a:lvl1pPr>
          </a:lstStyle>
          <a:p>
            <a:pPr algn="r"/>
            <a:r>
              <a:rPr lang="ko-KR" altLang="en-US" sz="2800" b="1" spc="-300" dirty="0" smtClean="0">
                <a:solidFill>
                  <a:schemeClr val="bg2">
                    <a:lumMod val="25000"/>
                  </a:schemeClr>
                </a:solidFill>
                <a:effectLst/>
                <a:latin typeface="+mn-ea"/>
                <a:ea typeface="+mn-ea"/>
              </a:rPr>
              <a:t>사회진출을 위한 </a:t>
            </a:r>
            <a:endParaRPr lang="en-US" altLang="ko-KR" sz="2800" b="1" spc="-300" dirty="0" smtClean="0">
              <a:solidFill>
                <a:schemeClr val="bg2">
                  <a:lumMod val="25000"/>
                </a:schemeClr>
              </a:solidFill>
              <a:effectLst/>
              <a:latin typeface="+mn-ea"/>
              <a:ea typeface="+mn-ea"/>
            </a:endParaRPr>
          </a:p>
          <a:p>
            <a:pPr algn="r"/>
            <a:r>
              <a:rPr lang="ko-KR" altLang="en-US" sz="2800" b="1" spc="-300" dirty="0" smtClean="0">
                <a:solidFill>
                  <a:schemeClr val="bg2">
                    <a:lumMod val="25000"/>
                  </a:schemeClr>
                </a:solidFill>
                <a:effectLst/>
                <a:latin typeface="+mn-ea"/>
                <a:ea typeface="+mn-ea"/>
              </a:rPr>
              <a:t>대학의 지원</a:t>
            </a:r>
            <a:endParaRPr lang="en-US" altLang="ko-KR" sz="2800" b="1" spc="-300" dirty="0">
              <a:solidFill>
                <a:schemeClr val="bg2">
                  <a:lumMod val="25000"/>
                </a:schemeClr>
              </a:solidFill>
              <a:effectLst/>
              <a:latin typeface="+mn-ea"/>
              <a:ea typeface="+mn-ea"/>
            </a:endParaRPr>
          </a:p>
        </p:txBody>
      </p:sp>
      <p:cxnSp>
        <p:nvCxnSpPr>
          <p:cNvPr id="13" name="직선 연결선 12"/>
          <p:cNvCxnSpPr/>
          <p:nvPr/>
        </p:nvCxnSpPr>
        <p:spPr>
          <a:xfrm>
            <a:off x="415650" y="4871946"/>
            <a:ext cx="54620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그룹 34"/>
          <p:cNvGrpSpPr/>
          <p:nvPr/>
        </p:nvGrpSpPr>
        <p:grpSpPr>
          <a:xfrm>
            <a:off x="768769" y="3351583"/>
            <a:ext cx="2877777" cy="1425600"/>
            <a:chOff x="768769" y="2811689"/>
            <a:chExt cx="2877777" cy="1425600"/>
          </a:xfrm>
        </p:grpSpPr>
        <p:sp>
          <p:nvSpPr>
            <p:cNvPr id="14" name="원통 13"/>
            <p:cNvSpPr/>
            <p:nvPr/>
          </p:nvSpPr>
          <p:spPr>
            <a:xfrm>
              <a:off x="768769" y="2811689"/>
              <a:ext cx="540000" cy="1425600"/>
            </a:xfrm>
            <a:prstGeom prst="can">
              <a:avLst>
                <a:gd name="adj" fmla="val 15000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원통 14"/>
            <p:cNvSpPr/>
            <p:nvPr/>
          </p:nvSpPr>
          <p:spPr>
            <a:xfrm>
              <a:off x="1911758" y="3524489"/>
              <a:ext cx="540000" cy="712800"/>
            </a:xfrm>
            <a:prstGeom prst="can">
              <a:avLst>
                <a:gd name="adj" fmla="val 15000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원통 15"/>
            <p:cNvSpPr/>
            <p:nvPr/>
          </p:nvSpPr>
          <p:spPr>
            <a:xfrm>
              <a:off x="3106546" y="3816089"/>
              <a:ext cx="540000" cy="421200"/>
            </a:xfrm>
            <a:prstGeom prst="can">
              <a:avLst>
                <a:gd name="adj" fmla="val 15000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557119" y="4937717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b="1" dirty="0" smtClean="0">
                <a:solidFill>
                  <a:schemeClr val="bg1"/>
                </a:solidFill>
              </a:rPr>
              <a:t>현장실무경험</a:t>
            </a:r>
            <a:endParaRPr lang="ko-KR" altLang="en-US" sz="1000" b="1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0908" y="4937717"/>
            <a:ext cx="10438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000" b="1" dirty="0" smtClean="0">
                <a:solidFill>
                  <a:schemeClr val="bg1"/>
                </a:solidFill>
              </a:rPr>
              <a:t>창의적 사고 및</a:t>
            </a:r>
            <a:endParaRPr lang="en-US" altLang="ko-KR" sz="1000" b="1" dirty="0" smtClean="0">
              <a:solidFill>
                <a:schemeClr val="bg1"/>
              </a:solidFill>
            </a:endParaRPr>
          </a:p>
          <a:p>
            <a:pPr algn="ctr"/>
            <a:r>
              <a:rPr lang="ko-KR" altLang="en-US" sz="1000" b="1" dirty="0" smtClean="0">
                <a:solidFill>
                  <a:schemeClr val="bg1"/>
                </a:solidFill>
              </a:rPr>
              <a:t>문제해결 능력</a:t>
            </a:r>
            <a:endParaRPr lang="ko-KR" altLang="en-US" sz="1000" b="1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961460" y="4937717"/>
            <a:ext cx="9156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b="1" dirty="0" smtClean="0">
                <a:solidFill>
                  <a:schemeClr val="bg1"/>
                </a:solidFill>
              </a:rPr>
              <a:t>자료분석 및 </a:t>
            </a:r>
            <a:endParaRPr lang="en-US" altLang="ko-KR" sz="1000" b="1" dirty="0" smtClean="0">
              <a:solidFill>
                <a:schemeClr val="bg1"/>
              </a:solidFill>
            </a:endParaRPr>
          </a:p>
          <a:p>
            <a:r>
              <a:rPr lang="ko-KR" altLang="en-US" sz="1000" b="1" dirty="0" smtClean="0">
                <a:solidFill>
                  <a:schemeClr val="bg1"/>
                </a:solidFill>
              </a:rPr>
              <a:t>실험 능력</a:t>
            </a:r>
            <a:endParaRPr lang="ko-KR" altLang="en-US" sz="1000" b="1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119801" y="4937717"/>
            <a:ext cx="6030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b="1" dirty="0" smtClean="0">
                <a:solidFill>
                  <a:schemeClr val="bg1"/>
                </a:solidFill>
              </a:rPr>
              <a:t>자신감</a:t>
            </a:r>
            <a:r>
              <a:rPr lang="en-US" altLang="ko-KR" sz="1000" b="1" dirty="0" smtClean="0">
                <a:solidFill>
                  <a:schemeClr val="bg1"/>
                </a:solidFill>
              </a:rPr>
              <a:t>,</a:t>
            </a:r>
          </a:p>
          <a:p>
            <a:r>
              <a:rPr lang="ko-KR" altLang="en-US" sz="1000" b="1" dirty="0" smtClean="0">
                <a:solidFill>
                  <a:schemeClr val="bg1"/>
                </a:solidFill>
              </a:rPr>
              <a:t>사회성</a:t>
            </a:r>
            <a:endParaRPr lang="ko-KR" altLang="en-US" sz="1000" b="1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960747" y="4937717"/>
            <a:ext cx="72327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b="1" dirty="0" smtClean="0">
                <a:solidFill>
                  <a:schemeClr val="bg1"/>
                </a:solidFill>
              </a:rPr>
              <a:t>의사소통</a:t>
            </a:r>
            <a:endParaRPr lang="en-US" altLang="ko-KR" sz="1000" b="1" dirty="0" smtClean="0">
              <a:solidFill>
                <a:schemeClr val="bg1"/>
              </a:solidFill>
            </a:endParaRPr>
          </a:p>
          <a:p>
            <a:r>
              <a:rPr lang="ko-KR" altLang="en-US" sz="1000" b="1" dirty="0" smtClean="0">
                <a:solidFill>
                  <a:schemeClr val="bg1"/>
                </a:solidFill>
              </a:rPr>
              <a:t>및 </a:t>
            </a:r>
            <a:r>
              <a:rPr lang="en-US" altLang="ko-KR" sz="1000" b="1" dirty="0" smtClean="0">
                <a:solidFill>
                  <a:schemeClr val="bg1"/>
                </a:solidFill>
              </a:rPr>
              <a:t>PT</a:t>
            </a:r>
            <a:endParaRPr lang="ko-KR" altLang="en-US" sz="1000" b="1" dirty="0">
              <a:solidFill>
                <a:schemeClr val="bg1"/>
              </a:solidFill>
            </a:endParaRPr>
          </a:p>
        </p:txBody>
      </p:sp>
      <p:grpSp>
        <p:nvGrpSpPr>
          <p:cNvPr id="37" name="그룹 36"/>
          <p:cNvGrpSpPr/>
          <p:nvPr/>
        </p:nvGrpSpPr>
        <p:grpSpPr>
          <a:xfrm>
            <a:off x="743656" y="3050965"/>
            <a:ext cx="2928003" cy="1278471"/>
            <a:chOff x="743656" y="2511071"/>
            <a:chExt cx="2928003" cy="1278471"/>
          </a:xfrm>
        </p:grpSpPr>
        <p:sp>
          <p:nvSpPr>
            <p:cNvPr id="27" name="TextBox 26"/>
            <p:cNvSpPr txBox="1"/>
            <p:nvPr/>
          </p:nvSpPr>
          <p:spPr>
            <a:xfrm>
              <a:off x="743656" y="2511071"/>
              <a:ext cx="59022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b="1" dirty="0" smtClean="0">
                  <a:solidFill>
                    <a:schemeClr val="bg1"/>
                  </a:solidFill>
                </a:rPr>
                <a:t>39.6%</a:t>
              </a:r>
              <a:endParaRPr lang="ko-KR" altLang="en-US" sz="1100" b="1" dirty="0">
                <a:solidFill>
                  <a:schemeClr val="bg1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886645" y="3198079"/>
              <a:ext cx="59022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b="1" dirty="0" smtClean="0">
                  <a:solidFill>
                    <a:schemeClr val="bg1"/>
                  </a:solidFill>
                </a:rPr>
                <a:t>19.8%</a:t>
              </a:r>
              <a:endParaRPr lang="ko-KR" altLang="en-US" sz="1100" b="1" dirty="0">
                <a:solidFill>
                  <a:schemeClr val="bg1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081433" y="3527932"/>
              <a:ext cx="59022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b="1" dirty="0" smtClean="0">
                  <a:solidFill>
                    <a:schemeClr val="bg1"/>
                  </a:solidFill>
                </a:rPr>
                <a:t>11.7%</a:t>
              </a:r>
              <a:endParaRPr lang="ko-KR" altLang="en-US" sz="11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6" name="그룹 35"/>
          <p:cNvGrpSpPr/>
          <p:nvPr/>
        </p:nvGrpSpPr>
        <p:grpSpPr>
          <a:xfrm>
            <a:off x="2049094" y="4096783"/>
            <a:ext cx="3568403" cy="680400"/>
            <a:chOff x="2049094" y="3556889"/>
            <a:chExt cx="3568403" cy="680400"/>
          </a:xfrm>
        </p:grpSpPr>
        <p:sp>
          <p:nvSpPr>
            <p:cNvPr id="18" name="원통 17"/>
            <p:cNvSpPr/>
            <p:nvPr/>
          </p:nvSpPr>
          <p:spPr>
            <a:xfrm>
              <a:off x="2068016" y="3654089"/>
              <a:ext cx="540000" cy="583200"/>
            </a:xfrm>
            <a:prstGeom prst="can">
              <a:avLst>
                <a:gd name="adj" fmla="val 15000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원통 18"/>
            <p:cNvSpPr/>
            <p:nvPr/>
          </p:nvSpPr>
          <p:spPr>
            <a:xfrm>
              <a:off x="4168157" y="3556889"/>
              <a:ext cx="540000" cy="680400"/>
            </a:xfrm>
            <a:prstGeom prst="can">
              <a:avLst>
                <a:gd name="adj" fmla="val 15000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원통 19"/>
            <p:cNvSpPr/>
            <p:nvPr/>
          </p:nvSpPr>
          <p:spPr>
            <a:xfrm>
              <a:off x="5052384" y="3621689"/>
              <a:ext cx="540000" cy="615600"/>
            </a:xfrm>
            <a:prstGeom prst="can">
              <a:avLst>
                <a:gd name="adj" fmla="val 15000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151835" y="3816089"/>
              <a:ext cx="59022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b="1" dirty="0" smtClean="0">
                  <a:solidFill>
                    <a:schemeClr val="bg1"/>
                  </a:solidFill>
                </a:rPr>
                <a:t>18.9%</a:t>
              </a:r>
              <a:endParaRPr lang="ko-KR" altLang="en-US" sz="1100" b="1" dirty="0">
                <a:solidFill>
                  <a:schemeClr val="bg1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027271" y="3814884"/>
              <a:ext cx="59022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b="1" dirty="0" smtClean="0">
                  <a:solidFill>
                    <a:schemeClr val="bg1"/>
                  </a:solidFill>
                </a:rPr>
                <a:t>17.1%</a:t>
              </a:r>
              <a:endParaRPr lang="ko-KR" altLang="en-US" sz="1100" b="1" dirty="0">
                <a:solidFill>
                  <a:schemeClr val="bg1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049094" y="3875292"/>
              <a:ext cx="59022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b="1" dirty="0" smtClean="0">
                  <a:solidFill>
                    <a:schemeClr val="bg1"/>
                  </a:solidFill>
                </a:rPr>
                <a:t>16.2%</a:t>
              </a:r>
              <a:endParaRPr lang="ko-KR" altLang="en-US" sz="1100" b="1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38" name="직선 연결선 37"/>
          <p:cNvCxnSpPr/>
          <p:nvPr/>
        </p:nvCxnSpPr>
        <p:spPr>
          <a:xfrm>
            <a:off x="7134908" y="4876859"/>
            <a:ext cx="461336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7380364" y="4931158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000" b="1" dirty="0" smtClean="0"/>
              <a:t>현장실습</a:t>
            </a:r>
            <a:endParaRPr lang="en-US" altLang="ko-KR" sz="1000" b="1" dirty="0"/>
          </a:p>
          <a:p>
            <a:pPr algn="ctr"/>
            <a:r>
              <a:rPr lang="en-US" altLang="ko-KR" sz="1000" b="1" dirty="0" smtClean="0"/>
              <a:t>/</a:t>
            </a:r>
            <a:r>
              <a:rPr lang="ko-KR" altLang="en-US" sz="1000" b="1" dirty="0" smtClean="0"/>
              <a:t>인턴십</a:t>
            </a:r>
            <a:endParaRPr lang="ko-KR" altLang="en-US" sz="10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8584489" y="4942630"/>
            <a:ext cx="825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000" b="1" dirty="0" smtClean="0"/>
              <a:t>졸업생과의</a:t>
            </a:r>
            <a:endParaRPr lang="en-US" altLang="ko-KR" sz="1000" b="1" dirty="0" smtClean="0"/>
          </a:p>
          <a:p>
            <a:pPr algn="ctr"/>
            <a:r>
              <a:rPr lang="ko-KR" altLang="en-US" sz="1000" b="1" dirty="0" smtClean="0"/>
              <a:t>네트워크</a:t>
            </a:r>
            <a:endParaRPr lang="ko-KR" altLang="en-US" sz="10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9680718" y="4942630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b="1" dirty="0" smtClean="0"/>
              <a:t>어학교육과정</a:t>
            </a:r>
            <a:endParaRPr lang="ko-KR" altLang="en-US" sz="10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10839059" y="4942630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b="1" dirty="0" smtClean="0"/>
              <a:t>취업박람회</a:t>
            </a:r>
            <a:endParaRPr lang="ko-KR" altLang="en-US" sz="1000" b="1" dirty="0"/>
          </a:p>
        </p:txBody>
      </p:sp>
      <p:grpSp>
        <p:nvGrpSpPr>
          <p:cNvPr id="64" name="그룹 63"/>
          <p:cNvGrpSpPr/>
          <p:nvPr/>
        </p:nvGrpSpPr>
        <p:grpSpPr>
          <a:xfrm>
            <a:off x="7408952" y="2670086"/>
            <a:ext cx="2981965" cy="2121943"/>
            <a:chOff x="7408952" y="2390170"/>
            <a:chExt cx="2981965" cy="2121943"/>
          </a:xfrm>
        </p:grpSpPr>
        <p:sp>
          <p:nvSpPr>
            <p:cNvPr id="40" name="원통 39"/>
            <p:cNvSpPr/>
            <p:nvPr/>
          </p:nvSpPr>
          <p:spPr>
            <a:xfrm>
              <a:off x="7459178" y="2661713"/>
              <a:ext cx="540000" cy="1850400"/>
            </a:xfrm>
            <a:prstGeom prst="can">
              <a:avLst>
                <a:gd name="adj" fmla="val 15000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41" name="원통 40"/>
            <p:cNvSpPr/>
            <p:nvPr/>
          </p:nvSpPr>
          <p:spPr>
            <a:xfrm>
              <a:off x="8602397" y="3961313"/>
              <a:ext cx="540000" cy="550800"/>
            </a:xfrm>
            <a:prstGeom prst="can">
              <a:avLst>
                <a:gd name="adj" fmla="val 15000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42" name="원통 41"/>
            <p:cNvSpPr/>
            <p:nvPr/>
          </p:nvSpPr>
          <p:spPr>
            <a:xfrm>
              <a:off x="9819083" y="4058513"/>
              <a:ext cx="540000" cy="453600"/>
            </a:xfrm>
            <a:prstGeom prst="can">
              <a:avLst>
                <a:gd name="adj" fmla="val 15000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7408952" y="2390170"/>
              <a:ext cx="59022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b="1" dirty="0" smtClean="0"/>
                <a:t>51.4%</a:t>
              </a:r>
              <a:endParaRPr lang="ko-KR" altLang="en-US" sz="1100" b="1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613836" y="3676116"/>
              <a:ext cx="59022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b="1" dirty="0" smtClean="0"/>
                <a:t>15.3%</a:t>
              </a:r>
              <a:endParaRPr lang="ko-KR" altLang="en-US" sz="1100" b="1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9800691" y="3792823"/>
              <a:ext cx="59022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b="1" dirty="0" smtClean="0"/>
                <a:t>12.6%</a:t>
              </a:r>
              <a:endParaRPr lang="ko-KR" altLang="en-US" sz="1100" b="1" dirty="0"/>
            </a:p>
          </p:txBody>
        </p:sp>
      </p:grpSp>
      <p:grpSp>
        <p:nvGrpSpPr>
          <p:cNvPr id="65" name="그룹 64"/>
          <p:cNvGrpSpPr/>
          <p:nvPr/>
        </p:nvGrpSpPr>
        <p:grpSpPr>
          <a:xfrm>
            <a:off x="7641926" y="3593229"/>
            <a:ext cx="3865171" cy="1198800"/>
            <a:chOff x="7641926" y="3313313"/>
            <a:chExt cx="3865171" cy="1198800"/>
          </a:xfrm>
        </p:grpSpPr>
        <p:sp>
          <p:nvSpPr>
            <p:cNvPr id="59" name="원통 58"/>
            <p:cNvSpPr/>
            <p:nvPr/>
          </p:nvSpPr>
          <p:spPr>
            <a:xfrm>
              <a:off x="10932653" y="3702113"/>
              <a:ext cx="540000" cy="810000"/>
            </a:xfrm>
            <a:prstGeom prst="can">
              <a:avLst>
                <a:gd name="adj" fmla="val 15000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53" name="원통 52"/>
            <p:cNvSpPr/>
            <p:nvPr/>
          </p:nvSpPr>
          <p:spPr>
            <a:xfrm>
              <a:off x="8814810" y="3702113"/>
              <a:ext cx="540000" cy="810000"/>
            </a:xfrm>
            <a:prstGeom prst="can">
              <a:avLst>
                <a:gd name="adj" fmla="val 15000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55" name="원통 54"/>
            <p:cNvSpPr/>
            <p:nvPr/>
          </p:nvSpPr>
          <p:spPr>
            <a:xfrm>
              <a:off x="7642235" y="3313313"/>
              <a:ext cx="540000" cy="1198800"/>
            </a:xfrm>
            <a:prstGeom prst="can">
              <a:avLst>
                <a:gd name="adj" fmla="val 15000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10916871" y="4014372"/>
              <a:ext cx="59022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b="1" dirty="0" smtClean="0">
                  <a:solidFill>
                    <a:schemeClr val="bg1"/>
                  </a:solidFill>
                </a:rPr>
                <a:t>22.5%</a:t>
              </a:r>
              <a:endParaRPr lang="ko-KR" altLang="en-US" sz="1100" b="1" dirty="0">
                <a:solidFill>
                  <a:schemeClr val="bg1"/>
                </a:solidFill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8800420" y="4026549"/>
              <a:ext cx="59022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b="1" dirty="0" smtClean="0">
                  <a:solidFill>
                    <a:schemeClr val="bg1"/>
                  </a:solidFill>
                </a:rPr>
                <a:t>22.5%</a:t>
              </a:r>
              <a:endParaRPr lang="ko-KR" altLang="en-US" sz="1100" b="1" dirty="0">
                <a:solidFill>
                  <a:schemeClr val="bg1"/>
                </a:solidFill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7641926" y="3779499"/>
              <a:ext cx="59022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b="1" dirty="0" smtClean="0">
                  <a:solidFill>
                    <a:schemeClr val="bg1"/>
                  </a:solidFill>
                </a:rPr>
                <a:t>33.3%</a:t>
              </a:r>
              <a:endParaRPr lang="ko-KR" altLang="en-US" sz="11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직사각형 1"/>
          <p:cNvSpPr/>
          <p:nvPr/>
        </p:nvSpPr>
        <p:spPr>
          <a:xfrm>
            <a:off x="768769" y="5885411"/>
            <a:ext cx="228758" cy="14962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7" name="직사각형 46"/>
          <p:cNvSpPr/>
          <p:nvPr/>
        </p:nvSpPr>
        <p:spPr>
          <a:xfrm>
            <a:off x="768769" y="6137049"/>
            <a:ext cx="228758" cy="14962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1034172" y="5829420"/>
            <a:ext cx="10149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smtClean="0">
                <a:solidFill>
                  <a:schemeClr val="bg1"/>
                </a:solidFill>
              </a:rPr>
              <a:t>1</a:t>
            </a:r>
            <a:r>
              <a:rPr lang="ko-KR" altLang="en-US" sz="1100" b="1" dirty="0" smtClean="0">
                <a:solidFill>
                  <a:schemeClr val="bg1"/>
                </a:solidFill>
              </a:rPr>
              <a:t>순위</a:t>
            </a:r>
            <a:endParaRPr lang="ko-KR" altLang="en-US" sz="1100" b="1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034172" y="6079136"/>
            <a:ext cx="10149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smtClean="0">
                <a:solidFill>
                  <a:schemeClr val="bg1"/>
                </a:solidFill>
              </a:rPr>
              <a:t>2</a:t>
            </a:r>
            <a:r>
              <a:rPr lang="ko-KR" altLang="en-US" sz="1100" b="1" dirty="0" smtClean="0">
                <a:solidFill>
                  <a:schemeClr val="bg1"/>
                </a:solidFill>
              </a:rPr>
              <a:t>순위</a:t>
            </a:r>
            <a:endParaRPr lang="ko-KR" altLang="en-US" sz="1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505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7683905" y="1231487"/>
            <a:ext cx="3310571" cy="95410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  <a:scene3d>
              <a:camera prst="obliqueBottomRight"/>
              <a:lightRig rig="threePt" dir="t"/>
            </a:scene3d>
          </a:bodyPr>
          <a:lstStyle>
            <a:defPPr>
              <a:defRPr lang="ko-KR"/>
            </a:defPPr>
            <a:lvl1pPr algn="ctr">
              <a:defRPr sz="2400" spc="-113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oon 윤고딕 550_TT" panose="02090603020101020101" pitchFamily="18" charset="-127"/>
                <a:ea typeface="Yoon 윤고딕 550_TT" panose="02090603020101020101" pitchFamily="18" charset="-127"/>
              </a:defRPr>
            </a:lvl1pPr>
          </a:lstStyle>
          <a:p>
            <a:pPr algn="r"/>
            <a:r>
              <a:rPr lang="ko-KR" altLang="en-US" sz="2800" b="1" spc="-300" dirty="0" smtClean="0">
                <a:solidFill>
                  <a:schemeClr val="bg2">
                    <a:lumMod val="25000"/>
                  </a:schemeClr>
                </a:solidFill>
                <a:effectLst/>
                <a:latin typeface="+mn-ea"/>
                <a:ea typeface="+mn-ea"/>
              </a:rPr>
              <a:t>취업 후 부족</a:t>
            </a:r>
            <a:endParaRPr lang="en-US" altLang="ko-KR" sz="2800" b="1" spc="-300" dirty="0" smtClean="0">
              <a:solidFill>
                <a:schemeClr val="bg2">
                  <a:lumMod val="25000"/>
                </a:schemeClr>
              </a:solidFill>
              <a:effectLst/>
              <a:latin typeface="+mn-ea"/>
              <a:ea typeface="+mn-ea"/>
            </a:endParaRPr>
          </a:p>
          <a:p>
            <a:pPr algn="r"/>
            <a:r>
              <a:rPr lang="ko-KR" altLang="en-US" sz="2800" b="1" spc="-300" dirty="0" smtClean="0">
                <a:solidFill>
                  <a:schemeClr val="bg2">
                    <a:lumMod val="25000"/>
                  </a:schemeClr>
                </a:solidFill>
                <a:effectLst/>
                <a:latin typeface="+mn-ea"/>
                <a:ea typeface="+mn-ea"/>
              </a:rPr>
              <a:t>또는 보완 분야</a:t>
            </a:r>
            <a:endParaRPr lang="en-US" altLang="ko-KR" sz="2800" b="1" spc="-300" dirty="0">
              <a:solidFill>
                <a:schemeClr val="bg2">
                  <a:lumMod val="25000"/>
                </a:schemeClr>
              </a:solidFill>
              <a:effectLst/>
              <a:latin typeface="+mn-ea"/>
              <a:ea typeface="+mn-ea"/>
            </a:endParaRPr>
          </a:p>
        </p:txBody>
      </p:sp>
      <p:cxnSp>
        <p:nvCxnSpPr>
          <p:cNvPr id="38" name="직선 연결선 37"/>
          <p:cNvCxnSpPr/>
          <p:nvPr/>
        </p:nvCxnSpPr>
        <p:spPr>
          <a:xfrm>
            <a:off x="7081823" y="4876817"/>
            <a:ext cx="461336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7380365" y="4931158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000" b="1" dirty="0" smtClean="0"/>
              <a:t>전공지식</a:t>
            </a:r>
            <a:endParaRPr lang="ko-KR" altLang="en-US" sz="10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8392130" y="4942630"/>
            <a:ext cx="12105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000" b="1" dirty="0" smtClean="0"/>
              <a:t>프레젠테이션능력</a:t>
            </a:r>
            <a:endParaRPr lang="ko-KR" altLang="en-US" sz="10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9680718" y="4942630"/>
            <a:ext cx="7713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000" b="1" dirty="0" smtClean="0"/>
              <a:t>영어 및 </a:t>
            </a:r>
            <a:endParaRPr lang="en-US" altLang="ko-KR" sz="1000" b="1" dirty="0" smtClean="0"/>
          </a:p>
          <a:p>
            <a:pPr algn="ctr"/>
            <a:r>
              <a:rPr lang="ko-KR" altLang="en-US" sz="1000" b="1" dirty="0" smtClean="0"/>
              <a:t>제</a:t>
            </a:r>
            <a:r>
              <a:rPr lang="en-US" altLang="ko-KR" sz="1000" b="1" dirty="0" smtClean="0"/>
              <a:t>2</a:t>
            </a:r>
            <a:r>
              <a:rPr lang="ko-KR" altLang="en-US" sz="1000" b="1" dirty="0" smtClean="0"/>
              <a:t>외국어</a:t>
            </a:r>
            <a:endParaRPr lang="ko-KR" altLang="en-US" sz="10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10839059" y="4942630"/>
            <a:ext cx="10438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b="1" dirty="0" smtClean="0"/>
              <a:t>창의적 사고 및</a:t>
            </a:r>
            <a:endParaRPr lang="en-US" altLang="ko-KR" sz="1000" b="1" dirty="0" smtClean="0"/>
          </a:p>
          <a:p>
            <a:r>
              <a:rPr lang="ko-KR" altLang="en-US" sz="1000" b="1" dirty="0" smtClean="0"/>
              <a:t>문제해결능력</a:t>
            </a:r>
            <a:endParaRPr lang="ko-KR" altLang="en-US" sz="1000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1272989" y="1267347"/>
            <a:ext cx="3310571" cy="95410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  <a:scene3d>
              <a:camera prst="obliqueBottomRight"/>
              <a:lightRig rig="threePt" dir="t"/>
            </a:scene3d>
          </a:bodyPr>
          <a:lstStyle>
            <a:defPPr>
              <a:defRPr lang="ko-KR"/>
            </a:defPPr>
            <a:lvl1pPr algn="ctr">
              <a:defRPr sz="2400" spc="-113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oon 윤고딕 550_TT" panose="02090603020101020101" pitchFamily="18" charset="-127"/>
                <a:ea typeface="Yoon 윤고딕 550_TT" panose="02090603020101020101" pitchFamily="18" charset="-127"/>
              </a:defRPr>
            </a:lvl1pPr>
          </a:lstStyle>
          <a:p>
            <a:pPr algn="l"/>
            <a:r>
              <a:rPr lang="ko-KR" altLang="en-US" sz="2800" b="1" spc="-300" dirty="0" smtClean="0">
                <a:solidFill>
                  <a:prstClr val="white"/>
                </a:solidFill>
                <a:effectLst/>
                <a:latin typeface="+mn-ea"/>
                <a:ea typeface="+mn-ea"/>
              </a:rPr>
              <a:t>대학교과과정에서</a:t>
            </a:r>
            <a:endParaRPr lang="en-US" altLang="ko-KR" sz="2800" b="1" spc="-300" dirty="0" smtClean="0">
              <a:solidFill>
                <a:prstClr val="white"/>
              </a:solidFill>
              <a:effectLst/>
              <a:latin typeface="+mn-ea"/>
              <a:ea typeface="+mn-ea"/>
            </a:endParaRPr>
          </a:p>
          <a:p>
            <a:pPr algn="l"/>
            <a:r>
              <a:rPr lang="ko-KR" altLang="en-US" sz="2800" b="1" spc="-300" dirty="0" smtClean="0">
                <a:solidFill>
                  <a:prstClr val="white"/>
                </a:solidFill>
                <a:effectLst/>
                <a:latin typeface="+mn-ea"/>
                <a:ea typeface="+mn-ea"/>
              </a:rPr>
              <a:t>고려되어야 할 사항</a:t>
            </a:r>
            <a:endParaRPr lang="en-US" altLang="ko-KR" sz="2800" b="1" spc="-300" dirty="0">
              <a:solidFill>
                <a:prstClr val="white"/>
              </a:solidFill>
              <a:effectLst/>
              <a:latin typeface="+mn-ea"/>
              <a:ea typeface="+mn-ea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73030" y="4937717"/>
            <a:ext cx="9989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b="1" dirty="0" smtClean="0">
                <a:solidFill>
                  <a:schemeClr val="bg1"/>
                </a:solidFill>
              </a:rPr>
              <a:t>전공관련 지식</a:t>
            </a:r>
            <a:endParaRPr lang="ko-KR" altLang="en-US" sz="1000" b="1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647877" y="4937717"/>
            <a:ext cx="10438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000" b="1" dirty="0" smtClean="0">
                <a:solidFill>
                  <a:schemeClr val="bg1"/>
                </a:solidFill>
              </a:rPr>
              <a:t>취업 유망 분야</a:t>
            </a:r>
            <a:endParaRPr lang="ko-KR" altLang="en-US" sz="1000" b="1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950702" y="4937717"/>
            <a:ext cx="8707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b="1" dirty="0" smtClean="0">
                <a:solidFill>
                  <a:schemeClr val="bg1"/>
                </a:solidFill>
              </a:rPr>
              <a:t>산업계 수요</a:t>
            </a:r>
            <a:endParaRPr lang="ko-KR" altLang="en-US" sz="1000" b="1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184349" y="4937717"/>
            <a:ext cx="8707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b="1" dirty="0" smtClean="0">
                <a:solidFill>
                  <a:schemeClr val="bg1"/>
                </a:solidFill>
              </a:rPr>
              <a:t>외국어 능력</a:t>
            </a:r>
            <a:endParaRPr lang="ko-KR" altLang="en-US" sz="1000" b="1" dirty="0">
              <a:solidFill>
                <a:schemeClr val="bg1"/>
              </a:solidFill>
            </a:endParaRPr>
          </a:p>
        </p:txBody>
      </p:sp>
      <p:cxnSp>
        <p:nvCxnSpPr>
          <p:cNvPr id="60" name="직선 연결선 59"/>
          <p:cNvCxnSpPr/>
          <p:nvPr/>
        </p:nvCxnSpPr>
        <p:spPr>
          <a:xfrm>
            <a:off x="415650" y="4871946"/>
            <a:ext cx="478150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" name="그룹 60"/>
          <p:cNvGrpSpPr/>
          <p:nvPr/>
        </p:nvGrpSpPr>
        <p:grpSpPr>
          <a:xfrm>
            <a:off x="743656" y="2539281"/>
            <a:ext cx="4128005" cy="2235074"/>
            <a:chOff x="743656" y="2539281"/>
            <a:chExt cx="4128005" cy="2235074"/>
          </a:xfrm>
        </p:grpSpPr>
        <p:sp>
          <p:nvSpPr>
            <p:cNvPr id="63" name="원통 62"/>
            <p:cNvSpPr/>
            <p:nvPr/>
          </p:nvSpPr>
          <p:spPr>
            <a:xfrm>
              <a:off x="768769" y="2800891"/>
              <a:ext cx="540000" cy="1972800"/>
            </a:xfrm>
            <a:prstGeom prst="can">
              <a:avLst>
                <a:gd name="adj" fmla="val 15000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6" name="원통 65"/>
            <p:cNvSpPr/>
            <p:nvPr/>
          </p:nvSpPr>
          <p:spPr>
            <a:xfrm>
              <a:off x="1891427" y="4077772"/>
              <a:ext cx="540000" cy="691200"/>
            </a:xfrm>
            <a:prstGeom prst="can">
              <a:avLst>
                <a:gd name="adj" fmla="val 15000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7" name="원통 66"/>
            <p:cNvSpPr/>
            <p:nvPr/>
          </p:nvSpPr>
          <p:spPr>
            <a:xfrm>
              <a:off x="3106546" y="4270029"/>
              <a:ext cx="540000" cy="493200"/>
            </a:xfrm>
            <a:prstGeom prst="can">
              <a:avLst>
                <a:gd name="adj" fmla="val 15000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743656" y="2539281"/>
              <a:ext cx="59022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b="1" dirty="0" smtClean="0">
                  <a:solidFill>
                    <a:schemeClr val="bg1"/>
                  </a:solidFill>
                </a:rPr>
                <a:t>54.8%</a:t>
              </a:r>
              <a:endParaRPr lang="ko-KR" altLang="en-US" sz="1100" b="1" dirty="0">
                <a:solidFill>
                  <a:schemeClr val="bg1"/>
                </a:solidFill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886645" y="3806216"/>
              <a:ext cx="59022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b="1" dirty="0" smtClean="0">
                  <a:solidFill>
                    <a:schemeClr val="bg1"/>
                  </a:solidFill>
                </a:rPr>
                <a:t>19.2%</a:t>
              </a:r>
              <a:endParaRPr lang="ko-KR" altLang="en-US" sz="1100" b="1" dirty="0">
                <a:solidFill>
                  <a:schemeClr val="bg1"/>
                </a:solidFill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3081433" y="3979619"/>
              <a:ext cx="59022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b="1" dirty="0" smtClean="0">
                  <a:solidFill>
                    <a:schemeClr val="bg1"/>
                  </a:solidFill>
                </a:rPr>
                <a:t>13.7%</a:t>
              </a:r>
              <a:endParaRPr lang="ko-KR" altLang="en-US" sz="1100" b="1" dirty="0">
                <a:solidFill>
                  <a:schemeClr val="bg1"/>
                </a:solidFill>
              </a:endParaRPr>
            </a:p>
          </p:txBody>
        </p:sp>
        <p:sp>
          <p:nvSpPr>
            <p:cNvPr id="71" name="원통 70"/>
            <p:cNvSpPr/>
            <p:nvPr/>
          </p:nvSpPr>
          <p:spPr>
            <a:xfrm>
              <a:off x="4331661" y="4576355"/>
              <a:ext cx="540000" cy="198000"/>
            </a:xfrm>
            <a:prstGeom prst="can">
              <a:avLst>
                <a:gd name="adj" fmla="val 15000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363188" y="4281860"/>
              <a:ext cx="50847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b="1" dirty="0" smtClean="0">
                  <a:solidFill>
                    <a:schemeClr val="bg1"/>
                  </a:solidFill>
                </a:rPr>
                <a:t>5.5%</a:t>
              </a:r>
              <a:endParaRPr lang="ko-KR" altLang="en-US" sz="11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" name="그룹 1"/>
          <p:cNvGrpSpPr/>
          <p:nvPr/>
        </p:nvGrpSpPr>
        <p:grpSpPr>
          <a:xfrm>
            <a:off x="7454428" y="3498179"/>
            <a:ext cx="4090006" cy="1291863"/>
            <a:chOff x="7454428" y="3498179"/>
            <a:chExt cx="4090006" cy="1291863"/>
          </a:xfrm>
        </p:grpSpPr>
        <p:sp>
          <p:nvSpPr>
            <p:cNvPr id="40" name="원통 39"/>
            <p:cNvSpPr/>
            <p:nvPr/>
          </p:nvSpPr>
          <p:spPr>
            <a:xfrm>
              <a:off x="7470257" y="4217642"/>
              <a:ext cx="540000" cy="572400"/>
            </a:xfrm>
            <a:prstGeom prst="can">
              <a:avLst>
                <a:gd name="adj" fmla="val 15000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41" name="원통 40"/>
            <p:cNvSpPr/>
            <p:nvPr/>
          </p:nvSpPr>
          <p:spPr>
            <a:xfrm>
              <a:off x="8613836" y="4500952"/>
              <a:ext cx="540000" cy="259200"/>
            </a:xfrm>
            <a:prstGeom prst="can">
              <a:avLst>
                <a:gd name="adj" fmla="val 15000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42" name="원통 41"/>
            <p:cNvSpPr/>
            <p:nvPr/>
          </p:nvSpPr>
          <p:spPr>
            <a:xfrm>
              <a:off x="9809646" y="3789464"/>
              <a:ext cx="540000" cy="990000"/>
            </a:xfrm>
            <a:prstGeom prst="can">
              <a:avLst>
                <a:gd name="adj" fmla="val 15000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7454428" y="3917789"/>
              <a:ext cx="59022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b="1" dirty="0" smtClean="0"/>
                <a:t>15.9%</a:t>
              </a:r>
              <a:endParaRPr lang="ko-KR" altLang="en-US" sz="1100" b="1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606226" y="4213189"/>
              <a:ext cx="50847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b="1" dirty="0" smtClean="0"/>
                <a:t>7.2%</a:t>
              </a:r>
              <a:endParaRPr lang="ko-KR" altLang="en-US" sz="1100" b="1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9759420" y="3498179"/>
              <a:ext cx="59022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b="1" dirty="0" smtClean="0"/>
                <a:t>27.5%</a:t>
              </a:r>
              <a:endParaRPr lang="ko-KR" altLang="en-US" sz="1100" b="1" dirty="0"/>
            </a:p>
          </p:txBody>
        </p:sp>
        <p:sp>
          <p:nvSpPr>
            <p:cNvPr id="73" name="원통 72"/>
            <p:cNvSpPr/>
            <p:nvPr/>
          </p:nvSpPr>
          <p:spPr>
            <a:xfrm>
              <a:off x="11004434" y="4207064"/>
              <a:ext cx="540000" cy="572400"/>
            </a:xfrm>
            <a:prstGeom prst="can">
              <a:avLst>
                <a:gd name="adj" fmla="val 15000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10952150" y="3954627"/>
              <a:ext cx="59022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b="1" dirty="0" smtClean="0"/>
                <a:t>15.9%</a:t>
              </a:r>
              <a:endParaRPr lang="ko-KR" altLang="en-US" sz="1100" b="1" dirty="0"/>
            </a:p>
          </p:txBody>
        </p:sp>
      </p:grpSp>
      <p:grpSp>
        <p:nvGrpSpPr>
          <p:cNvPr id="3" name="그룹 2"/>
          <p:cNvGrpSpPr/>
          <p:nvPr/>
        </p:nvGrpSpPr>
        <p:grpSpPr>
          <a:xfrm>
            <a:off x="8738649" y="3829390"/>
            <a:ext cx="2956541" cy="968479"/>
            <a:chOff x="8738649" y="3829390"/>
            <a:chExt cx="2956541" cy="968479"/>
          </a:xfrm>
        </p:grpSpPr>
        <p:sp>
          <p:nvSpPr>
            <p:cNvPr id="75" name="원통 74"/>
            <p:cNvSpPr/>
            <p:nvPr/>
          </p:nvSpPr>
          <p:spPr>
            <a:xfrm>
              <a:off x="11134391" y="4067069"/>
              <a:ext cx="540000" cy="730800"/>
            </a:xfrm>
            <a:prstGeom prst="can">
              <a:avLst>
                <a:gd name="adj" fmla="val 15000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1104964" y="4313632"/>
              <a:ext cx="59022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100" b="1" dirty="0" smtClean="0">
                  <a:solidFill>
                    <a:schemeClr val="bg1"/>
                  </a:solidFill>
                </a:rPr>
                <a:t>20.3%</a:t>
              </a:r>
              <a:endParaRPr lang="ko-KR" altLang="en-US" sz="1100" b="1" dirty="0">
                <a:solidFill>
                  <a:schemeClr val="bg1"/>
                </a:solidFill>
              </a:endParaRPr>
            </a:p>
          </p:txBody>
        </p:sp>
        <p:sp>
          <p:nvSpPr>
            <p:cNvPr id="59" name="원통 58"/>
            <p:cNvSpPr/>
            <p:nvPr/>
          </p:nvSpPr>
          <p:spPr>
            <a:xfrm>
              <a:off x="8739601" y="3829390"/>
              <a:ext cx="540000" cy="939600"/>
            </a:xfrm>
            <a:prstGeom prst="can">
              <a:avLst>
                <a:gd name="adj" fmla="val 15000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77" name="원통 76"/>
            <p:cNvSpPr/>
            <p:nvPr/>
          </p:nvSpPr>
          <p:spPr>
            <a:xfrm>
              <a:off x="9899444" y="4466084"/>
              <a:ext cx="540000" cy="313200"/>
            </a:xfrm>
            <a:prstGeom prst="can">
              <a:avLst>
                <a:gd name="adj" fmla="val 15000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9944221" y="4487105"/>
              <a:ext cx="50847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100" b="1" dirty="0" smtClean="0">
                  <a:solidFill>
                    <a:schemeClr val="bg1"/>
                  </a:solidFill>
                </a:rPr>
                <a:t>8.7%</a:t>
              </a:r>
              <a:endParaRPr lang="ko-KR" altLang="en-US" sz="1100" b="1" dirty="0">
                <a:solidFill>
                  <a:schemeClr val="bg1"/>
                </a:solidFill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8738649" y="4131473"/>
              <a:ext cx="59022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100" b="1" dirty="0" smtClean="0">
                  <a:solidFill>
                    <a:schemeClr val="bg1"/>
                  </a:solidFill>
                </a:rPr>
                <a:t>26.1%</a:t>
              </a:r>
              <a:endParaRPr lang="ko-KR" altLang="en-US" sz="11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9" name="직사각형 38"/>
          <p:cNvSpPr/>
          <p:nvPr/>
        </p:nvSpPr>
        <p:spPr>
          <a:xfrm>
            <a:off x="10569015" y="5788227"/>
            <a:ext cx="228758" cy="14962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직사각형 52"/>
          <p:cNvSpPr/>
          <p:nvPr/>
        </p:nvSpPr>
        <p:spPr>
          <a:xfrm>
            <a:off x="10569015" y="6039865"/>
            <a:ext cx="228758" cy="14962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5" name="TextBox 54"/>
          <p:cNvSpPr txBox="1"/>
          <p:nvPr/>
        </p:nvSpPr>
        <p:spPr>
          <a:xfrm>
            <a:off x="10834418" y="5732236"/>
            <a:ext cx="10149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smtClean="0"/>
              <a:t>1</a:t>
            </a:r>
            <a:r>
              <a:rPr lang="ko-KR" altLang="en-US" sz="1100" b="1" dirty="0" smtClean="0"/>
              <a:t>순위</a:t>
            </a:r>
            <a:endParaRPr lang="ko-KR" altLang="en-US" sz="1100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10834418" y="5981952"/>
            <a:ext cx="10149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smtClean="0"/>
              <a:t>2</a:t>
            </a:r>
            <a:r>
              <a:rPr lang="ko-KR" altLang="en-US" sz="1100" b="1" dirty="0" smtClean="0"/>
              <a:t>순위</a:t>
            </a:r>
            <a:endParaRPr lang="ko-KR" alt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3850756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9_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2347</Words>
  <Application>Microsoft Office PowerPoint</Application>
  <PresentationFormat>와이드스크린</PresentationFormat>
  <Paragraphs>779</Paragraphs>
  <Slides>27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3</vt:i4>
      </vt:variant>
      <vt:variant>
        <vt:lpstr>슬라이드 제목</vt:lpstr>
      </vt:variant>
      <vt:variant>
        <vt:i4>27</vt:i4>
      </vt:variant>
    </vt:vector>
  </HeadingPairs>
  <TitlesOfParts>
    <vt:vector size="39" baseType="lpstr">
      <vt:lpstr>Rix고딕 L</vt:lpstr>
      <vt:lpstr>Rix모던고딕 B</vt:lpstr>
      <vt:lpstr>Rix모던고딕 L</vt:lpstr>
      <vt:lpstr>Yoon 윤고딕 530_TT</vt:lpstr>
      <vt:lpstr>Yoon 윤고딕 540_TT</vt:lpstr>
      <vt:lpstr>맑은 고딕</vt:lpstr>
      <vt:lpstr>Arial</vt:lpstr>
      <vt:lpstr>Calibri</vt:lpstr>
      <vt:lpstr>Calibri Light</vt:lpstr>
      <vt:lpstr>Office 테마</vt:lpstr>
      <vt:lpstr>19_Office 테마</vt:lpstr>
      <vt:lpstr>3_Office 테마</vt:lpstr>
      <vt:lpstr>과목 개발 어떻게 해야 할까? - CSS 양성 사업단 사례를 중심으로 - 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29</cp:revision>
  <dcterms:created xsi:type="dcterms:W3CDTF">2019-10-17T07:05:25Z</dcterms:created>
  <dcterms:modified xsi:type="dcterms:W3CDTF">2019-11-11T06:20:02Z</dcterms:modified>
</cp:coreProperties>
</file>