
<file path=[Content_Types].xml><?xml version="1.0" encoding="utf-8"?>
<Types xmlns="http://schemas.openxmlformats.org/package/2006/content-types">
  <Default Extension="bmp" ContentType="image/bmp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370" r:id="rId3"/>
    <p:sldId id="527" r:id="rId4"/>
    <p:sldId id="734" r:id="rId5"/>
    <p:sldId id="733" r:id="rId6"/>
    <p:sldId id="728" r:id="rId7"/>
    <p:sldId id="698" r:id="rId8"/>
    <p:sldId id="729" r:id="rId9"/>
    <p:sldId id="699" r:id="rId10"/>
    <p:sldId id="730" r:id="rId11"/>
    <p:sldId id="731" r:id="rId12"/>
    <p:sldId id="732" r:id="rId13"/>
    <p:sldId id="727" r:id="rId14"/>
    <p:sldId id="735" r:id="rId15"/>
    <p:sldId id="736" r:id="rId16"/>
    <p:sldId id="738" r:id="rId17"/>
    <p:sldId id="737" r:id="rId18"/>
    <p:sldId id="464" r:id="rId19"/>
  </p:sldIdLst>
  <p:sldSz cx="9144000" cy="6858000" type="screen4x3"/>
  <p:notesSz cx="6858000" cy="9144000"/>
  <p:embeddedFontLst>
    <p:embeddedFont>
      <p:font typeface="한컴 고딕" panose="02000500000000000000" pitchFamily="2" charset="-127"/>
      <p:regular r:id="rId22"/>
      <p:bold r:id="rId23"/>
    </p:embeddedFont>
    <p:embeddedFont>
      <p:font typeface="Trebuchet MS" panose="020B0603020202020204" pitchFamily="34" charset="0"/>
      <p:regular r:id="rId24"/>
      <p:bold r:id="rId25"/>
      <p:italic r:id="rId26"/>
      <p:boldItalic r:id="rId27"/>
    </p:embeddedFont>
    <p:embeddedFont>
      <p:font typeface="맑은 고딕" panose="020B0503020000020004" pitchFamily="50" charset="-127"/>
      <p:regular r:id="rId28"/>
      <p:bold r:id="rId29"/>
    </p:embeddedFont>
    <p:embeddedFont>
      <p:font typeface="맑은 고딕" panose="020B0503020000020004" pitchFamily="50" charset="-127"/>
      <p:regular r:id="rId28"/>
      <p:bold r:id="rId29"/>
    </p:embeddedFont>
    <p:embeddedFont>
      <p:font typeface="함초롬바탕" panose="02030604000101010101" pitchFamily="18" charset="-127"/>
      <p:regular r:id="rId30"/>
      <p:bold r:id="rId31"/>
    </p:embeddedFont>
  </p:embeddedFontLst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rebuchet MS" panose="020B0603020202020204" pitchFamily="34" charset="0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rebuchet MS" panose="020B0603020202020204" pitchFamily="34" charset="0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rebuchet MS" panose="020B0603020202020204" pitchFamily="34" charset="0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rebuchet MS" panose="020B0603020202020204" pitchFamily="34" charset="0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rebuchet MS" panose="020B0603020202020204" pitchFamily="34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Trebuchet MS" panose="020B0603020202020204" pitchFamily="34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Trebuchet MS" panose="020B0603020202020204" pitchFamily="34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Trebuchet MS" panose="020B0603020202020204" pitchFamily="34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Trebuchet MS" panose="020B0603020202020204" pitchFamily="34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FFFFCC"/>
    <a:srgbClr val="E7EAF3"/>
    <a:srgbClr val="0060B6"/>
    <a:srgbClr val="0060C4"/>
    <a:srgbClr val="0941B8"/>
    <a:srgbClr val="80808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보통 스타일 1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799B23B-EC83-4686-B30A-512413B5E67A}" styleName="밝은 스타일 3 - 강조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39" autoAdjust="0"/>
    <p:restoredTop sz="99329" autoAdjust="0"/>
  </p:normalViewPr>
  <p:slideViewPr>
    <p:cSldViewPr showGuides="1">
      <p:cViewPr varScale="1">
        <p:scale>
          <a:sx n="117" d="100"/>
          <a:sy n="117" d="100"/>
        </p:scale>
        <p:origin x="2021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E3C3DC-FB90-47A7-A78F-0C7CEF5E093C}" type="datetimeFigureOut">
              <a:rPr lang="ko-KR" altLang="en-US" smtClean="0"/>
              <a:t>2024-11-04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345FA-00F8-4FE2-8044-A23F78697B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0055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latinLnBrk="0" hangingPunct="0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latinLnBrk="0" hangingPunct="0">
              <a:defRPr sz="1200"/>
            </a:lvl1pPr>
          </a:lstStyle>
          <a:p>
            <a:pPr>
              <a:defRPr/>
            </a:pPr>
            <a:fld id="{AA1069C2-14B8-4138-8A8C-718D15D9915A}" type="datetimeFigureOut">
              <a:rPr lang="ko-KR" altLang="en-US"/>
              <a:pPr>
                <a:defRPr/>
              </a:pPr>
              <a:t>2024-11-04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latinLnBrk="0" hangingPunct="0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16520-294A-4537-A36C-81C8D9F764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44648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0DAAE31-001F-4F99-A8AE-C14A3E8D584D}" type="slidenum">
              <a:rPr lang="ko-KR" altLang="en-US" smtClean="0"/>
              <a:pPr>
                <a:defRPr/>
              </a:pPr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7531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DAAE31-001F-4F99-A8AE-C14A3E8D584D}" type="slidenum">
              <a:rPr kumimoji="1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굴림" panose="020B0600000101010101" pitchFamily="50" charset="-127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1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굴림" panose="020B0600000101010101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5098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635427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4833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74F04-3B29-4013-B0E6-FCCDCD393DB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9143899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42150" y="6472238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68423-20AE-4B38-A5FF-20199CF69C7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2857444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4833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CD89E-8B2A-456E-B54C-9B767563FCB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07876913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24688" y="648811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BC198-C9DA-40C6-B94F-D5C69983033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0012618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1337956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1320070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6"/>
          <p:cNvSpPr>
            <a:spLocks noChangeArrowheads="1"/>
          </p:cNvSpPr>
          <p:nvPr userDrawn="1"/>
        </p:nvSpPr>
        <p:spPr bwMode="auto">
          <a:xfrm>
            <a:off x="8742363" y="6553200"/>
            <a:ext cx="3857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Trebuchet MS" panose="020B0603020202020204" pitchFamily="34" charset="0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rebuchet MS" panose="020B0603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rebuchet MS" panose="020B0603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rebuchet MS" panose="020B0603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rebuchet MS" panose="020B0603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rebuchet MS" panose="020B0603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rebuchet MS" panose="020B0603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rebuchet MS" panose="020B0603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rebuchet MS" panose="020B0603020202020204" pitchFamily="34" charset="0"/>
                <a:ea typeface="굴림" panose="020B0600000101010101" pitchFamily="50" charset="-127"/>
              </a:defRPr>
            </a:lvl9pPr>
          </a:lstStyle>
          <a:p>
            <a:fld id="{48585151-D1ED-4DFF-ACCA-A6DB2873E8C4}" type="slidenum">
              <a:rPr lang="en-US" altLang="ko-KR" sz="1200" b="1"/>
              <a:pPr/>
              <a:t>‹#›</a:t>
            </a:fld>
            <a:endParaRPr lang="en-US" altLang="ko-KR" sz="1200" b="1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46856" y="130622"/>
            <a:ext cx="8229600" cy="562074"/>
          </a:xfrm>
        </p:spPr>
        <p:txBody>
          <a:bodyPr/>
          <a:lstStyle>
            <a:lvl1pPr algn="l">
              <a:defRPr sz="4000"/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65504259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505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EC252-A224-43E2-BEB4-A14C872E8C4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1642628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4801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8B1CE-9B3B-4739-9FDE-D86C1C94047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8506775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9288" y="646271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89DE4-809F-428B-A8BC-EB66095C7AF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4064085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648811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6D39C-785C-4016-B705-D1C1EFC267B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9945277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4FA3B-F08F-48BB-B64A-EAED78A66ED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090160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latin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4AF3A48-D4E5-49F5-9358-3582C6E8C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</p:sldLayoutIdLst>
  <p:transition>
    <p:fade/>
  </p:transition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나눔고딕" pitchFamily="50" charset="-127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나눔고딕" panose="020D0604000000000000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나눔고딕" panose="020D0604000000000000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나눔고딕" panose="020D0604000000000000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나눔고딕" panose="020D0604000000000000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bmp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0"/>
          <p:cNvSpPr txBox="1">
            <a:spLocks noChangeArrowheads="1"/>
          </p:cNvSpPr>
          <p:nvPr/>
        </p:nvSpPr>
        <p:spPr bwMode="auto">
          <a:xfrm>
            <a:off x="2657902" y="3284984"/>
            <a:ext cx="3828196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01688"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1pPr>
            <a:lvl2pPr marL="742950" indent="-285750" defTabSz="801688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2pPr>
            <a:lvl3pPr marL="1143000" indent="-228600" defTabSz="801688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3pPr>
            <a:lvl4pPr marL="1600200" indent="-228600" defTabSz="801688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4pPr>
            <a:lvl5pPr marL="2057400" indent="-228600" defTabSz="801688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5pPr>
            <a:lvl6pPr marL="2514600" indent="-228600" defTabSz="8016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6pPr>
            <a:lvl7pPr marL="2971800" indent="-228600" defTabSz="8016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7pPr>
            <a:lvl8pPr marL="3429000" indent="-228600" defTabSz="8016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8pPr>
            <a:lvl9pPr marL="3886200" indent="-228600" defTabSz="8016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9pPr>
          </a:lstStyle>
          <a:p>
            <a:pPr algn="ctr" latinLnBrk="0">
              <a:spcBef>
                <a:spcPct val="0"/>
              </a:spcBef>
              <a:buFontTx/>
              <a:buNone/>
            </a:pPr>
            <a:r>
              <a:rPr lang="en-US" altLang="ko-KR" sz="2000" dirty="0">
                <a:solidFill>
                  <a:srgbClr val="F2F2F2"/>
                </a:solidFill>
                <a:latin typeface="한컴 고딕" panose="02000500000000000000" pitchFamily="2" charset="-127"/>
                <a:ea typeface="한컴 고딕" panose="02000500000000000000" pitchFamily="2" charset="-127"/>
              </a:rPr>
              <a:t>2024. 11. 6</a:t>
            </a:r>
          </a:p>
          <a:p>
            <a:pPr algn="ctr" latinLnBrk="0">
              <a:spcBef>
                <a:spcPct val="0"/>
              </a:spcBef>
              <a:buFontTx/>
              <a:buNone/>
            </a:pPr>
            <a:endParaRPr lang="en-US" altLang="ko-KR" sz="2000" dirty="0">
              <a:solidFill>
                <a:srgbClr val="F2F2F2"/>
              </a:solidFill>
              <a:latin typeface="한컴 고딕" panose="02000500000000000000" pitchFamily="2" charset="-127"/>
              <a:ea typeface="한컴 고딕" panose="02000500000000000000" pitchFamily="2" charset="-127"/>
            </a:endParaRPr>
          </a:p>
          <a:p>
            <a:pPr algn="ctr" latinLnBrk="0">
              <a:spcBef>
                <a:spcPct val="0"/>
              </a:spcBef>
              <a:buFontTx/>
              <a:buNone/>
            </a:pPr>
            <a:r>
              <a:rPr lang="ko-KR" altLang="en-US" sz="2000" dirty="0" err="1">
                <a:solidFill>
                  <a:srgbClr val="F2F2F2"/>
                </a:solidFill>
                <a:latin typeface="한컴 고딕" panose="02000500000000000000" pitchFamily="2" charset="-127"/>
                <a:ea typeface="한컴 고딕" panose="02000500000000000000" pitchFamily="2" charset="-127"/>
              </a:rPr>
              <a:t>신희권</a:t>
            </a:r>
            <a:r>
              <a:rPr lang="ko-KR" altLang="en-US" sz="2000" dirty="0">
                <a:solidFill>
                  <a:srgbClr val="F2F2F2"/>
                </a:solidFill>
                <a:latin typeface="한컴 고딕" panose="02000500000000000000" pitchFamily="2" charset="-127"/>
                <a:ea typeface="한컴 고딕" panose="02000500000000000000" pitchFamily="2" charset="-127"/>
              </a:rPr>
              <a:t> </a:t>
            </a:r>
            <a:endParaRPr lang="en-US" altLang="ko-KR" sz="2000" dirty="0">
              <a:solidFill>
                <a:srgbClr val="F2F2F2"/>
              </a:solidFill>
              <a:latin typeface="한컴 고딕" panose="02000500000000000000" pitchFamily="2" charset="-127"/>
              <a:ea typeface="한컴 고딕" panose="02000500000000000000" pitchFamily="2" charset="-127"/>
            </a:endParaRPr>
          </a:p>
          <a:p>
            <a:pPr algn="ctr" latinLnBrk="0">
              <a:spcBef>
                <a:spcPct val="0"/>
              </a:spcBef>
              <a:buFontTx/>
              <a:buNone/>
            </a:pPr>
            <a:endParaRPr lang="en-US" altLang="ko-KR" sz="2000" dirty="0">
              <a:solidFill>
                <a:srgbClr val="F2F2F2"/>
              </a:solidFill>
              <a:latin typeface="한컴 고딕" panose="02000500000000000000" pitchFamily="2" charset="-127"/>
              <a:ea typeface="한컴 고딕" panose="02000500000000000000" pitchFamily="2" charset="-127"/>
            </a:endParaRPr>
          </a:p>
          <a:p>
            <a:pPr algn="ctr" latinLnBrk="0">
              <a:spcBef>
                <a:spcPct val="0"/>
              </a:spcBef>
              <a:buNone/>
            </a:pPr>
            <a:r>
              <a:rPr lang="ko-KR" altLang="en-US" sz="2000" dirty="0">
                <a:solidFill>
                  <a:srgbClr val="F2F2F2"/>
                </a:solidFill>
                <a:latin typeface="한컴 고딕" panose="02000500000000000000" pitchFamily="2" charset="-127"/>
                <a:ea typeface="한컴 고딕" panose="02000500000000000000" pitchFamily="2" charset="-127"/>
              </a:rPr>
              <a:t>충남대 </a:t>
            </a:r>
            <a:r>
              <a:rPr lang="ko-KR" altLang="en-US" sz="2000" kern="0" spc="0" dirty="0">
                <a:solidFill>
                  <a:srgbClr val="FFFFFF"/>
                </a:solidFill>
                <a:effectLst/>
                <a:latin typeface="한컴 고딕" panose="02000500000000000000" pitchFamily="2" charset="-127"/>
                <a:ea typeface="한컴 고딕" panose="02000500000000000000" pitchFamily="2" charset="-127"/>
              </a:rPr>
              <a:t>도시</a:t>
            </a:r>
            <a:r>
              <a:rPr lang="en-US" altLang="ko-KR" sz="2000" kern="0" spc="0" dirty="0">
                <a:solidFill>
                  <a:srgbClr val="FFFFFF"/>
                </a:solidFill>
                <a:effectLst/>
                <a:latin typeface="한컴 고딕" panose="02000500000000000000" pitchFamily="2" charset="-127"/>
                <a:ea typeface="한컴 고딕" panose="02000500000000000000" pitchFamily="2" charset="-127"/>
              </a:rPr>
              <a:t>·</a:t>
            </a:r>
            <a:r>
              <a:rPr lang="ko-KR" altLang="en-US" sz="2000" kern="0" spc="0" dirty="0">
                <a:solidFill>
                  <a:srgbClr val="FFFFFF"/>
                </a:solidFill>
                <a:effectLst/>
                <a:latin typeface="한컴 고딕" panose="02000500000000000000" pitchFamily="2" charset="-127"/>
                <a:ea typeface="한컴 고딕" panose="02000500000000000000" pitchFamily="2" charset="-127"/>
              </a:rPr>
              <a:t>자치융합학과 </a:t>
            </a:r>
            <a:r>
              <a:rPr lang="ko-KR" altLang="en-US" sz="2000" dirty="0">
                <a:solidFill>
                  <a:srgbClr val="F2F2F2"/>
                </a:solidFill>
                <a:latin typeface="한컴 고딕" panose="02000500000000000000" pitchFamily="2" charset="-127"/>
                <a:ea typeface="한컴 고딕" panose="02000500000000000000" pitchFamily="2" charset="-127"/>
              </a:rPr>
              <a:t>교수</a:t>
            </a:r>
            <a:endParaRPr lang="ko-KR" altLang="ko-KR" sz="2000" dirty="0">
              <a:solidFill>
                <a:srgbClr val="F2F2F2"/>
              </a:solidFill>
              <a:latin typeface="한컴 고딕" panose="02000500000000000000" pitchFamily="2" charset="-127"/>
              <a:ea typeface="한컴 고딕" panose="02000500000000000000" pitchFamily="2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9128" y="1052736"/>
            <a:ext cx="7685744" cy="86177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5000" b="1" dirty="0">
                <a:latin typeface="한컴 고딕" panose="02000500000000000000" pitchFamily="2" charset="-127"/>
                <a:ea typeface="한컴 고딕" panose="02000500000000000000" pitchFamily="2" charset="-127"/>
              </a:rPr>
              <a:t>규제와 규제완화의 정치경제</a:t>
            </a:r>
            <a:endParaRPr lang="ko-KR" altLang="en-US" sz="5000" b="1" dirty="0">
              <a:ln w="6350">
                <a:noFill/>
              </a:ln>
              <a:gradFill flip="none" rotWithShape="1">
                <a:gsLst>
                  <a:gs pos="0">
                    <a:srgbClr val="CCCCCE"/>
                  </a:gs>
                  <a:gs pos="50000">
                    <a:srgbClr val="F4FDFF"/>
                  </a:gs>
                  <a:gs pos="100000">
                    <a:srgbClr val="B0B0B4"/>
                  </a:gs>
                </a:gsLst>
                <a:lin ang="5400000" scaled="1"/>
                <a:tileRect/>
              </a:gradFill>
              <a:effectLst>
                <a:outerShdw blurRad="50800" dist="25400" dir="5400000" algn="t" rotWithShape="0">
                  <a:prstClr val="black">
                    <a:alpha val="40000"/>
                  </a:prstClr>
                </a:outerShdw>
              </a:effectLst>
              <a:latin typeface="한컴 고딕" panose="02000500000000000000" pitchFamily="2" charset="-127"/>
              <a:ea typeface="한컴 고딕" panose="02000500000000000000" pitchFamily="2" charset="-127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2"/>
          <p:cNvSpPr>
            <a:spLocks noGrp="1"/>
          </p:cNvSpPr>
          <p:nvPr>
            <p:ph type="title"/>
          </p:nvPr>
        </p:nvSpPr>
        <p:spPr>
          <a:xfrm>
            <a:off x="446088" y="130175"/>
            <a:ext cx="8229600" cy="561975"/>
          </a:xfrm>
        </p:spPr>
        <p:txBody>
          <a:bodyPr/>
          <a:lstStyle/>
          <a:p>
            <a:pPr defTabSz="801688" eaLnBrk="1" hangingPunct="1">
              <a:defRPr/>
            </a:pPr>
            <a:r>
              <a:rPr lang="en-US" altLang="ko-KR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3. </a:t>
            </a:r>
            <a:r>
              <a:rPr lang="ko-KR" altLang="en-US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정부실패와 규제완화의 필요성</a:t>
            </a:r>
            <a:endParaRPr lang="ko-KR" altLang="ko-KR" sz="2800" b="1" spc="-1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390FB89D-17BA-5102-0909-504553514D82}"/>
              </a:ext>
            </a:extLst>
          </p:cNvPr>
          <p:cNvSpPr/>
          <p:nvPr/>
        </p:nvSpPr>
        <p:spPr>
          <a:xfrm>
            <a:off x="-180528" y="1187949"/>
            <a:ext cx="2851436" cy="448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01</a:t>
            </a: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ko-KR" altLang="en-US" sz="1600" dirty="0">
                <a:solidFill>
                  <a:schemeClr val="tx1"/>
                </a:solidFill>
              </a:rPr>
              <a:t>자원배분의 비효율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3693BD60-59DE-2156-40CC-CE8BD2E67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67" y="1702980"/>
            <a:ext cx="8966265" cy="3967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900827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97E09-4F38-5002-0BD7-A64CDE0F9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2">
            <a:extLst>
              <a:ext uri="{FF2B5EF4-FFF2-40B4-BE49-F238E27FC236}">
                <a16:creationId xmlns:a16="http://schemas.microsoft.com/office/drawing/2014/main" id="{01865221-3375-8978-C7A0-452F88509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88" y="130175"/>
            <a:ext cx="8229600" cy="561975"/>
          </a:xfrm>
        </p:spPr>
        <p:txBody>
          <a:bodyPr/>
          <a:lstStyle/>
          <a:p>
            <a:pPr defTabSz="801688" eaLnBrk="1" hangingPunct="1">
              <a:defRPr/>
            </a:pPr>
            <a:r>
              <a:rPr lang="en-US" altLang="ko-KR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4. </a:t>
            </a:r>
            <a:r>
              <a:rPr lang="ko-KR" altLang="en-US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규제와 규제완화의 이중주</a:t>
            </a:r>
            <a:endParaRPr lang="ko-KR" altLang="ko-KR" sz="2800" b="1" spc="-1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A644A4D-80A9-9D4F-6B7F-833CC2B54B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863792"/>
            <a:ext cx="8750745" cy="4071399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2925FD6A-8999-F643-B851-B43C7314BA4D}"/>
              </a:ext>
            </a:extLst>
          </p:cNvPr>
          <p:cNvSpPr/>
          <p:nvPr/>
        </p:nvSpPr>
        <p:spPr>
          <a:xfrm>
            <a:off x="153751" y="1196752"/>
            <a:ext cx="3644538" cy="44888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01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새로운 자유주의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(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신자유주의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)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5165676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97E09-4F38-5002-0BD7-A64CDE0F9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2">
            <a:extLst>
              <a:ext uri="{FF2B5EF4-FFF2-40B4-BE49-F238E27FC236}">
                <a16:creationId xmlns:a16="http://schemas.microsoft.com/office/drawing/2014/main" id="{01865221-3375-8978-C7A0-452F88509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88" y="130175"/>
            <a:ext cx="8229600" cy="561975"/>
          </a:xfrm>
        </p:spPr>
        <p:txBody>
          <a:bodyPr/>
          <a:lstStyle/>
          <a:p>
            <a:pPr defTabSz="801688" eaLnBrk="1" hangingPunct="1">
              <a:defRPr/>
            </a:pPr>
            <a:r>
              <a:rPr lang="en-US" altLang="ko-KR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4. </a:t>
            </a:r>
            <a:r>
              <a:rPr lang="ko-KR" altLang="en-US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규제와 규제완화의 이중주</a:t>
            </a:r>
            <a:endParaRPr lang="ko-KR" altLang="ko-KR" sz="2800" b="1" spc="-1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E9A5AF86-FA3D-57ED-7B5A-0CB922AE5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589" y="1916832"/>
            <a:ext cx="8680821" cy="4259733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A949CDA8-C53E-ACED-1151-17FF26E543D1}"/>
              </a:ext>
            </a:extLst>
          </p:cNvPr>
          <p:cNvSpPr/>
          <p:nvPr/>
        </p:nvSpPr>
        <p:spPr>
          <a:xfrm>
            <a:off x="-252536" y="1340768"/>
            <a:ext cx="3644538" cy="44888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7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01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 </a:t>
            </a:r>
            <a:r>
              <a:rPr kumimoji="0" lang="ko-KR" alt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새로운 자유주의</a:t>
            </a:r>
            <a:r>
              <a:rPr kumimoji="0" lang="en-US" altLang="ko-KR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(</a:t>
            </a:r>
            <a:r>
              <a:rPr kumimoji="0" lang="ko-KR" altLang="en-US" sz="15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신자유주의</a:t>
            </a:r>
            <a:r>
              <a:rPr kumimoji="0" lang="en-US" altLang="ko-KR" sz="1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)</a:t>
            </a:r>
            <a:endParaRPr kumimoji="0" lang="ko-KR" altLang="en-US" sz="15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0025040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97E09-4F38-5002-0BD7-A64CDE0F9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2">
            <a:extLst>
              <a:ext uri="{FF2B5EF4-FFF2-40B4-BE49-F238E27FC236}">
                <a16:creationId xmlns:a16="http://schemas.microsoft.com/office/drawing/2014/main" id="{01865221-3375-8978-C7A0-452F88509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88" y="130175"/>
            <a:ext cx="8229600" cy="561975"/>
          </a:xfrm>
        </p:spPr>
        <p:txBody>
          <a:bodyPr/>
          <a:lstStyle/>
          <a:p>
            <a:pPr defTabSz="801688" eaLnBrk="1" hangingPunct="1">
              <a:defRPr/>
            </a:pPr>
            <a:r>
              <a:rPr lang="en-US" altLang="ko-KR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5. </a:t>
            </a:r>
            <a:r>
              <a:rPr lang="ko-KR" altLang="en-US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공공선택이론 및 규제의 정치</a:t>
            </a:r>
            <a:endParaRPr lang="ko-KR" altLang="ko-KR" sz="2800" b="1" spc="-1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5C79D2-4528-1C7D-FDF2-4643706E097E}"/>
              </a:ext>
            </a:extLst>
          </p:cNvPr>
          <p:cNvSpPr txBox="1"/>
          <p:nvPr/>
        </p:nvSpPr>
        <p:spPr>
          <a:xfrm>
            <a:off x="395536" y="1412776"/>
            <a:ext cx="8496944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○ </a:t>
            </a:r>
            <a:r>
              <a: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G. Stigler</a:t>
            </a: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의 정부규제이론</a:t>
            </a: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11"/>
              <a:ea typeface="굴림" panose="020B0600000101010101" pitchFamily="50" charset="-127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굴림" panose="020B0600000101010101" pitchFamily="50" charset="-127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○ </a:t>
            </a:r>
            <a:r>
              <a: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S. </a:t>
            </a:r>
            <a:r>
              <a:rPr kumimoji="1" lang="en-US" altLang="ko-K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Peltzman</a:t>
            </a: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의 정부규제 일반이론</a:t>
            </a: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11"/>
              <a:ea typeface="굴림" panose="020B0600000101010101" pitchFamily="50" charset="-127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*HY-Sinmyeongjo"/>
              <a:ea typeface="굴림" panose="020B0600000101010101" pitchFamily="50" charset="-127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○ </a:t>
            </a:r>
            <a:r>
              <a: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R. Posner</a:t>
            </a: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의 정부규제이론</a:t>
            </a: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*HY-Sinmyeongjo"/>
              <a:ea typeface="굴림" panose="020B0600000101010101" pitchFamily="50" charset="-127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11"/>
              <a:ea typeface="굴림" panose="020B0600000101010101" pitchFamily="50" charset="-127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○ 의회정치과정이론</a:t>
            </a: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11"/>
              <a:ea typeface="굴림" panose="020B0600000101010101" pitchFamily="50" charset="-127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ko-KR" sz="2400" dirty="0">
              <a:solidFill>
                <a:srgbClr val="000000"/>
              </a:solidFill>
              <a:latin typeface="T11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○ 집단행동의 딜레마와 정부규제이론</a:t>
            </a: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11"/>
              <a:ea typeface="굴림" panose="020B0600000101010101" pitchFamily="50" charset="-127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ko-KR" sz="2400" dirty="0">
              <a:solidFill>
                <a:srgbClr val="000000"/>
              </a:solidFill>
              <a:latin typeface="T11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○ </a:t>
            </a:r>
            <a:r>
              <a: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J. Wilson</a:t>
            </a: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의 </a:t>
            </a:r>
            <a:r>
              <a: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Regulatory Politics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ko-KR" sz="2400" dirty="0">
              <a:solidFill>
                <a:srgbClr val="000000"/>
              </a:solidFill>
              <a:latin typeface="T11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○ 정부규제와 이익집단</a:t>
            </a: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11"/>
              <a:ea typeface="굴림" panose="020B0600000101010101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3879619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97E09-4F38-5002-0BD7-A64CDE0F9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2">
            <a:extLst>
              <a:ext uri="{FF2B5EF4-FFF2-40B4-BE49-F238E27FC236}">
                <a16:creationId xmlns:a16="http://schemas.microsoft.com/office/drawing/2014/main" id="{01865221-3375-8978-C7A0-452F88509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88" y="130175"/>
            <a:ext cx="8229600" cy="561975"/>
          </a:xfrm>
        </p:spPr>
        <p:txBody>
          <a:bodyPr/>
          <a:lstStyle/>
          <a:p>
            <a:pPr defTabSz="801688" eaLnBrk="1" hangingPunct="1">
              <a:defRPr/>
            </a:pPr>
            <a:r>
              <a:rPr lang="en-US" altLang="ko-KR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5. </a:t>
            </a:r>
            <a:r>
              <a:rPr lang="ko-KR" altLang="en-US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공공선택이론 및 규제의 정치</a:t>
            </a:r>
            <a:endParaRPr lang="ko-KR" altLang="ko-KR" sz="2800" b="1" spc="-1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5C79D2-4528-1C7D-FDF2-4643706E097E}"/>
              </a:ext>
            </a:extLst>
          </p:cNvPr>
          <p:cNvSpPr txBox="1"/>
          <p:nvPr/>
        </p:nvSpPr>
        <p:spPr>
          <a:xfrm>
            <a:off x="446088" y="1268760"/>
            <a:ext cx="849694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○ </a:t>
            </a:r>
            <a:r>
              <a: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J. Wilson</a:t>
            </a: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의 </a:t>
            </a:r>
            <a:r>
              <a: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Regulatory Politics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ko-KR" sz="2400" dirty="0">
              <a:solidFill>
                <a:srgbClr val="000000"/>
              </a:solidFill>
              <a:latin typeface="T11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11"/>
              <a:ea typeface="굴림" panose="020B0600000101010101" pitchFamily="50" charset="-127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ko-KR" sz="2400" dirty="0">
              <a:solidFill>
                <a:srgbClr val="000000"/>
              </a:solidFill>
              <a:latin typeface="T11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11"/>
              <a:ea typeface="굴림" panose="020B0600000101010101" pitchFamily="50" charset="-127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ko-KR" sz="2400" dirty="0">
              <a:solidFill>
                <a:srgbClr val="000000"/>
              </a:solidFill>
              <a:latin typeface="T11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11"/>
              <a:ea typeface="굴림" panose="020B0600000101010101" pitchFamily="50" charset="-127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lang="ko-KR" altLang="en-US" sz="2400" dirty="0"/>
            </a:br>
            <a:br>
              <a:rPr lang="ko-KR" altLang="en-US" sz="2400" dirty="0"/>
            </a:br>
            <a:br>
              <a:rPr lang="ko-KR" altLang="en-US" sz="2400" dirty="0"/>
            </a:b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 </a:t>
            </a:r>
            <a:br>
              <a:rPr lang="ko-KR" altLang="en-US" sz="2400" dirty="0"/>
            </a:b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11"/>
              <a:ea typeface="굴림" panose="020B0600000101010101" pitchFamily="50" charset="-127"/>
              <a:cs typeface="+mn-cs"/>
            </a:endParaRPr>
          </a:p>
        </p:txBody>
      </p:sp>
      <p:pic>
        <p:nvPicPr>
          <p:cNvPr id="3" name="Picture 0">
            <a:extLst>
              <a:ext uri="{FF2B5EF4-FFF2-40B4-BE49-F238E27FC236}">
                <a16:creationId xmlns:a16="http://schemas.microsoft.com/office/drawing/2014/main" id="{628495BF-A392-7AAC-94D5-444572DE08D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458" t="37066" r="41251" b="33498"/>
          <a:stretch>
            <a:fillRect/>
          </a:stretch>
        </p:blipFill>
        <p:spPr>
          <a:xfrm>
            <a:off x="395536" y="2048659"/>
            <a:ext cx="8087938" cy="3744416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414531947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97E09-4F38-5002-0BD7-A64CDE0F9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2">
            <a:extLst>
              <a:ext uri="{FF2B5EF4-FFF2-40B4-BE49-F238E27FC236}">
                <a16:creationId xmlns:a16="http://schemas.microsoft.com/office/drawing/2014/main" id="{01865221-3375-8978-C7A0-452F88509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88" y="130175"/>
            <a:ext cx="8229600" cy="561975"/>
          </a:xfrm>
        </p:spPr>
        <p:txBody>
          <a:bodyPr/>
          <a:lstStyle/>
          <a:p>
            <a:pPr defTabSz="801688" eaLnBrk="1" hangingPunct="1">
              <a:defRPr/>
            </a:pPr>
            <a:r>
              <a:rPr lang="en-US" altLang="ko-KR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5. </a:t>
            </a:r>
            <a:r>
              <a:rPr lang="ko-KR" altLang="en-US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공공선택이론 및 규제의 정치</a:t>
            </a:r>
            <a:endParaRPr lang="ko-KR" altLang="ko-KR" sz="2800" b="1" spc="-1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5C79D2-4528-1C7D-FDF2-4643706E097E}"/>
              </a:ext>
            </a:extLst>
          </p:cNvPr>
          <p:cNvSpPr txBox="1"/>
          <p:nvPr/>
        </p:nvSpPr>
        <p:spPr>
          <a:xfrm>
            <a:off x="395536" y="1412776"/>
            <a:ext cx="8496944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○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대중적 정치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: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 정부규제에 대한 감지된 비용과 편익이 모두 이질적인 불특정 </a:t>
            </a:r>
            <a:r>
              <a:rPr lang="ko-KR" altLang="en-US" sz="2400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다수에게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 미치는 경우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.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독과점 및 공정거래 규제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,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언론의 윤리규제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,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사회적 차별규제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.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규제의 필요성은 사익을 주장하는 이익집단보다는 공익집단에 의해 제기됨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.</a:t>
            </a: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11"/>
              <a:ea typeface="굴림" panose="020B0600000101010101" pitchFamily="50" charset="-127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ko-KR" sz="2400" dirty="0">
              <a:solidFill>
                <a:srgbClr val="000000"/>
              </a:solidFill>
              <a:latin typeface="T11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○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고객정치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: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 정부규제로 발생하게 될 비용은 상대적으로 작고 이질적인 불특정 다수인에게 부담 되나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,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그것의 편익은 대단히 크며 동질적인 소수에 귀속되는 경우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.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농산물 최저가격제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,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수입규제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,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택시사업인가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.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규제를 통한 수혜자는 잘 조직화되어 있어서 규제기관의 결정과 집행에 강력한 영향력을 행사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.</a:t>
            </a: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11"/>
              <a:ea typeface="굴림" panose="020B0600000101010101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9133151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97E09-4F38-5002-0BD7-A64CDE0F9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2">
            <a:extLst>
              <a:ext uri="{FF2B5EF4-FFF2-40B4-BE49-F238E27FC236}">
                <a16:creationId xmlns:a16="http://schemas.microsoft.com/office/drawing/2014/main" id="{01865221-3375-8978-C7A0-452F88509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88" y="130175"/>
            <a:ext cx="8229600" cy="561975"/>
          </a:xfrm>
        </p:spPr>
        <p:txBody>
          <a:bodyPr/>
          <a:lstStyle/>
          <a:p>
            <a:pPr defTabSz="801688" eaLnBrk="1" hangingPunct="1">
              <a:defRPr/>
            </a:pPr>
            <a:r>
              <a:rPr lang="en-US" altLang="ko-KR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5. </a:t>
            </a:r>
            <a:r>
              <a:rPr lang="ko-KR" altLang="en-US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공공선택이론 및 규제의 정치</a:t>
            </a:r>
            <a:endParaRPr lang="ko-KR" altLang="ko-KR" sz="2800" b="1" spc="-1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5C79D2-4528-1C7D-FDF2-4643706E097E}"/>
              </a:ext>
            </a:extLst>
          </p:cNvPr>
          <p:cNvSpPr txBox="1"/>
          <p:nvPr/>
        </p:nvSpPr>
        <p:spPr>
          <a:xfrm>
            <a:off x="395536" y="1412776"/>
            <a:ext cx="849694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○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기업가적 정치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: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 규제의 비용은 소수의 동질적인 집단에 집중되어 있으나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,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편익은 대다수에 넓게 확산되어 있는 경우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.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환경오염규제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,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자동차안전규제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,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산업안전규제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.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혁신적 정치인의 역할과 정치적 계기의 형성이 중요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.</a:t>
            </a:r>
            <a:br>
              <a:rPr lang="ko-KR" altLang="en-US" sz="2400" dirty="0"/>
            </a:br>
            <a:br>
              <a:rPr lang="ko-KR" altLang="en-US" sz="2400" dirty="0"/>
            </a:b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○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이익집단정치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: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 정부규제로부터 예상되는 비용과 편익이 각각 소수의 동질적인 집단에 국한되는 경우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.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노사관계 규제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,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벤처기업관련규제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,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의약분업규제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.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이익집단 사이의 첨예한 갈등으로 치닫게 될 가능성이 높으며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, 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규제기관인 정부는 </a:t>
            </a:r>
            <a:r>
              <a:rPr lang="ko-KR" altLang="en-US" sz="2400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중립자</a:t>
            </a:r>
            <a:r>
              <a:rPr lang="ko-KR" altLang="en-US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 또는 조정자 역할을 수행</a:t>
            </a:r>
            <a:r>
              <a:rPr lang="en-US" altLang="ko-KR" sz="24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Malgun Gothic" panose="020B0503020000020004" pitchFamily="50" charset="-127"/>
                <a:ea typeface="Malgun Gothic" panose="020B0503020000020004" pitchFamily="50" charset="-127"/>
              </a:rPr>
              <a:t>.</a:t>
            </a: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11"/>
              <a:ea typeface="굴림" panose="020B0600000101010101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8406650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97E09-4F38-5002-0BD7-A64CDE0F9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2">
            <a:extLst>
              <a:ext uri="{FF2B5EF4-FFF2-40B4-BE49-F238E27FC236}">
                <a16:creationId xmlns:a16="http://schemas.microsoft.com/office/drawing/2014/main" id="{01865221-3375-8978-C7A0-452F88509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88" y="130175"/>
            <a:ext cx="8229600" cy="561975"/>
          </a:xfrm>
        </p:spPr>
        <p:txBody>
          <a:bodyPr/>
          <a:lstStyle/>
          <a:p>
            <a:pPr defTabSz="801688" eaLnBrk="1" hangingPunct="1">
              <a:defRPr/>
            </a:pPr>
            <a:r>
              <a:rPr lang="en-US" altLang="ko-KR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5. </a:t>
            </a:r>
            <a:r>
              <a:rPr lang="ko-KR" altLang="en-US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공공선택이론 및 규제의 정치</a:t>
            </a:r>
            <a:endParaRPr lang="ko-KR" altLang="ko-KR" sz="2800" b="1" spc="-1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5C79D2-4528-1C7D-FDF2-4643706E097E}"/>
              </a:ext>
            </a:extLst>
          </p:cNvPr>
          <p:cNvSpPr txBox="1"/>
          <p:nvPr/>
        </p:nvSpPr>
        <p:spPr>
          <a:xfrm>
            <a:off x="395536" y="1412776"/>
            <a:ext cx="8496944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○ 포획이론</a:t>
            </a:r>
            <a:r>
              <a: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(capture theory): </a:t>
            </a: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피규제자가</a:t>
            </a:r>
            <a:r>
              <a: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 </a:t>
            </a: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규제기관을 포획</a:t>
            </a: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11"/>
              <a:ea typeface="굴림" panose="020B0600000101010101" pitchFamily="50" charset="-127"/>
              <a:cs typeface="+mn-cs"/>
            </a:endParaRPr>
          </a:p>
          <a:p>
            <a:pPr algn="l" fontAlgn="base"/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굴림" panose="020B0600000101010101" pitchFamily="50" charset="-127"/>
              <a:cs typeface="+mn-cs"/>
            </a:endParaRPr>
          </a:p>
          <a:p>
            <a:pPr>
              <a:defRPr/>
            </a:pP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○ 지대추구이론</a:t>
            </a:r>
            <a:r>
              <a: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(rent-seeking theory): </a:t>
            </a: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민간부문에서 규제를 통해 초과수익을 얻기 위해 규제자에게 로비</a:t>
            </a: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11"/>
              <a:ea typeface="굴림" panose="020B0600000101010101" pitchFamily="50" charset="-127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*HY-Sinmyeongjo"/>
              <a:ea typeface="굴림" panose="020B0600000101010101" pitchFamily="50" charset="-127"/>
              <a:cs typeface="+mn-cs"/>
            </a:endParaRPr>
          </a:p>
          <a:p>
            <a:pPr>
              <a:defRPr/>
            </a:pP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○ 지대추출이론</a:t>
            </a:r>
            <a:r>
              <a: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(rent-extraction theory): </a:t>
            </a: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규제자가 규제권한을 위협도구로 삼아</a:t>
            </a:r>
            <a:r>
              <a: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,</a:t>
            </a: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 민간의 특정부문의 초과수익 일부를  </a:t>
            </a:r>
            <a:r>
              <a:rPr kumimoji="1" lang="ko-KR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뽑아감</a:t>
            </a: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11"/>
              <a:ea typeface="굴림" panose="020B0600000101010101" pitchFamily="50" charset="-127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11"/>
              <a:ea typeface="굴림" panose="020B0600000101010101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4165443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AutoShape 2"/>
          <p:cNvSpPr>
            <a:spLocks noChangeArrowheads="1"/>
          </p:cNvSpPr>
          <p:nvPr/>
        </p:nvSpPr>
        <p:spPr bwMode="gray">
          <a:xfrm>
            <a:off x="2627313" y="2924175"/>
            <a:ext cx="3887787" cy="1339850"/>
          </a:xfrm>
          <a:prstGeom prst="roundRect">
            <a:avLst>
              <a:gd name="adj" fmla="val 49106"/>
            </a:avLst>
          </a:prstGeom>
          <a:noFill/>
          <a:ln w="2857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895350" marR="0" lvl="0" indent="-895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rebuchet MS" panose="020B0603020202020204" pitchFamily="34" charset="0"/>
                <a:ea typeface="굴림" panose="020B0600000101010101" pitchFamily="50" charset="-127"/>
                <a:cs typeface="+mn-cs"/>
              </a:rPr>
              <a:t>감사합니다 </a:t>
            </a:r>
            <a:r>
              <a:rPr kumimoji="0" lang="en-US" altLang="ko-KR" sz="4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rebuchet MS" panose="020B0603020202020204" pitchFamily="34" charset="0"/>
                <a:ea typeface="굴림" panose="020B0600000101010101" pitchFamily="50" charset="-127"/>
                <a:cs typeface="+mn-cs"/>
              </a:rPr>
              <a:t>!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54FA3B-F08F-48BB-B64A-EAED78A66ED0}" type="slidenum">
              <a:rPr kumimoji="1" lang="en-US" altLang="ko-KR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굴림" panose="020B0600000101010101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1" lang="en-US" altLang="ko-KR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굴림" panose="020B0600000101010101" pitchFamily="50" charset="-127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1423988" y="571500"/>
            <a:ext cx="6297612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>
            <a:lvl1pPr defTabSz="801688" eaLnBrk="0" hangingPunct="0">
              <a:defRPr kumimoji="1">
                <a:solidFill>
                  <a:schemeClr val="tx1"/>
                </a:solidFill>
                <a:latin typeface="Trebuchet MS" panose="020B0603020202020204" pitchFamily="34" charset="0"/>
                <a:ea typeface="굴림" panose="020B0600000101010101" pitchFamily="50" charset="-127"/>
              </a:defRPr>
            </a:lvl1pPr>
            <a:lvl2pPr marL="742950" indent="-285750" defTabSz="801688" eaLnBrk="0" hangingPunct="0">
              <a:defRPr kumimoji="1">
                <a:solidFill>
                  <a:schemeClr val="tx1"/>
                </a:solidFill>
                <a:latin typeface="Trebuchet MS" panose="020B0603020202020204" pitchFamily="34" charset="0"/>
                <a:ea typeface="굴림" panose="020B0600000101010101" pitchFamily="50" charset="-127"/>
              </a:defRPr>
            </a:lvl2pPr>
            <a:lvl3pPr marL="1143000" indent="-228600" defTabSz="801688" eaLnBrk="0" hangingPunct="0">
              <a:defRPr kumimoji="1">
                <a:solidFill>
                  <a:schemeClr val="tx1"/>
                </a:solidFill>
                <a:latin typeface="Trebuchet MS" panose="020B0603020202020204" pitchFamily="34" charset="0"/>
                <a:ea typeface="굴림" panose="020B0600000101010101" pitchFamily="50" charset="-127"/>
              </a:defRPr>
            </a:lvl3pPr>
            <a:lvl4pPr marL="1600200" indent="-228600" defTabSz="801688" eaLnBrk="0" hangingPunct="0">
              <a:defRPr kumimoji="1">
                <a:solidFill>
                  <a:schemeClr val="tx1"/>
                </a:solidFill>
                <a:latin typeface="Trebuchet MS" panose="020B0603020202020204" pitchFamily="34" charset="0"/>
                <a:ea typeface="굴림" panose="020B0600000101010101" pitchFamily="50" charset="-127"/>
              </a:defRPr>
            </a:lvl4pPr>
            <a:lvl5pPr marL="2057400" indent="-228600" defTabSz="801688" eaLnBrk="0" hangingPunct="0">
              <a:defRPr kumimoji="1">
                <a:solidFill>
                  <a:schemeClr val="tx1"/>
                </a:solidFill>
                <a:latin typeface="Trebuchet MS" panose="020B0603020202020204" pitchFamily="34" charset="0"/>
                <a:ea typeface="굴림" panose="020B0600000101010101" pitchFamily="50" charset="-127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rebuchet MS" panose="020B0603020202020204" pitchFamily="34" charset="0"/>
                <a:ea typeface="굴림" panose="020B0600000101010101" pitchFamily="50" charset="-127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rebuchet MS" panose="020B0603020202020204" pitchFamily="34" charset="0"/>
                <a:ea typeface="굴림" panose="020B0600000101010101" pitchFamily="50" charset="-127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rebuchet MS" panose="020B0603020202020204" pitchFamily="34" charset="0"/>
                <a:ea typeface="굴림" panose="020B0600000101010101" pitchFamily="50" charset="-127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rebuchet MS" panose="020B0603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defRPr/>
            </a:pPr>
            <a:r>
              <a:rPr lang="en-US" altLang="ko-KR" sz="32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나눔고딕" panose="020D0604000000000000" pitchFamily="50" charset="-127"/>
              </a:rPr>
              <a:t>CONTENTS</a:t>
            </a:r>
            <a:endParaRPr lang="ko-KR" altLang="ko-KR" sz="320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나눔고딕" panose="020D0604000000000000" pitchFamily="50" charset="-127"/>
            </a:endParaRPr>
          </a:p>
        </p:txBody>
      </p:sp>
      <p:grpSp>
        <p:nvGrpSpPr>
          <p:cNvPr id="19459" name="그룹 24"/>
          <p:cNvGrpSpPr>
            <a:grpSpLocks/>
          </p:cNvGrpSpPr>
          <p:nvPr/>
        </p:nvGrpSpPr>
        <p:grpSpPr bwMode="auto">
          <a:xfrm>
            <a:off x="1198925" y="1536858"/>
            <a:ext cx="7200974" cy="895350"/>
            <a:chOff x="1352550" y="2981325"/>
            <a:chExt cx="6438900" cy="895350"/>
          </a:xfrm>
        </p:grpSpPr>
        <p:pic>
          <p:nvPicPr>
            <p:cNvPr id="19477" name="그림 25" descr="index_3_4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2550" y="2981325"/>
              <a:ext cx="6438900" cy="895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8" name="TextBox 27"/>
            <p:cNvSpPr txBox="1">
              <a:spLocks noChangeArrowheads="1"/>
            </p:cNvSpPr>
            <p:nvPr/>
          </p:nvSpPr>
          <p:spPr bwMode="auto">
            <a:xfrm>
              <a:off x="2742133" y="3205723"/>
              <a:ext cx="16518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9pPr>
            </a:lstStyle>
            <a:p>
              <a:pPr latinLnBrk="0">
                <a:spcBef>
                  <a:spcPct val="0"/>
                </a:spcBef>
                <a:buFontTx/>
                <a:buNone/>
              </a:pPr>
              <a:endParaRPr lang="ko-KR" altLang="en-US" sz="2400" b="1" dirty="0">
                <a:latin typeface="-윤고딕330" panose="02030504000101010101" pitchFamily="18" charset="-127"/>
                <a:ea typeface="굴림" panose="020B0600000101010101" pitchFamily="50" charset="-127"/>
              </a:endParaRPr>
            </a:p>
          </p:txBody>
        </p:sp>
        <p:sp>
          <p:nvSpPr>
            <p:cNvPr id="31" name="TextBox 6"/>
            <p:cNvSpPr txBox="1">
              <a:spLocks noChangeArrowheads="1"/>
            </p:cNvSpPr>
            <p:nvPr/>
          </p:nvSpPr>
          <p:spPr bwMode="auto">
            <a:xfrm>
              <a:off x="1835134" y="3049729"/>
              <a:ext cx="45085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801688">
                <a:defRPr/>
              </a:pPr>
              <a:r>
                <a:rPr lang="en-US" altLang="ko-KR" sz="4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itchFamily="34" charset="0"/>
                </a:rPr>
                <a:t>1</a:t>
              </a:r>
              <a:endParaRPr lang="ko-KR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endParaRPr>
            </a:p>
          </p:txBody>
        </p:sp>
      </p:grpSp>
      <p:grpSp>
        <p:nvGrpSpPr>
          <p:cNvPr id="19460" name="그룹 31"/>
          <p:cNvGrpSpPr>
            <a:grpSpLocks/>
          </p:cNvGrpSpPr>
          <p:nvPr/>
        </p:nvGrpSpPr>
        <p:grpSpPr bwMode="auto">
          <a:xfrm>
            <a:off x="1200672" y="4530463"/>
            <a:ext cx="7221836" cy="895350"/>
            <a:chOff x="1400703" y="2987673"/>
            <a:chExt cx="6438900" cy="895350"/>
          </a:xfrm>
        </p:grpSpPr>
        <p:pic>
          <p:nvPicPr>
            <p:cNvPr id="19474" name="그림 32" descr="index_3_4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0703" y="2987673"/>
              <a:ext cx="6438900" cy="895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5" name="TextBox 34"/>
            <p:cNvSpPr txBox="1">
              <a:spLocks noChangeArrowheads="1"/>
            </p:cNvSpPr>
            <p:nvPr/>
          </p:nvSpPr>
          <p:spPr bwMode="auto">
            <a:xfrm>
              <a:off x="2635713" y="3175190"/>
              <a:ext cx="3914913" cy="48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9pPr>
            </a:lstStyle>
            <a:p>
              <a:pPr marL="0" marR="0" indent="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굴림" panose="020B0600000101010101" pitchFamily="50" charset="-127"/>
                  <a:ea typeface="굴림" panose="020B0600000101010101" pitchFamily="50" charset="-127"/>
                </a:rPr>
                <a:t>규제와 규제완화의 이중주      </a:t>
              </a:r>
              <a:endParaRPr lang="ko-KR" altLang="en-US" sz="24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</a:endParaRPr>
            </a:p>
          </p:txBody>
        </p:sp>
        <p:sp>
          <p:nvSpPr>
            <p:cNvPr id="36" name="TextBox 6"/>
            <p:cNvSpPr txBox="1">
              <a:spLocks noChangeArrowheads="1"/>
            </p:cNvSpPr>
            <p:nvPr/>
          </p:nvSpPr>
          <p:spPr bwMode="auto">
            <a:xfrm>
              <a:off x="1835134" y="3049729"/>
              <a:ext cx="45085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801688">
                <a:defRPr/>
              </a:pPr>
              <a:r>
                <a:rPr lang="en-US" altLang="ko-KR" sz="4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itchFamily="34" charset="0"/>
                </a:rPr>
                <a:t>4</a:t>
              </a:r>
              <a:endParaRPr lang="ko-KR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endParaRPr>
            </a:p>
          </p:txBody>
        </p:sp>
      </p:grpSp>
      <p:grpSp>
        <p:nvGrpSpPr>
          <p:cNvPr id="19461" name="그룹 37"/>
          <p:cNvGrpSpPr>
            <a:grpSpLocks/>
          </p:cNvGrpSpPr>
          <p:nvPr/>
        </p:nvGrpSpPr>
        <p:grpSpPr bwMode="auto">
          <a:xfrm>
            <a:off x="1195802" y="3521915"/>
            <a:ext cx="7200974" cy="895350"/>
            <a:chOff x="1352550" y="2981325"/>
            <a:chExt cx="6891858" cy="895350"/>
          </a:xfrm>
        </p:grpSpPr>
        <p:pic>
          <p:nvPicPr>
            <p:cNvPr id="19471" name="그림 38" descr="index_3_4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2550" y="2981325"/>
              <a:ext cx="6891858" cy="895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2" name="TextBox 39"/>
            <p:cNvSpPr txBox="1">
              <a:spLocks noChangeArrowheads="1"/>
            </p:cNvSpPr>
            <p:nvPr/>
          </p:nvSpPr>
          <p:spPr bwMode="auto">
            <a:xfrm>
              <a:off x="2725109" y="3186412"/>
              <a:ext cx="18679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9pPr>
            </a:lstStyle>
            <a:p>
              <a:pPr latinLnBrk="0">
                <a:spcBef>
                  <a:spcPct val="0"/>
                </a:spcBef>
                <a:buFontTx/>
                <a:buNone/>
              </a:pPr>
              <a:endParaRPr lang="ko-KR" altLang="en-US" sz="2400" b="1">
                <a:latin typeface="-윤고딕330" panose="02030504000101010101" pitchFamily="18" charset="-127"/>
                <a:ea typeface="굴림" panose="020B0600000101010101" pitchFamily="50" charset="-127"/>
              </a:endParaRPr>
            </a:p>
          </p:txBody>
        </p:sp>
        <p:sp>
          <p:nvSpPr>
            <p:cNvPr id="43" name="TextBox 6"/>
            <p:cNvSpPr txBox="1">
              <a:spLocks noChangeArrowheads="1"/>
            </p:cNvSpPr>
            <p:nvPr/>
          </p:nvSpPr>
          <p:spPr bwMode="auto">
            <a:xfrm>
              <a:off x="1835134" y="3049729"/>
              <a:ext cx="45085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801688">
                <a:defRPr/>
              </a:pPr>
              <a:r>
                <a:rPr lang="en-US" altLang="ko-KR" sz="4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itchFamily="34" charset="0"/>
                </a:rPr>
                <a:t>3</a:t>
              </a:r>
              <a:endParaRPr lang="ko-KR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endParaRPr>
            </a:p>
          </p:txBody>
        </p:sp>
      </p:grpSp>
      <p:grpSp>
        <p:nvGrpSpPr>
          <p:cNvPr id="19462" name="그룹 14"/>
          <p:cNvGrpSpPr>
            <a:grpSpLocks/>
          </p:cNvGrpSpPr>
          <p:nvPr/>
        </p:nvGrpSpPr>
        <p:grpSpPr bwMode="auto">
          <a:xfrm>
            <a:off x="1198925" y="2513105"/>
            <a:ext cx="7214580" cy="895350"/>
            <a:chOff x="1344754" y="2852125"/>
            <a:chExt cx="6438900" cy="895350"/>
          </a:xfrm>
        </p:grpSpPr>
        <p:pic>
          <p:nvPicPr>
            <p:cNvPr id="19468" name="그림 15" descr="index_3_4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754" y="2852125"/>
              <a:ext cx="6438900" cy="895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9" name="TextBox 16"/>
            <p:cNvSpPr txBox="1">
              <a:spLocks noChangeArrowheads="1"/>
            </p:cNvSpPr>
            <p:nvPr/>
          </p:nvSpPr>
          <p:spPr bwMode="auto">
            <a:xfrm>
              <a:off x="2550675" y="3038350"/>
              <a:ext cx="374306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9pPr>
            </a:lstStyle>
            <a:p>
              <a:pPr latinLnBrk="0">
                <a:spcBef>
                  <a:spcPct val="0"/>
                </a:spcBef>
                <a:buNone/>
              </a:pP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굴림" panose="020B0600000101010101" pitchFamily="50" charset="-127"/>
                  <a:ea typeface="굴림" panose="020B0600000101010101" pitchFamily="50" charset="-127"/>
                </a:rPr>
                <a:t>시장실패와 규제의 필요성</a:t>
              </a:r>
              <a:endParaRPr lang="ko-KR" altLang="en-US" sz="24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</a:endParaRPr>
            </a:p>
          </p:txBody>
        </p:sp>
        <p:sp>
          <p:nvSpPr>
            <p:cNvPr id="18" name="TextBox 6"/>
            <p:cNvSpPr txBox="1">
              <a:spLocks noChangeArrowheads="1"/>
            </p:cNvSpPr>
            <p:nvPr/>
          </p:nvSpPr>
          <p:spPr bwMode="auto">
            <a:xfrm>
              <a:off x="1832438" y="2909317"/>
              <a:ext cx="45085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801688">
                <a:defRPr/>
              </a:pPr>
              <a:r>
                <a:rPr lang="en-US" altLang="ko-KR" sz="4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itchFamily="34" charset="0"/>
                </a:rPr>
                <a:t>2</a:t>
              </a:r>
              <a:endParaRPr lang="ko-KR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endParaRPr>
            </a:p>
          </p:txBody>
        </p:sp>
      </p:grpSp>
      <p:sp>
        <p:nvSpPr>
          <p:cNvPr id="19463" name="직사각형 18"/>
          <p:cNvSpPr>
            <a:spLocks noChangeArrowheads="1"/>
          </p:cNvSpPr>
          <p:nvPr/>
        </p:nvSpPr>
        <p:spPr bwMode="auto">
          <a:xfrm>
            <a:off x="2550121" y="3703536"/>
            <a:ext cx="4390946" cy="48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9pPr>
          </a:lstStyle>
          <a:p>
            <a:pPr marL="0" marR="0" indent="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2400" kern="0" spc="0" dirty="0">
                <a:solidFill>
                  <a:srgbClr val="000000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정부실패와 규제완화의 필요성</a:t>
            </a:r>
            <a:endParaRPr lang="ko-KR" altLang="en-US" sz="24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  <p:sp>
        <p:nvSpPr>
          <p:cNvPr id="25" name="직사각형 18">
            <a:extLst>
              <a:ext uri="{FF2B5EF4-FFF2-40B4-BE49-F238E27FC236}">
                <a16:creationId xmlns:a16="http://schemas.microsoft.com/office/drawing/2014/main" id="{E6EC120E-D4F7-447D-BE70-DEAE4FA939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3956" y="1766333"/>
            <a:ext cx="49039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나눔고딕" panose="020D0604000000000000" pitchFamily="50" charset="-127"/>
              </a:defRPr>
            </a:lvl9pPr>
          </a:lstStyle>
          <a:p>
            <a:pPr latinLnBrk="0">
              <a:spcBef>
                <a:spcPct val="0"/>
              </a:spcBef>
              <a:buNone/>
            </a:pPr>
            <a:r>
              <a:rPr lang="ko-KR" altLang="en-US" sz="2400" kern="0" spc="0" dirty="0">
                <a:solidFill>
                  <a:srgbClr val="000000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규제의 거시적 분석과 미시적 분석</a:t>
            </a:r>
            <a:endParaRPr lang="ko-KR" altLang="en-US" sz="2400" b="1" dirty="0">
              <a:latin typeface="-윤고딕330" panose="02030504000101010101" pitchFamily="18" charset="-127"/>
              <a:ea typeface="굴림" panose="020B0600000101010101" pitchFamily="50" charset="-127"/>
            </a:endParaRPr>
          </a:p>
        </p:txBody>
      </p:sp>
      <p:grpSp>
        <p:nvGrpSpPr>
          <p:cNvPr id="3" name="그룹 31">
            <a:extLst>
              <a:ext uri="{FF2B5EF4-FFF2-40B4-BE49-F238E27FC236}">
                <a16:creationId xmlns:a16="http://schemas.microsoft.com/office/drawing/2014/main" id="{E463BBAB-0FCD-6A90-FDBA-FF10EDEDCD5C}"/>
              </a:ext>
            </a:extLst>
          </p:cNvPr>
          <p:cNvGrpSpPr>
            <a:grpSpLocks/>
          </p:cNvGrpSpPr>
          <p:nvPr/>
        </p:nvGrpSpPr>
        <p:grpSpPr bwMode="auto">
          <a:xfrm>
            <a:off x="1211103" y="5551849"/>
            <a:ext cx="7221836" cy="895350"/>
            <a:chOff x="1400703" y="2987673"/>
            <a:chExt cx="6438900" cy="895350"/>
          </a:xfrm>
        </p:grpSpPr>
        <p:pic>
          <p:nvPicPr>
            <p:cNvPr id="4" name="그림 32" descr="index_3_4.png">
              <a:extLst>
                <a:ext uri="{FF2B5EF4-FFF2-40B4-BE49-F238E27FC236}">
                  <a16:creationId xmlns:a16="http://schemas.microsoft.com/office/drawing/2014/main" id="{62E8A75A-8899-4F3C-8215-25BAFBFCB6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0703" y="2987673"/>
              <a:ext cx="6438900" cy="895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34">
              <a:extLst>
                <a:ext uri="{FF2B5EF4-FFF2-40B4-BE49-F238E27FC236}">
                  <a16:creationId xmlns:a16="http://schemas.microsoft.com/office/drawing/2014/main" id="{E258366F-9471-1526-B0B4-82DC4434B0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88247" y="3140831"/>
              <a:ext cx="4463733" cy="48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나눔고딕" panose="020D0604000000000000" pitchFamily="50" charset="-127"/>
                </a:defRPr>
              </a:lvl9pPr>
            </a:lstStyle>
            <a:p>
              <a:pPr marL="0" marR="0" indent="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ko-KR" altLang="en-US" sz="2400" kern="0" spc="0" dirty="0">
                  <a:solidFill>
                    <a:srgbClr val="000000"/>
                  </a:solidFill>
                  <a:effectLst/>
                  <a:latin typeface="굴림" panose="020B0600000101010101" pitchFamily="50" charset="-127"/>
                  <a:ea typeface="굴림" panose="020B0600000101010101" pitchFamily="50" charset="-127"/>
                </a:rPr>
                <a:t>공공선택이론 및 규제의 정치        </a:t>
              </a:r>
              <a:endParaRPr lang="ko-KR" altLang="en-US" sz="24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</a:endParaRPr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F0E7A5F7-4785-50A4-4158-07B9C961DA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4831" y="3049144"/>
              <a:ext cx="45085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801688">
                <a:defRPr/>
              </a:pPr>
              <a:r>
                <a:rPr lang="en-US" altLang="ko-KR" sz="4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itchFamily="34" charset="0"/>
                </a:rPr>
                <a:t>5</a:t>
              </a:r>
              <a:endParaRPr lang="ko-KR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2"/>
          <p:cNvSpPr>
            <a:spLocks noGrp="1"/>
          </p:cNvSpPr>
          <p:nvPr>
            <p:ph type="title"/>
          </p:nvPr>
        </p:nvSpPr>
        <p:spPr>
          <a:xfrm>
            <a:off x="446088" y="130175"/>
            <a:ext cx="8229600" cy="561975"/>
          </a:xfrm>
        </p:spPr>
        <p:txBody>
          <a:bodyPr/>
          <a:lstStyle/>
          <a:p>
            <a:pPr defTabSz="801688" eaLnBrk="1" hangingPunct="1">
              <a:defRPr/>
            </a:pPr>
            <a:r>
              <a:rPr lang="ko-KR" altLang="en-US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2800" b="1" i="0" u="none" strike="noStrike" baseline="0" dirty="0" err="1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모다모다</a:t>
            </a:r>
            <a:r>
              <a:rPr lang="ko-KR" altLang="en-US" sz="2800" b="1" i="0" u="none" strike="noStrike" baseline="0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샴푸의 흥망</a:t>
            </a:r>
            <a:endParaRPr lang="ko-KR" altLang="ko-KR" sz="2800" b="1" spc="-1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4ADDBD-CC4A-3B6A-CBEA-E4A6F988611B}"/>
              </a:ext>
            </a:extLst>
          </p:cNvPr>
          <p:cNvSpPr txBox="1"/>
          <p:nvPr/>
        </p:nvSpPr>
        <p:spPr>
          <a:xfrm>
            <a:off x="466696" y="1052736"/>
            <a:ext cx="8064896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ko-KR" altLang="en-US" sz="2400" b="0" i="0" u="none" strike="noStrike" baseline="0" dirty="0">
                <a:latin typeface="T11"/>
              </a:rPr>
              <a:t> </a:t>
            </a:r>
            <a:r>
              <a:rPr lang="en-US" altLang="ko-KR" sz="3000" b="0" i="0" u="none" strike="noStrike" baseline="0" dirty="0">
                <a:solidFill>
                  <a:srgbClr val="C00000"/>
                </a:solidFill>
                <a:latin typeface="+mj-ea"/>
                <a:ea typeface="+mj-ea"/>
              </a:rPr>
              <a:t>&lt;&lt;</a:t>
            </a:r>
            <a:r>
              <a:rPr lang="ko-KR" altLang="en-US" sz="3000" b="0" i="0" u="none" strike="noStrike" baseline="0" dirty="0">
                <a:solidFill>
                  <a:srgbClr val="C00000"/>
                </a:solidFill>
                <a:latin typeface="+mj-ea"/>
                <a:ea typeface="+mj-ea"/>
              </a:rPr>
              <a:t> 망해서 </a:t>
            </a:r>
            <a:r>
              <a:rPr lang="en-US" altLang="ko-KR" sz="3000" b="0" i="0" u="none" strike="noStrike" baseline="0" dirty="0">
                <a:solidFill>
                  <a:srgbClr val="C00000"/>
                </a:solidFill>
                <a:latin typeface="+mj-ea"/>
                <a:ea typeface="+mj-ea"/>
              </a:rPr>
              <a:t>100</a:t>
            </a:r>
            <a:r>
              <a:rPr lang="ko-KR" altLang="en-US" sz="3000" b="0" i="0" u="none" strike="noStrike" baseline="0" dirty="0">
                <a:solidFill>
                  <a:srgbClr val="C00000"/>
                </a:solidFill>
                <a:latin typeface="+mj-ea"/>
                <a:ea typeface="+mj-ea"/>
              </a:rPr>
              <a:t>억 건물도 팔았다</a:t>
            </a:r>
            <a:r>
              <a:rPr lang="en-US" altLang="ko-KR" sz="3000" b="0" i="0" u="none" strike="noStrike" baseline="0" dirty="0">
                <a:solidFill>
                  <a:srgbClr val="C00000"/>
                </a:solidFill>
                <a:latin typeface="+mj-ea"/>
                <a:ea typeface="+mj-ea"/>
              </a:rPr>
              <a:t>? ‘</a:t>
            </a:r>
            <a:r>
              <a:rPr lang="ko-KR" altLang="en-US" sz="3000" b="0" i="0" u="none" strike="noStrike" baseline="0" dirty="0" err="1">
                <a:solidFill>
                  <a:srgbClr val="C00000"/>
                </a:solidFill>
                <a:latin typeface="+mj-ea"/>
                <a:ea typeface="+mj-ea"/>
              </a:rPr>
              <a:t>모다모다</a:t>
            </a:r>
            <a:r>
              <a:rPr lang="ko-KR" altLang="en-US" sz="3000" b="0" i="0" u="none" strike="noStrike" baseline="0" dirty="0">
                <a:solidFill>
                  <a:srgbClr val="C00000"/>
                </a:solidFill>
                <a:latin typeface="+mj-ea"/>
                <a:ea typeface="+mj-ea"/>
              </a:rPr>
              <a:t> 샴푸’ 돌아온 기적</a:t>
            </a:r>
            <a:r>
              <a:rPr lang="en-US" altLang="ko-KR" sz="3000" b="0" i="0" u="none" strike="noStrike" baseline="0" dirty="0">
                <a:solidFill>
                  <a:srgbClr val="C00000"/>
                </a:solidFill>
                <a:latin typeface="+mj-ea"/>
                <a:ea typeface="+mj-ea"/>
              </a:rPr>
              <a:t>&gt;&gt; </a:t>
            </a:r>
            <a:r>
              <a:rPr lang="ko-KR" altLang="en-US" sz="3000" b="0" i="0" u="none" strike="noStrike" baseline="0" dirty="0">
                <a:solidFill>
                  <a:srgbClr val="C00000"/>
                </a:solidFill>
                <a:latin typeface="+mj-ea"/>
                <a:ea typeface="+mj-ea"/>
              </a:rPr>
              <a:t> </a:t>
            </a:r>
            <a:r>
              <a:rPr lang="en-US" altLang="ko-KR" sz="3000" b="0" i="0" u="none" strike="noStrike" baseline="0" dirty="0">
                <a:solidFill>
                  <a:srgbClr val="C00000"/>
                </a:solidFill>
                <a:latin typeface="+mj-ea"/>
                <a:ea typeface="+mj-ea"/>
              </a:rPr>
              <a:t>[</a:t>
            </a:r>
            <a:r>
              <a:rPr lang="ko-KR" altLang="en-US" sz="3000" b="0" i="0" u="none" strike="noStrike" baseline="0" dirty="0">
                <a:solidFill>
                  <a:srgbClr val="C00000"/>
                </a:solidFill>
                <a:latin typeface="+mj-ea"/>
                <a:ea typeface="+mj-ea"/>
              </a:rPr>
              <a:t>출처</a:t>
            </a:r>
            <a:r>
              <a:rPr lang="en-US" altLang="ko-KR" sz="3000" b="0" i="0" u="none" strike="noStrike" baseline="0" dirty="0">
                <a:solidFill>
                  <a:srgbClr val="C00000"/>
                </a:solidFill>
                <a:latin typeface="+mj-ea"/>
                <a:ea typeface="+mj-ea"/>
              </a:rPr>
              <a:t>:</a:t>
            </a:r>
            <a:r>
              <a:rPr lang="ko-KR" altLang="en-US" sz="3000" b="0" i="0" u="none" strike="noStrike" baseline="0" dirty="0">
                <a:solidFill>
                  <a:srgbClr val="C00000"/>
                </a:solidFill>
                <a:latin typeface="+mj-ea"/>
                <a:ea typeface="+mj-ea"/>
              </a:rPr>
              <a:t>중앙일보</a:t>
            </a:r>
            <a:r>
              <a:rPr lang="en-US" altLang="ko-KR" sz="3000" b="0" i="0" u="none" strike="noStrike" baseline="0" dirty="0">
                <a:solidFill>
                  <a:srgbClr val="C00000"/>
                </a:solidFill>
                <a:latin typeface="+mj-ea"/>
                <a:ea typeface="+mj-ea"/>
              </a:rPr>
              <a:t>]</a:t>
            </a:r>
          </a:p>
          <a:p>
            <a:pPr algn="just"/>
            <a:endParaRPr lang="en-US" altLang="ko-KR" sz="1600" b="0" i="0" u="none" strike="noStrike" baseline="0" dirty="0">
              <a:latin typeface="T11"/>
            </a:endParaRPr>
          </a:p>
          <a:p>
            <a:pPr algn="just"/>
            <a:endParaRPr lang="en-US" altLang="ko-KR" sz="1600" b="0" i="0" u="none" strike="noStrike" baseline="0" dirty="0">
              <a:latin typeface="T11"/>
            </a:endParaRPr>
          </a:p>
          <a:p>
            <a:pPr algn="just"/>
            <a:r>
              <a:rPr lang="ko-KR" altLang="en-US" sz="1600" b="0" i="0" u="none" strike="noStrike" baseline="0" dirty="0">
                <a:latin typeface="T11"/>
              </a:rPr>
              <a:t>○ </a:t>
            </a:r>
            <a:r>
              <a:rPr lang="en-US" altLang="ko-KR" sz="1600" b="0" i="0" u="none" strike="noStrike" baseline="0" dirty="0">
                <a:latin typeface="T11"/>
              </a:rPr>
              <a:t>2017</a:t>
            </a:r>
            <a:r>
              <a:rPr lang="ko-KR" altLang="en-US" sz="1600" b="0" i="0" u="none" strike="noStrike" baseline="0" dirty="0">
                <a:latin typeface="T11"/>
              </a:rPr>
              <a:t>년</a:t>
            </a:r>
            <a:r>
              <a:rPr lang="en-US" altLang="ko-KR" sz="1600" b="0" i="0" u="none" strike="noStrike" baseline="0" dirty="0">
                <a:latin typeface="T11"/>
              </a:rPr>
              <a:t>,</a:t>
            </a:r>
            <a:r>
              <a:rPr lang="ko-KR" altLang="en-US" sz="1600" b="0" i="0" u="none" strike="noStrike" baseline="0" dirty="0">
                <a:latin typeface="T11"/>
              </a:rPr>
              <a:t> 정부는 </a:t>
            </a:r>
            <a:r>
              <a:rPr lang="ko-KR" altLang="en-US" sz="1600" b="0" i="0" u="none" strike="noStrike" baseline="0" dirty="0" err="1">
                <a:latin typeface="T11"/>
              </a:rPr>
              <a:t>염모제와</a:t>
            </a:r>
            <a:r>
              <a:rPr lang="ko-KR" altLang="en-US" sz="1600" b="0" i="0" u="none" strike="noStrike" baseline="0" dirty="0">
                <a:latin typeface="T11"/>
              </a:rPr>
              <a:t> 탈염</a:t>
            </a:r>
            <a:r>
              <a:rPr lang="en-US" altLang="ko-KR" sz="1600" b="0" i="0" u="none" strike="noStrike" baseline="0" dirty="0">
                <a:latin typeface="T11"/>
              </a:rPr>
              <a:t>·</a:t>
            </a:r>
            <a:r>
              <a:rPr lang="ko-KR" altLang="en-US" sz="1600" b="0" i="0" u="none" strike="noStrike" baseline="0" dirty="0">
                <a:latin typeface="T11"/>
              </a:rPr>
              <a:t>탈색제</a:t>
            </a:r>
            <a:r>
              <a:rPr lang="en-US" altLang="ko-KR" sz="1600" b="0" i="0" u="none" strike="noStrike" baseline="0" dirty="0">
                <a:latin typeface="T11"/>
              </a:rPr>
              <a:t>, </a:t>
            </a:r>
            <a:r>
              <a:rPr lang="ko-KR" altLang="en-US" sz="1600" b="0" i="0" u="none" strike="noStrike" baseline="0" dirty="0">
                <a:latin typeface="T11"/>
              </a:rPr>
              <a:t>탈모방지제 등이 </a:t>
            </a:r>
            <a:r>
              <a:rPr lang="ko-KR" altLang="en-US" sz="1600" b="0" i="0" u="none" strike="noStrike" baseline="0" dirty="0" err="1">
                <a:latin typeface="T11"/>
              </a:rPr>
              <a:t>의약외품</a:t>
            </a:r>
            <a:r>
              <a:rPr lang="en-US" altLang="ko-KR" sz="1600" b="0" i="0" u="none" strike="noStrike" baseline="0" dirty="0">
                <a:latin typeface="T11"/>
              </a:rPr>
              <a:t>(</a:t>
            </a:r>
            <a:r>
              <a:rPr lang="ko-KR" altLang="en-US" sz="1600" b="0" i="0" u="none" strike="noStrike" baseline="0" dirty="0">
                <a:latin typeface="T11"/>
              </a:rPr>
              <a:t>치약이냐 손소독제처럼 위생이나 질병 예방을 위한 상품</a:t>
            </a:r>
            <a:r>
              <a:rPr lang="en-US" altLang="ko-KR" sz="1600" b="0" i="0" u="none" strike="noStrike" baseline="0" dirty="0">
                <a:latin typeface="T11"/>
              </a:rPr>
              <a:t>)</a:t>
            </a:r>
            <a:r>
              <a:rPr lang="ko-KR" altLang="en-US" sz="1600" b="0" i="0" u="none" strike="noStrike" baseline="0" dirty="0">
                <a:latin typeface="T11"/>
              </a:rPr>
              <a:t>에서 기능성 화장품으로 전환</a:t>
            </a:r>
            <a:r>
              <a:rPr lang="en-US" altLang="ko-KR" sz="1600" b="0" i="0" u="none" strike="noStrike" baseline="0" dirty="0">
                <a:latin typeface="T11"/>
              </a:rPr>
              <a:t>. </a:t>
            </a:r>
            <a:r>
              <a:rPr lang="ko-KR" altLang="en-US" sz="1600" b="0" i="0" u="none" strike="noStrike" baseline="0" dirty="0">
                <a:latin typeface="T11"/>
              </a:rPr>
              <a:t>기존의 까다로운 규제를 풀어 신제품 개발을 유도하고</a:t>
            </a:r>
            <a:r>
              <a:rPr lang="en-US" altLang="ko-KR" sz="1600" b="0" i="0" u="none" strike="noStrike" baseline="0" dirty="0">
                <a:latin typeface="T11"/>
              </a:rPr>
              <a:t>, </a:t>
            </a:r>
            <a:r>
              <a:rPr lang="ko-KR" altLang="en-US" sz="1600" b="0" i="0" u="none" strike="noStrike" baseline="0" dirty="0">
                <a:latin typeface="T11"/>
              </a:rPr>
              <a:t>시장을 확대해 보자는 구상</a:t>
            </a:r>
            <a:r>
              <a:rPr lang="en-US" altLang="ko-KR" sz="1600" b="0" i="0" u="none" strike="noStrike" baseline="0" dirty="0">
                <a:latin typeface="T11"/>
              </a:rPr>
              <a:t>.</a:t>
            </a:r>
          </a:p>
          <a:p>
            <a:pPr algn="just"/>
            <a:r>
              <a:rPr lang="en-US" altLang="ko-KR" sz="1600" dirty="0">
                <a:latin typeface="T11"/>
              </a:rPr>
              <a:t>    =&gt;  </a:t>
            </a:r>
            <a:r>
              <a:rPr lang="ko-KR" altLang="en-US" sz="1600" b="0" i="0" u="none" strike="noStrike" baseline="0" dirty="0">
                <a:latin typeface="T11"/>
              </a:rPr>
              <a:t>배형진 대표는 ‘</a:t>
            </a:r>
            <a:r>
              <a:rPr lang="ko-KR" altLang="en-US" sz="1600" b="0" i="0" u="none" strike="noStrike" baseline="0" dirty="0" err="1">
                <a:latin typeface="T11"/>
              </a:rPr>
              <a:t>비에이치랩</a:t>
            </a:r>
            <a:r>
              <a:rPr lang="ko-KR" altLang="en-US" sz="1600" b="0" i="0" u="none" strike="noStrike" baseline="0" dirty="0">
                <a:latin typeface="T11"/>
              </a:rPr>
              <a:t>’</a:t>
            </a:r>
            <a:r>
              <a:rPr lang="en-US" altLang="ko-KR" sz="1600" b="0" i="0" u="none" strike="noStrike" baseline="0" dirty="0">
                <a:latin typeface="T11"/>
              </a:rPr>
              <a:t>(</a:t>
            </a:r>
            <a:r>
              <a:rPr lang="ko-KR" altLang="en-US" sz="1600" b="0" i="0" u="none" strike="noStrike" baseline="0" dirty="0">
                <a:latin typeface="T11"/>
              </a:rPr>
              <a:t>현 </a:t>
            </a:r>
            <a:r>
              <a:rPr lang="ko-KR" altLang="en-US" sz="1600" b="0" i="0" u="none" strike="noStrike" baseline="0" dirty="0" err="1">
                <a:latin typeface="T11"/>
              </a:rPr>
              <a:t>모다바이오</a:t>
            </a:r>
            <a:r>
              <a:rPr lang="en-US" altLang="ko-KR" sz="1600" b="0" i="0" u="none" strike="noStrike" baseline="0" dirty="0">
                <a:latin typeface="T11"/>
              </a:rPr>
              <a:t>)</a:t>
            </a:r>
            <a:r>
              <a:rPr lang="ko-KR" altLang="en-US" sz="1600" b="0" i="0" u="none" strike="noStrike" baseline="0" dirty="0">
                <a:latin typeface="T11"/>
              </a:rPr>
              <a:t>이라는 법인을 신설</a:t>
            </a:r>
            <a:endParaRPr lang="en-US" altLang="ko-KR" sz="1600" b="0" i="0" u="none" strike="noStrike" baseline="0" dirty="0">
              <a:latin typeface="T11"/>
            </a:endParaRPr>
          </a:p>
          <a:p>
            <a:pPr algn="just"/>
            <a:endParaRPr lang="en-US" altLang="ko-KR" sz="16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just"/>
            <a:r>
              <a:rPr lang="ko-KR" altLang="en-US" sz="1600" b="0" i="0" u="none" strike="noStrike" baseline="0" dirty="0">
                <a:latin typeface="T11"/>
              </a:rPr>
              <a:t>○ </a:t>
            </a:r>
            <a:r>
              <a:rPr lang="en-US" altLang="ko-KR" sz="1600" b="0" i="0" u="none" strike="noStrike" baseline="0" dirty="0">
                <a:latin typeface="T11"/>
              </a:rPr>
              <a:t>2021</a:t>
            </a:r>
            <a:r>
              <a:rPr lang="ko-KR" altLang="en-US" sz="1600" b="0" i="0" u="none" strike="noStrike" baseline="0" dirty="0">
                <a:latin typeface="T11"/>
              </a:rPr>
              <a:t>년</a:t>
            </a:r>
            <a:r>
              <a:rPr lang="en-US" altLang="ko-KR" sz="1600" b="0" i="0" u="none" strike="noStrike" baseline="0" dirty="0">
                <a:latin typeface="T11"/>
              </a:rPr>
              <a:t>, </a:t>
            </a:r>
            <a:r>
              <a:rPr lang="ko-KR" altLang="en-US" sz="1600" b="0" i="0" u="none" strike="noStrike" baseline="0" dirty="0" err="1">
                <a:latin typeface="T11"/>
              </a:rPr>
              <a:t>모다모다는</a:t>
            </a:r>
            <a:r>
              <a:rPr lang="ko-KR" altLang="en-US" sz="1600" b="0" i="0" u="none" strike="noStrike" baseline="0" dirty="0">
                <a:latin typeface="T11"/>
              </a:rPr>
              <a:t> 출시하자마자 화제</a:t>
            </a:r>
            <a:r>
              <a:rPr lang="en-US" altLang="ko-KR" sz="1600" b="0" i="0" u="none" strike="noStrike" baseline="0" dirty="0">
                <a:latin typeface="T11"/>
              </a:rPr>
              <a:t>. </a:t>
            </a:r>
            <a:r>
              <a:rPr lang="ko-KR" altLang="en-US" sz="1600" b="0" i="0" u="none" strike="noStrike" baseline="0" dirty="0">
                <a:latin typeface="T11"/>
              </a:rPr>
              <a:t>특히 중장년층에게 인기를 끌면서 사재기까지 등장</a:t>
            </a:r>
            <a:r>
              <a:rPr lang="en-US" altLang="ko-KR" sz="1600" b="0" i="0" u="none" strike="noStrike" baseline="0" dirty="0">
                <a:latin typeface="T11"/>
              </a:rPr>
              <a:t>. </a:t>
            </a:r>
            <a:r>
              <a:rPr lang="ko-KR" altLang="en-US" sz="1600" b="0" i="0" u="none" strike="noStrike" baseline="0" dirty="0">
                <a:latin typeface="T11"/>
              </a:rPr>
              <a:t>미국</a:t>
            </a:r>
            <a:r>
              <a:rPr lang="en-US" altLang="ko-KR" sz="1600" b="0" i="0" u="none" strike="noStrike" baseline="0" dirty="0">
                <a:latin typeface="T11"/>
              </a:rPr>
              <a:t>·</a:t>
            </a:r>
            <a:r>
              <a:rPr lang="ko-KR" altLang="en-US" sz="1600" b="0" i="0" u="none" strike="noStrike" baseline="0" dirty="0">
                <a:latin typeface="T11"/>
              </a:rPr>
              <a:t>일본으로 수출도</a:t>
            </a:r>
            <a:r>
              <a:rPr lang="en-US" altLang="ko-KR" sz="1600" b="0" i="0" u="none" strike="noStrike" baseline="0" dirty="0">
                <a:latin typeface="T11"/>
              </a:rPr>
              <a:t>. 2022</a:t>
            </a:r>
            <a:r>
              <a:rPr lang="ko-KR" altLang="en-US" sz="1600" b="0" i="0" u="none" strike="noStrike" baseline="0" dirty="0">
                <a:latin typeface="T11"/>
              </a:rPr>
              <a:t>년 </a:t>
            </a:r>
            <a:r>
              <a:rPr lang="en-US" altLang="ko-KR" sz="1600" b="0" i="0" u="none" strike="noStrike" baseline="0" dirty="0">
                <a:latin typeface="T11"/>
              </a:rPr>
              <a:t>7</a:t>
            </a:r>
            <a:r>
              <a:rPr lang="ko-KR" altLang="en-US" sz="1600" b="0" i="0" u="none" strike="noStrike" baseline="0" dirty="0">
                <a:latin typeface="T11"/>
              </a:rPr>
              <a:t>월엔 세계 최고 권위의 뷰티 시상식 ‘</a:t>
            </a:r>
            <a:r>
              <a:rPr lang="ko-KR" altLang="en-US" sz="1600" b="0" i="0" u="none" strike="noStrike" baseline="0" dirty="0" err="1">
                <a:latin typeface="T11"/>
              </a:rPr>
              <a:t>코스모프로프’에서</a:t>
            </a:r>
            <a:r>
              <a:rPr lang="ko-KR" altLang="en-US" sz="1600" b="0" i="0" u="none" strike="noStrike" baseline="0" dirty="0">
                <a:latin typeface="T11"/>
              </a:rPr>
              <a:t> 우승</a:t>
            </a:r>
            <a:r>
              <a:rPr lang="en-US" altLang="ko-KR" sz="1600" b="0" i="0" u="none" strike="noStrike" baseline="0" dirty="0">
                <a:latin typeface="T11"/>
              </a:rPr>
              <a:t>. </a:t>
            </a:r>
            <a:r>
              <a:rPr lang="ko-KR" altLang="en-US" sz="1600" b="0" i="0" u="none" strike="noStrike" baseline="0" dirty="0">
                <a:latin typeface="T11"/>
              </a:rPr>
              <a:t>효능과 기술</a:t>
            </a:r>
            <a:r>
              <a:rPr lang="en-US" altLang="ko-KR" sz="1600" b="0" i="0" u="none" strike="noStrike" baseline="0" dirty="0">
                <a:latin typeface="T11"/>
              </a:rPr>
              <a:t>, </a:t>
            </a:r>
            <a:r>
              <a:rPr lang="ko-KR" altLang="en-US" sz="1600" b="0" i="0" u="none" strike="noStrike" baseline="0" dirty="0">
                <a:latin typeface="T11"/>
              </a:rPr>
              <a:t>안전성</a:t>
            </a:r>
            <a:r>
              <a:rPr lang="en-US" altLang="ko-KR" sz="1600" b="0" i="0" u="none" strike="noStrike" baseline="0" dirty="0">
                <a:latin typeface="T11"/>
              </a:rPr>
              <a:t>, </a:t>
            </a:r>
            <a:r>
              <a:rPr lang="ko-KR" altLang="en-US" sz="1600" b="0" i="0" u="none" strike="noStrike" baseline="0" dirty="0">
                <a:latin typeface="T11"/>
              </a:rPr>
              <a:t>디자인 등에서 높은 평가</a:t>
            </a:r>
            <a:r>
              <a:rPr lang="en-US" altLang="ko-KR" sz="1600" b="0" i="0" u="none" strike="noStrike" baseline="0" dirty="0">
                <a:latin typeface="T11"/>
              </a:rPr>
              <a:t>.</a:t>
            </a:r>
          </a:p>
          <a:p>
            <a:pPr algn="just"/>
            <a:endParaRPr lang="en-US" altLang="ko-KR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ko-KR" altLang="en-US" sz="1600" b="0" i="0" u="none" strike="noStrike" baseline="0" dirty="0">
                <a:latin typeface="T11"/>
              </a:rPr>
              <a:t>○ </a:t>
            </a:r>
            <a:r>
              <a:rPr lang="en-US" altLang="ko-KR" sz="1600" b="0" i="0" u="none" strike="noStrike" baseline="0" dirty="0">
                <a:latin typeface="T11"/>
              </a:rPr>
              <a:t>2021</a:t>
            </a:r>
            <a:r>
              <a:rPr lang="ko-KR" altLang="en-US" sz="1600" b="0" i="0" u="none" strike="noStrike" baseline="0" dirty="0">
                <a:latin typeface="T11"/>
              </a:rPr>
              <a:t>년 말</a:t>
            </a:r>
            <a:r>
              <a:rPr lang="en-US" altLang="ko-KR" sz="1600" b="0" i="0" u="none" strike="noStrike" baseline="0" dirty="0">
                <a:latin typeface="T11"/>
              </a:rPr>
              <a:t>,</a:t>
            </a:r>
            <a:r>
              <a:rPr lang="ko-KR" altLang="en-US" sz="1600" b="0" i="0" u="none" strike="noStrike" baseline="0" dirty="0" err="1">
                <a:latin typeface="T11"/>
              </a:rPr>
              <a:t>식약처는</a:t>
            </a:r>
            <a:r>
              <a:rPr lang="ko-KR" altLang="en-US" sz="1600" b="0" i="0" u="none" strike="noStrike" baseline="0" dirty="0">
                <a:latin typeface="T11"/>
              </a:rPr>
              <a:t> </a:t>
            </a:r>
            <a:r>
              <a:rPr lang="ko-KR" altLang="en-US" sz="1600" b="0" i="0" u="none" strike="noStrike" baseline="0" dirty="0" err="1">
                <a:latin typeface="T11"/>
              </a:rPr>
              <a:t>모다모다</a:t>
            </a:r>
            <a:r>
              <a:rPr lang="ko-KR" altLang="en-US" sz="1600" b="0" i="0" u="none" strike="noStrike" baseline="0" dirty="0">
                <a:latin typeface="T11"/>
              </a:rPr>
              <a:t> 샴푸에 들어간 ‘</a:t>
            </a:r>
            <a:r>
              <a:rPr lang="en-US" altLang="ko-KR" sz="1600" b="0" i="0" u="none" strike="noStrike" baseline="0" dirty="0">
                <a:latin typeface="T11"/>
              </a:rPr>
              <a:t>1,2,4-</a:t>
            </a:r>
            <a:r>
              <a:rPr lang="ko-KR" altLang="en-US" sz="1600" b="0" i="0" u="none" strike="noStrike" baseline="0" dirty="0" err="1">
                <a:latin typeface="T11"/>
              </a:rPr>
              <a:t>트리하이드록시벤젠</a:t>
            </a:r>
            <a:r>
              <a:rPr lang="en-US" altLang="ko-KR" sz="1600" b="0" i="0" u="none" strike="noStrike" baseline="0" dirty="0">
                <a:latin typeface="T11"/>
              </a:rPr>
              <a:t>(THB)’</a:t>
            </a:r>
            <a:r>
              <a:rPr lang="ko-KR" altLang="en-US" sz="1600" b="0" i="0" u="none" strike="noStrike" baseline="0" dirty="0">
                <a:latin typeface="T11"/>
              </a:rPr>
              <a:t>에 대해 사용금지를 행정 예고</a:t>
            </a:r>
            <a:r>
              <a:rPr lang="en-US" altLang="ko-KR" sz="1600" b="0" i="0" u="none" strike="noStrike" baseline="0" dirty="0">
                <a:latin typeface="T11"/>
              </a:rPr>
              <a:t>. THB</a:t>
            </a:r>
            <a:r>
              <a:rPr lang="ko-KR" altLang="en-US" sz="1600" b="0" i="0" u="none" strike="noStrike" baseline="0" dirty="0">
                <a:latin typeface="T11"/>
              </a:rPr>
              <a:t>에 대해 잠재적 유전독성 가능성이 있다고 판단</a:t>
            </a:r>
            <a:r>
              <a:rPr lang="en-US" altLang="ko-KR" sz="1600" b="0" i="0" u="none" strike="noStrike" baseline="0" dirty="0">
                <a:latin typeface="T11"/>
              </a:rPr>
              <a:t>. </a:t>
            </a:r>
            <a:r>
              <a:rPr lang="ko-KR" altLang="en-US" sz="1600" b="0" i="0" u="none" strike="noStrike" baseline="0" dirty="0">
                <a:latin typeface="T11"/>
              </a:rPr>
              <a:t>유럽 </a:t>
            </a:r>
            <a:r>
              <a:rPr lang="ko-KR" altLang="en-US" sz="1600" b="0" i="0" u="none" strike="noStrike" baseline="0" dirty="0" err="1">
                <a:latin typeface="T11"/>
              </a:rPr>
              <a:t>소비자안전성과학위원회</a:t>
            </a:r>
            <a:r>
              <a:rPr lang="en-US" altLang="ko-KR" sz="1600" b="0" i="0" u="none" strike="noStrike" baseline="0" dirty="0">
                <a:latin typeface="T11"/>
              </a:rPr>
              <a:t>(SCCS)</a:t>
            </a:r>
            <a:r>
              <a:rPr lang="ko-KR" altLang="en-US" sz="1600" b="0" i="0" u="none" strike="noStrike" baseline="0" dirty="0">
                <a:latin typeface="T11"/>
              </a:rPr>
              <a:t>에서 사용을 금지한 게 발단</a:t>
            </a:r>
            <a:r>
              <a:rPr lang="en-US" altLang="ko-KR" sz="1600" b="0" i="0" u="none" strike="noStrike" baseline="0" dirty="0">
                <a:latin typeface="T11"/>
              </a:rPr>
              <a:t>. </a:t>
            </a:r>
            <a:r>
              <a:rPr lang="ko-KR" altLang="en-US" sz="1600" b="0" i="0" u="none" strike="noStrike" baseline="0" dirty="0">
                <a:latin typeface="T11"/>
              </a:rPr>
              <a:t>과학계는 “낡은 규제가 신기술을 따라가지 못하는 대표 </a:t>
            </a:r>
            <a:r>
              <a:rPr lang="ko-KR" altLang="en-US" sz="1600" b="0" i="0" u="none" strike="noStrike" baseline="0" dirty="0" err="1">
                <a:latin typeface="T11"/>
              </a:rPr>
              <a:t>사례”라고</a:t>
            </a:r>
            <a:r>
              <a:rPr lang="ko-KR" altLang="en-US" sz="1600" b="0" i="0" u="none" strike="noStrike" baseline="0" dirty="0">
                <a:latin typeface="T11"/>
              </a:rPr>
              <a:t> 지적</a:t>
            </a:r>
            <a:r>
              <a:rPr lang="en-US" altLang="ko-KR" sz="1600" b="0" i="0" u="none" strike="noStrike" baseline="0" dirty="0">
                <a:latin typeface="T11"/>
              </a:rPr>
              <a:t>. </a:t>
            </a:r>
            <a:r>
              <a:rPr lang="ko-KR" altLang="en-US" sz="1600" b="0" i="0" u="none" strike="noStrike" baseline="0" dirty="0">
                <a:latin typeface="T11"/>
              </a:rPr>
              <a:t>이슈가 커지면서 배 대표는 국정감사 참고인으로 출석해 “안전성에 문제가 </a:t>
            </a:r>
            <a:r>
              <a:rPr lang="ko-KR" altLang="en-US" sz="1600" b="0" i="0" u="none" strike="noStrike" baseline="0" dirty="0" err="1">
                <a:latin typeface="T11"/>
              </a:rPr>
              <a:t>없다”고</a:t>
            </a:r>
            <a:r>
              <a:rPr lang="ko-KR" altLang="en-US" sz="1600" b="0" i="0" u="none" strike="noStrike" baseline="0" dirty="0">
                <a:latin typeface="T11"/>
              </a:rPr>
              <a:t> 맞섰지만 소용없었음</a:t>
            </a:r>
            <a:r>
              <a:rPr lang="en-US" altLang="ko-KR" sz="1600" b="0" i="0" u="none" strike="noStrike" baseline="0" dirty="0">
                <a:latin typeface="T11"/>
              </a:rPr>
              <a:t>.</a:t>
            </a:r>
          </a:p>
          <a:p>
            <a:pPr algn="l"/>
            <a:endParaRPr lang="en-US" altLang="ko-KR" sz="2400" b="0" i="0" u="none" strike="noStrike" baseline="0" dirty="0">
              <a:latin typeface="T10"/>
            </a:endParaRPr>
          </a:p>
        </p:txBody>
      </p:sp>
    </p:spTree>
    <p:extLst>
      <p:ext uri="{BB962C8B-B14F-4D97-AF65-F5344CB8AC3E}">
        <p14:creationId xmlns:p14="http://schemas.microsoft.com/office/powerpoint/2010/main" val="120127478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2"/>
          <p:cNvSpPr>
            <a:spLocks noGrp="1"/>
          </p:cNvSpPr>
          <p:nvPr>
            <p:ph type="title"/>
          </p:nvPr>
        </p:nvSpPr>
        <p:spPr>
          <a:xfrm>
            <a:off x="446088" y="130175"/>
            <a:ext cx="8229600" cy="561975"/>
          </a:xfrm>
        </p:spPr>
        <p:txBody>
          <a:bodyPr/>
          <a:lstStyle/>
          <a:p>
            <a:pPr defTabSz="801688" eaLnBrk="1" hangingPunct="1">
              <a:defRPr/>
            </a:pPr>
            <a:r>
              <a:rPr lang="ko-KR" altLang="en-US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2800" b="1" i="0" u="none" strike="noStrike" baseline="0" dirty="0" err="1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모다모다</a:t>
            </a:r>
            <a:r>
              <a:rPr lang="ko-KR" altLang="en-US" sz="2800" b="1" i="0" u="none" strike="noStrike" baseline="0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샴푸의 흥망</a:t>
            </a:r>
            <a:endParaRPr lang="ko-KR" altLang="ko-KR" sz="2800" b="1" spc="-1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4ADDBD-CC4A-3B6A-CBEA-E4A6F988611B}"/>
              </a:ext>
            </a:extLst>
          </p:cNvPr>
          <p:cNvSpPr txBox="1"/>
          <p:nvPr/>
        </p:nvSpPr>
        <p:spPr>
          <a:xfrm>
            <a:off x="539552" y="3795754"/>
            <a:ext cx="8064896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ko-KR" altLang="en-US" sz="2400" b="0" i="0" u="none" strike="noStrike" baseline="0" dirty="0">
                <a:latin typeface="T11"/>
              </a:rPr>
              <a:t> </a:t>
            </a:r>
            <a:r>
              <a:rPr lang="ko-KR" altLang="en-US" sz="1600" b="0" i="0" u="none" strike="noStrike" baseline="0" dirty="0">
                <a:latin typeface="T11"/>
              </a:rPr>
              <a:t>○ 매출이 하루아침에 급락</a:t>
            </a:r>
            <a:r>
              <a:rPr lang="en-US" altLang="ko-KR" sz="1600" b="0" i="0" u="none" strike="noStrike" baseline="0" dirty="0">
                <a:latin typeface="T11"/>
              </a:rPr>
              <a:t>. </a:t>
            </a:r>
            <a:r>
              <a:rPr lang="ko-KR" altLang="en-US" sz="1600" b="0" i="0" u="none" strike="noStrike" baseline="0" dirty="0" err="1">
                <a:latin typeface="T11"/>
              </a:rPr>
              <a:t>식약처와</a:t>
            </a:r>
            <a:r>
              <a:rPr lang="ko-KR" altLang="en-US" sz="1600" b="0" i="0" u="none" strike="noStrike" baseline="0" dirty="0">
                <a:latin typeface="T11"/>
              </a:rPr>
              <a:t> 소비자단체의 최종 결론은 ‘독성이 있다는 걸 배제할 수 </a:t>
            </a:r>
            <a:r>
              <a:rPr lang="ko-KR" altLang="en-US" sz="1600" b="0" i="0" u="none" strike="noStrike" baseline="0" dirty="0" err="1">
                <a:latin typeface="T11"/>
              </a:rPr>
              <a:t>없다’였음</a:t>
            </a:r>
            <a:r>
              <a:rPr lang="en-US" altLang="ko-KR" sz="1600" b="0" i="0" u="none" strike="noStrike" baseline="0" dirty="0">
                <a:latin typeface="T11"/>
              </a:rPr>
              <a:t>.</a:t>
            </a:r>
          </a:p>
          <a:p>
            <a:pPr algn="just"/>
            <a:endParaRPr lang="en-US" altLang="ko-KR" sz="1600" dirty="0">
              <a:latin typeface="T11"/>
            </a:endParaRPr>
          </a:p>
          <a:p>
            <a:pPr algn="just"/>
            <a:r>
              <a:rPr lang="ko-KR" altLang="en-US" sz="1600" b="0" i="0" u="none" strike="noStrike" baseline="0" dirty="0">
                <a:latin typeface="T11"/>
              </a:rPr>
              <a:t>○ 지난 </a:t>
            </a:r>
            <a:r>
              <a:rPr lang="en-US" altLang="ko-KR" sz="1600" b="0" i="0" u="none" strike="noStrike" baseline="0" dirty="0">
                <a:latin typeface="T11"/>
              </a:rPr>
              <a:t>2</a:t>
            </a:r>
            <a:r>
              <a:rPr lang="ko-KR" altLang="en-US" sz="1600" b="0" i="0" u="none" strike="noStrike" baseline="0" dirty="0">
                <a:latin typeface="T11"/>
              </a:rPr>
              <a:t>년간 마케팅과 연구개발 투자에 </a:t>
            </a:r>
            <a:r>
              <a:rPr lang="ko-KR" altLang="en-US" sz="1600" b="0" i="0" u="none" strike="noStrike" baseline="0" dirty="0" err="1">
                <a:latin typeface="T11"/>
              </a:rPr>
              <a:t>쏟아부은</a:t>
            </a:r>
            <a:r>
              <a:rPr lang="ko-KR" altLang="en-US" sz="1600" b="0" i="0" u="none" strike="noStrike" baseline="0" dirty="0">
                <a:latin typeface="T11"/>
              </a:rPr>
              <a:t> 돈이 </a:t>
            </a:r>
            <a:r>
              <a:rPr lang="en-US" altLang="ko-KR" sz="1600" b="0" i="0" u="none" strike="noStrike" baseline="0" dirty="0">
                <a:latin typeface="T11"/>
              </a:rPr>
              <a:t>130</a:t>
            </a:r>
            <a:r>
              <a:rPr lang="ko-KR" altLang="en-US" sz="1600" b="0" i="0" u="none" strike="noStrike" baseline="0" dirty="0">
                <a:latin typeface="T11"/>
              </a:rPr>
              <a:t>억원이 넘음</a:t>
            </a:r>
            <a:r>
              <a:rPr lang="en-US" altLang="ko-KR" sz="1600" b="0" i="0" u="none" strike="noStrike" baseline="0" dirty="0">
                <a:latin typeface="T11"/>
              </a:rPr>
              <a:t>. </a:t>
            </a:r>
            <a:r>
              <a:rPr lang="ko-KR" altLang="en-US" sz="1600" b="0" i="0" u="none" strike="noStrike" baseline="0" dirty="0">
                <a:latin typeface="T11"/>
              </a:rPr>
              <a:t>자금 사정이 </a:t>
            </a:r>
            <a:r>
              <a:rPr lang="ko-KR" altLang="en-US" sz="1600" b="0" i="0" u="none" strike="noStrike" baseline="0" dirty="0" err="1">
                <a:latin typeface="T11"/>
              </a:rPr>
              <a:t>빠듯해지자</a:t>
            </a:r>
            <a:r>
              <a:rPr lang="ko-KR" altLang="en-US" sz="1600" b="0" i="0" u="none" strike="noStrike" baseline="0" dirty="0">
                <a:latin typeface="T11"/>
              </a:rPr>
              <a:t> 배 대표는 지난달 석촌동 사옥을 매각</a:t>
            </a:r>
            <a:r>
              <a:rPr lang="en-US" altLang="ko-KR" sz="1600" b="0" i="0" u="none" strike="noStrike" baseline="0" dirty="0">
                <a:latin typeface="T11"/>
              </a:rPr>
              <a:t>. </a:t>
            </a:r>
            <a:r>
              <a:rPr lang="ko-KR" altLang="en-US" sz="1600" b="0" i="0" u="none" strike="noStrike" baseline="0" dirty="0">
                <a:latin typeface="T11"/>
              </a:rPr>
              <a:t>매각 대금은 </a:t>
            </a:r>
            <a:r>
              <a:rPr lang="en-US" altLang="ko-KR" sz="1600" b="0" i="0" u="none" strike="noStrike" baseline="0" dirty="0">
                <a:latin typeface="T11"/>
              </a:rPr>
              <a:t>110</a:t>
            </a:r>
            <a:r>
              <a:rPr lang="ko-KR" altLang="en-US" sz="1600" b="0" i="0" u="none" strike="noStrike" baseline="0" dirty="0">
                <a:latin typeface="T11"/>
              </a:rPr>
              <a:t>여 억원</a:t>
            </a:r>
            <a:r>
              <a:rPr lang="en-US" altLang="ko-KR" sz="1600" b="0" i="0" u="none" strike="noStrike" baseline="0" dirty="0">
                <a:latin typeface="T11"/>
              </a:rPr>
              <a:t>. 2008</a:t>
            </a:r>
            <a:r>
              <a:rPr lang="ko-KR" altLang="en-US" sz="1600" b="0" i="0" u="none" strike="noStrike" baseline="0" dirty="0">
                <a:latin typeface="T11"/>
              </a:rPr>
              <a:t>년 사업을 시작한 후 차근차근히 모아 직접 세운 건물</a:t>
            </a:r>
            <a:r>
              <a:rPr lang="en-US" altLang="ko-KR" sz="1600" b="0" i="0" u="none" strike="noStrike" baseline="0" dirty="0">
                <a:latin typeface="T11"/>
              </a:rPr>
              <a:t>. </a:t>
            </a:r>
            <a:r>
              <a:rPr lang="ko-KR" altLang="en-US" sz="1600" b="0" i="0" u="none" strike="noStrike" baseline="0" dirty="0">
                <a:latin typeface="T11"/>
              </a:rPr>
              <a:t>지금은 세 들어 감</a:t>
            </a:r>
            <a:r>
              <a:rPr lang="en-US" altLang="ko-KR" sz="1600" b="0" i="0" u="none" strike="noStrike" baseline="0" dirty="0">
                <a:latin typeface="T11"/>
              </a:rPr>
              <a:t>. </a:t>
            </a:r>
            <a:r>
              <a:rPr lang="ko-KR" altLang="en-US" sz="1600" b="0" i="0" u="none" strike="noStrike" baseline="0" dirty="0" err="1">
                <a:latin typeface="T11"/>
              </a:rPr>
              <a:t>모다모다에</a:t>
            </a:r>
            <a:r>
              <a:rPr lang="ko-KR" altLang="en-US" sz="1600" b="0" i="0" u="none" strike="noStrike" baseline="0" dirty="0">
                <a:latin typeface="T11"/>
              </a:rPr>
              <a:t> 올인</a:t>
            </a:r>
            <a:r>
              <a:rPr lang="en-US" altLang="ko-KR" sz="1600" b="0" i="0" u="none" strike="noStrike" baseline="0" dirty="0">
                <a:latin typeface="T11"/>
              </a:rPr>
              <a:t>. </a:t>
            </a:r>
            <a:r>
              <a:rPr lang="ko-KR" altLang="en-US" sz="1600" b="0" i="0" u="none" strike="noStrike" baseline="0" dirty="0">
                <a:latin typeface="T11"/>
              </a:rPr>
              <a:t>처음부터 다시 시작</a:t>
            </a:r>
            <a:r>
              <a:rPr lang="en-US" altLang="ko-KR" sz="1600" b="0" i="0" u="none" strike="noStrike" baseline="0" dirty="0">
                <a:latin typeface="T11"/>
              </a:rPr>
              <a:t>. </a:t>
            </a:r>
            <a:r>
              <a:rPr lang="ko-KR" altLang="en-US" sz="1600" b="0" i="0" u="none" strike="noStrike" baseline="0" dirty="0">
                <a:latin typeface="T11"/>
              </a:rPr>
              <a:t>논란을 잠재우자</a:t>
            </a:r>
            <a:r>
              <a:rPr lang="en-US" altLang="ko-KR" sz="1600" b="0" i="0" u="none" strike="noStrike" baseline="0" dirty="0">
                <a:latin typeface="T11"/>
              </a:rPr>
              <a:t>, </a:t>
            </a:r>
            <a:r>
              <a:rPr lang="ko-KR" altLang="en-US" sz="1600" b="0" i="0" u="none" strike="noStrike" baseline="0" dirty="0">
                <a:latin typeface="T11"/>
              </a:rPr>
              <a:t>그러려면 </a:t>
            </a:r>
            <a:r>
              <a:rPr lang="en-US" altLang="ko-KR" sz="1600" b="0" i="0" u="none" strike="noStrike" baseline="0" dirty="0">
                <a:latin typeface="T11"/>
              </a:rPr>
              <a:t>THB </a:t>
            </a:r>
            <a:r>
              <a:rPr lang="ko-KR" altLang="en-US" sz="1600" b="0" i="0" u="none" strike="noStrike" baseline="0" dirty="0">
                <a:latin typeface="T11"/>
              </a:rPr>
              <a:t>성분을 빼야</a:t>
            </a:r>
            <a:r>
              <a:rPr lang="en-US" altLang="ko-KR" sz="1600" b="0" i="0" u="none" strike="noStrike" baseline="0" dirty="0">
                <a:latin typeface="T11"/>
              </a:rPr>
              <a:t>. </a:t>
            </a:r>
            <a:r>
              <a:rPr lang="ko-KR" altLang="en-US" sz="1600" b="0" i="0" u="none" strike="noStrike" baseline="0" dirty="0">
                <a:latin typeface="T11"/>
              </a:rPr>
              <a:t>독성 규제를 통해 ‘날개를 꺾었던’ </a:t>
            </a:r>
            <a:r>
              <a:rPr lang="ko-KR" altLang="en-US" sz="1600" b="0" i="0" u="none" strike="noStrike" baseline="0" dirty="0" err="1">
                <a:latin typeface="T11"/>
              </a:rPr>
              <a:t>식약처부터</a:t>
            </a:r>
            <a:r>
              <a:rPr lang="ko-KR" altLang="en-US" sz="1600" b="0" i="0" u="none" strike="noStrike" baseline="0" dirty="0">
                <a:latin typeface="T11"/>
              </a:rPr>
              <a:t> </a:t>
            </a:r>
            <a:r>
              <a:rPr lang="ko-KR" altLang="en-US" sz="1600" b="0" i="0" u="none" strike="noStrike" baseline="0" dirty="0" err="1">
                <a:latin typeface="T11"/>
              </a:rPr>
              <a:t>찾아감</a:t>
            </a:r>
            <a:r>
              <a:rPr lang="en-US" altLang="ko-KR" sz="1600" b="0" i="0" u="none" strike="noStrike" baseline="0" dirty="0">
                <a:latin typeface="T11"/>
              </a:rPr>
              <a:t>. </a:t>
            </a:r>
            <a:r>
              <a:rPr lang="ko-KR" altLang="en-US" sz="1600" b="0" i="0" u="none" strike="noStrike" baseline="0" dirty="0">
                <a:latin typeface="T11"/>
              </a:rPr>
              <a:t>안전 가이드라인에 대해 적극적으로 자문을 구함</a:t>
            </a:r>
            <a:r>
              <a:rPr lang="en-US" altLang="ko-KR" sz="1600" b="0" i="0" u="none" strike="noStrike" baseline="0" dirty="0">
                <a:latin typeface="T11"/>
              </a:rPr>
              <a:t>. </a:t>
            </a:r>
            <a:endParaRPr lang="en-US" altLang="ko-KR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endParaRPr lang="en-US" altLang="ko-KR" sz="1600" b="0" i="0" u="none" strike="noStrike" baseline="0" dirty="0">
              <a:latin typeface="T11"/>
            </a:endParaRPr>
          </a:p>
          <a:p>
            <a:pPr algn="just"/>
            <a:r>
              <a:rPr lang="ko-KR" altLang="en-US" sz="1600" b="0" i="0" u="none" strike="noStrike" baseline="0" dirty="0">
                <a:latin typeface="T11"/>
              </a:rPr>
              <a:t>○ 결국 </a:t>
            </a:r>
            <a:r>
              <a:rPr lang="ko-KR" altLang="en-US" sz="1600" b="0" i="0" u="none" strike="noStrike" baseline="0" dirty="0" err="1">
                <a:latin typeface="T11"/>
              </a:rPr>
              <a:t>모다모다는</a:t>
            </a:r>
            <a:r>
              <a:rPr lang="ko-KR" altLang="en-US" sz="1600" b="0" i="0" u="none" strike="noStrike" baseline="0" dirty="0">
                <a:latin typeface="T11"/>
              </a:rPr>
              <a:t> 안전 검증 기관</a:t>
            </a:r>
            <a:r>
              <a:rPr lang="en-US" altLang="ko-KR" sz="1600" b="0" i="0" u="none" strike="noStrike" baseline="0" dirty="0">
                <a:latin typeface="T11"/>
              </a:rPr>
              <a:t>·</a:t>
            </a:r>
            <a:r>
              <a:rPr lang="ko-KR" altLang="en-US" sz="1600" b="0" i="0" u="none" strike="noStrike" baseline="0" dirty="0">
                <a:latin typeface="T11"/>
              </a:rPr>
              <a:t>연구소에서 유전독성 테스트를 통과해 최근 </a:t>
            </a:r>
            <a:r>
              <a:rPr lang="en-US" altLang="ko-KR" sz="1600" b="0" i="0" u="none" strike="noStrike" baseline="0" dirty="0">
                <a:latin typeface="T11"/>
              </a:rPr>
              <a:t>3</a:t>
            </a:r>
            <a:r>
              <a:rPr lang="ko-KR" altLang="en-US" sz="1600" b="0" i="0" u="none" strike="noStrike" baseline="0" dirty="0">
                <a:latin typeface="T11"/>
              </a:rPr>
              <a:t>세대 제품을 선보임</a:t>
            </a:r>
            <a:r>
              <a:rPr lang="en-US" altLang="ko-KR" sz="1600" b="0" i="0" u="none" strike="noStrike" baseline="0" dirty="0">
                <a:latin typeface="T11"/>
              </a:rPr>
              <a:t>.</a:t>
            </a:r>
            <a:endParaRPr lang="en-US" altLang="ko-KR" sz="2400" b="0" i="0" u="none" strike="noStrike" baseline="0" dirty="0">
              <a:latin typeface="T1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98B1F6BA-EEE2-E1D5-53C6-50EC7F150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884189"/>
            <a:ext cx="4752528" cy="2941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846571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2"/>
          <p:cNvSpPr>
            <a:spLocks noGrp="1"/>
          </p:cNvSpPr>
          <p:nvPr>
            <p:ph type="title"/>
          </p:nvPr>
        </p:nvSpPr>
        <p:spPr>
          <a:xfrm>
            <a:off x="446088" y="130175"/>
            <a:ext cx="8229600" cy="561975"/>
          </a:xfrm>
        </p:spPr>
        <p:txBody>
          <a:bodyPr/>
          <a:lstStyle/>
          <a:p>
            <a:pPr defTabSz="801688" eaLnBrk="1" hangingPunct="1">
              <a:defRPr/>
            </a:pPr>
            <a:r>
              <a:rPr lang="en-US" altLang="ko-KR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1. </a:t>
            </a:r>
            <a:r>
              <a:rPr lang="ko-KR" altLang="en-US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규제의 거시적 분석과 미시적 분석</a:t>
            </a:r>
            <a:endParaRPr lang="ko-KR" altLang="ko-KR" sz="2800" b="1" spc="-1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3" name="모서리가 둥근 직사각형 28">
            <a:extLst>
              <a:ext uri="{FF2B5EF4-FFF2-40B4-BE49-F238E27FC236}">
                <a16:creationId xmlns:a16="http://schemas.microsoft.com/office/drawing/2014/main" id="{6A2B4065-F75A-771E-EBD9-1FB298195F76}"/>
              </a:ext>
            </a:extLst>
          </p:cNvPr>
          <p:cNvSpPr/>
          <p:nvPr/>
        </p:nvSpPr>
        <p:spPr bwMode="gray">
          <a:xfrm>
            <a:off x="323528" y="1460402"/>
            <a:ext cx="3744416" cy="5093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2B2B2"/>
              </a:gs>
              <a:gs pos="47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25400" algn="ctr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  <a:effectLst>
            <a:outerShdw blurRad="50800" dist="25400" dir="4200000" algn="tl" rotWithShape="0">
              <a:prstClr val="black">
                <a:alpha val="28000"/>
              </a:prstClr>
            </a:outerShdw>
          </a:effectLst>
        </p:spPr>
        <p:txBody>
          <a:bodyPr wrap="none" lIns="72000" tIns="72000" rIns="72000" bIns="72000" anchor="ctr"/>
          <a:lstStyle/>
          <a:p>
            <a:pPr marL="177800" lvl="1" defTabSz="801688">
              <a:defRPr/>
            </a:pPr>
            <a:r>
              <a:rPr lang="ko-KR" altLang="en-US" sz="2000" b="1" i="0" u="none" strike="noStrike" baseline="0" dirty="0">
                <a:solidFill>
                  <a:srgbClr val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규제의 거시적 분석</a:t>
            </a:r>
            <a:endParaRPr lang="ko-KR" altLang="en-US" sz="2000" b="1" dirty="0">
              <a:solidFill>
                <a:srgbClr val="FFFFFF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4ADDBD-CC4A-3B6A-CBEA-E4A6F988611B}"/>
              </a:ext>
            </a:extLst>
          </p:cNvPr>
          <p:cNvSpPr txBox="1"/>
          <p:nvPr/>
        </p:nvSpPr>
        <p:spPr>
          <a:xfrm>
            <a:off x="827584" y="2598434"/>
            <a:ext cx="8064896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ko-KR" altLang="en-US" sz="2400" b="0" i="0" u="none" strike="noStrike" baseline="0" dirty="0">
                <a:latin typeface="T11"/>
              </a:rPr>
              <a:t>○ </a:t>
            </a:r>
            <a:r>
              <a:rPr lang="ko-KR" altLang="en-US" sz="2400" b="0" i="0" u="none" strike="noStrike" baseline="0" dirty="0" err="1">
                <a:latin typeface="T11"/>
              </a:rPr>
              <a:t>시장메카니즘의</a:t>
            </a:r>
            <a:r>
              <a:rPr lang="ko-KR" altLang="en-US" sz="2400" b="0" i="0" u="none" strike="noStrike" baseline="0" dirty="0">
                <a:latin typeface="T11"/>
              </a:rPr>
              <a:t> 효율성</a:t>
            </a:r>
            <a:endParaRPr lang="en-US" altLang="ko-KR" sz="2400" b="0" i="0" u="none" strike="noStrike" baseline="0" dirty="0">
              <a:latin typeface="T11"/>
            </a:endParaRPr>
          </a:p>
          <a:p>
            <a:pPr algn="l"/>
            <a:endParaRPr lang="en-US" altLang="ko-KR" sz="24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r>
              <a:rPr lang="ko-KR" altLang="en-US" sz="2400" b="0" i="0" u="none" strike="noStrike" baseline="0" dirty="0">
                <a:latin typeface="T11"/>
              </a:rPr>
              <a:t>○ 시장실패와 규제의 필요성</a:t>
            </a:r>
            <a:endParaRPr lang="en-US" altLang="ko-KR" sz="2400" b="0" i="0" u="none" strike="noStrike" baseline="0" dirty="0">
              <a:latin typeface="T11"/>
            </a:endParaRPr>
          </a:p>
          <a:p>
            <a:pPr algn="l"/>
            <a:endParaRPr lang="en-US" altLang="ko-KR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ko-KR" altLang="en-US" sz="2400" b="0" i="0" u="none" strike="noStrike" baseline="0" dirty="0">
                <a:latin typeface="T11"/>
              </a:rPr>
              <a:t>○ </a:t>
            </a:r>
            <a:r>
              <a:rPr lang="ko-KR" altLang="en-US" sz="2400" b="0" i="0" u="none" strike="noStrike" baseline="0" dirty="0" err="1">
                <a:latin typeface="T11"/>
              </a:rPr>
              <a:t>정부메카니즘의</a:t>
            </a:r>
            <a:r>
              <a:rPr lang="ko-KR" altLang="en-US" sz="2400" b="0" i="0" u="none" strike="noStrike" baseline="0" dirty="0">
                <a:latin typeface="T11"/>
              </a:rPr>
              <a:t> 효과성</a:t>
            </a:r>
            <a:endParaRPr lang="en-US" altLang="ko-KR" sz="2400" b="0" i="0" u="none" strike="noStrike" baseline="0" dirty="0">
              <a:latin typeface="T11"/>
            </a:endParaRPr>
          </a:p>
          <a:p>
            <a:pPr algn="l"/>
            <a:endParaRPr lang="en-US" altLang="ko-KR" sz="24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r>
              <a:rPr lang="ko-KR" altLang="en-US" sz="2400" b="0" i="0" u="none" strike="noStrike" baseline="0" dirty="0">
                <a:latin typeface="T11"/>
              </a:rPr>
              <a:t>○ 정부실패와 규제완화의 필요성</a:t>
            </a:r>
            <a:endParaRPr lang="en-US" altLang="ko-KR" sz="2400" b="0" i="0" u="none" strike="noStrike" baseline="0" dirty="0">
              <a:latin typeface="T11"/>
            </a:endParaRPr>
          </a:p>
          <a:p>
            <a:pPr algn="l"/>
            <a:endParaRPr lang="en-US" altLang="ko-KR" sz="2400" b="0" i="0" u="none" strike="noStrike" baseline="0" dirty="0">
              <a:latin typeface="T10"/>
            </a:endParaRPr>
          </a:p>
        </p:txBody>
      </p:sp>
    </p:spTree>
    <p:extLst>
      <p:ext uri="{BB962C8B-B14F-4D97-AF65-F5344CB8AC3E}">
        <p14:creationId xmlns:p14="http://schemas.microsoft.com/office/powerpoint/2010/main" val="1846832685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2"/>
          <p:cNvSpPr>
            <a:spLocks noGrp="1"/>
          </p:cNvSpPr>
          <p:nvPr>
            <p:ph type="title"/>
          </p:nvPr>
        </p:nvSpPr>
        <p:spPr>
          <a:xfrm>
            <a:off x="446088" y="130175"/>
            <a:ext cx="8229600" cy="561975"/>
          </a:xfrm>
        </p:spPr>
        <p:txBody>
          <a:bodyPr/>
          <a:lstStyle/>
          <a:p>
            <a:pPr defTabSz="801688" eaLnBrk="1" hangingPunct="1">
              <a:defRPr/>
            </a:pPr>
            <a:r>
              <a:rPr lang="en-US" altLang="ko-KR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1. </a:t>
            </a:r>
            <a:r>
              <a:rPr lang="ko-KR" altLang="en-US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규제의 거시적 분석과 미시적 분석</a:t>
            </a:r>
            <a:endParaRPr lang="ko-KR" altLang="ko-KR" sz="2800" b="1" spc="-1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3" name="모서리가 둥근 직사각형 28">
            <a:extLst>
              <a:ext uri="{FF2B5EF4-FFF2-40B4-BE49-F238E27FC236}">
                <a16:creationId xmlns:a16="http://schemas.microsoft.com/office/drawing/2014/main" id="{6A2B4065-F75A-771E-EBD9-1FB298195F76}"/>
              </a:ext>
            </a:extLst>
          </p:cNvPr>
          <p:cNvSpPr/>
          <p:nvPr/>
        </p:nvSpPr>
        <p:spPr bwMode="gray">
          <a:xfrm>
            <a:off x="323528" y="1460402"/>
            <a:ext cx="3744416" cy="5093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2B2B2"/>
              </a:gs>
              <a:gs pos="47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25400" algn="ctr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  <a:effectLst>
            <a:outerShdw blurRad="50800" dist="25400" dir="4200000" algn="tl" rotWithShape="0">
              <a:prstClr val="black">
                <a:alpha val="28000"/>
              </a:prstClr>
            </a:outerShdw>
          </a:effectLst>
        </p:spPr>
        <p:txBody>
          <a:bodyPr wrap="none" lIns="72000" tIns="72000" rIns="72000" bIns="72000" anchor="ctr"/>
          <a:lstStyle/>
          <a:p>
            <a:pPr marL="177800" marR="0" lvl="1" indent="0" algn="l" defTabSz="8016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규제의 미시적 분석</a:t>
            </a:r>
            <a:endParaRPr kumimoji="1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4ADDBD-CC4A-3B6A-CBEA-E4A6F988611B}"/>
              </a:ext>
            </a:extLst>
          </p:cNvPr>
          <p:cNvSpPr txBox="1"/>
          <p:nvPr/>
        </p:nvSpPr>
        <p:spPr>
          <a:xfrm>
            <a:off x="466371" y="2636912"/>
            <a:ext cx="842493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○ 실제 </a:t>
            </a:r>
            <a:r>
              <a:rPr kumimoji="1" lang="ko-KR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누구에</a:t>
            </a: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 의해</a:t>
            </a:r>
            <a:r>
              <a: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, </a:t>
            </a: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누구를 위해</a:t>
            </a:r>
            <a:r>
              <a: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, </a:t>
            </a: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어떻게 규제가 이뤄지는가</a:t>
            </a:r>
            <a:r>
              <a: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굴림" panose="020B0600000101010101" pitchFamily="50" charset="-127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○ 규제는 이해관계를 가지는 이익집단 사이의 정치적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     협상과 타협의 결과로서 이루어지거나 이루어지지 않기도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     하고</a:t>
            </a:r>
            <a:r>
              <a: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, </a:t>
            </a: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그것이 이루어지는 방법과 양상에도 많은 차이</a:t>
            </a: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11"/>
              <a:ea typeface="굴림" panose="020B0600000101010101" pitchFamily="50" charset="-127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굴림" panose="020B0600000101010101" pitchFamily="50" charset="-127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○ 공공선택이론</a:t>
            </a: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11"/>
              <a:ea typeface="굴림" panose="020B0600000101010101" pitchFamily="50" charset="-127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굴림" panose="020B0600000101010101" pitchFamily="50" charset="-127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11"/>
                <a:ea typeface="굴림" panose="020B0600000101010101" pitchFamily="50" charset="-127"/>
                <a:cs typeface="+mn-cs"/>
              </a:rPr>
              <a:t>○ 규제의 정치 이론</a:t>
            </a: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11"/>
              <a:ea typeface="굴림" panose="020B0600000101010101" pitchFamily="50" charset="-127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10"/>
              <a:ea typeface="굴림" panose="020B0600000101010101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846207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2"/>
          <p:cNvSpPr>
            <a:spLocks noGrp="1"/>
          </p:cNvSpPr>
          <p:nvPr>
            <p:ph type="title"/>
          </p:nvPr>
        </p:nvSpPr>
        <p:spPr>
          <a:xfrm>
            <a:off x="446088" y="130175"/>
            <a:ext cx="8229600" cy="561975"/>
          </a:xfrm>
        </p:spPr>
        <p:txBody>
          <a:bodyPr/>
          <a:lstStyle/>
          <a:p>
            <a:pPr defTabSz="801688" eaLnBrk="1" hangingPunct="1">
              <a:defRPr/>
            </a:pPr>
            <a:r>
              <a:rPr lang="en-US" altLang="ko-KR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2. </a:t>
            </a:r>
            <a:r>
              <a:rPr lang="ko-KR" altLang="en-US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시장실패와 규제의 필요성</a:t>
            </a:r>
            <a:endParaRPr lang="ko-KR" altLang="ko-KR" sz="2800" b="1" spc="-1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65609A1-D116-DC87-3731-75E0721A7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80" y="2204864"/>
            <a:ext cx="8532440" cy="3685862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00643F0C-15A4-788B-1124-08B3CF0FB1C8}"/>
              </a:ext>
            </a:extLst>
          </p:cNvPr>
          <p:cNvSpPr/>
          <p:nvPr/>
        </p:nvSpPr>
        <p:spPr>
          <a:xfrm>
            <a:off x="35496" y="1263109"/>
            <a:ext cx="2748799" cy="44888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01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자원배분의 비효율</a:t>
            </a:r>
          </a:p>
        </p:txBody>
      </p:sp>
    </p:spTree>
    <p:extLst>
      <p:ext uri="{BB962C8B-B14F-4D97-AF65-F5344CB8AC3E}">
        <p14:creationId xmlns:p14="http://schemas.microsoft.com/office/powerpoint/2010/main" val="3135041142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2"/>
          <p:cNvSpPr>
            <a:spLocks noGrp="1"/>
          </p:cNvSpPr>
          <p:nvPr>
            <p:ph type="title"/>
          </p:nvPr>
        </p:nvSpPr>
        <p:spPr>
          <a:xfrm>
            <a:off x="446088" y="130175"/>
            <a:ext cx="8229600" cy="561975"/>
          </a:xfrm>
        </p:spPr>
        <p:txBody>
          <a:bodyPr/>
          <a:lstStyle/>
          <a:p>
            <a:pPr defTabSz="801688" eaLnBrk="1" hangingPunct="1">
              <a:defRPr/>
            </a:pPr>
            <a:r>
              <a:rPr lang="en-US" altLang="ko-KR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2. </a:t>
            </a:r>
            <a:r>
              <a:rPr lang="ko-KR" altLang="en-US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시장실패와 규제의 필요성</a:t>
            </a:r>
            <a:endParaRPr lang="ko-KR" altLang="ko-KR" sz="2800" b="1" spc="-1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0FBEC386-89DA-7C39-B56D-1A6C201D7E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98" y="1844824"/>
            <a:ext cx="8981204" cy="3960216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3FFFBD32-BA9B-F3CB-9FC5-785E6C6ED67A}"/>
              </a:ext>
            </a:extLst>
          </p:cNvPr>
          <p:cNvSpPr/>
          <p:nvPr/>
        </p:nvSpPr>
        <p:spPr>
          <a:xfrm>
            <a:off x="81398" y="1052960"/>
            <a:ext cx="2450220" cy="44888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02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공평성의 악화</a:t>
            </a:r>
          </a:p>
        </p:txBody>
      </p:sp>
    </p:spTree>
    <p:extLst>
      <p:ext uri="{BB962C8B-B14F-4D97-AF65-F5344CB8AC3E}">
        <p14:creationId xmlns:p14="http://schemas.microsoft.com/office/powerpoint/2010/main" val="524946059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2"/>
          <p:cNvSpPr>
            <a:spLocks noGrp="1"/>
          </p:cNvSpPr>
          <p:nvPr>
            <p:ph type="title"/>
          </p:nvPr>
        </p:nvSpPr>
        <p:spPr>
          <a:xfrm>
            <a:off x="446088" y="130175"/>
            <a:ext cx="8229600" cy="561975"/>
          </a:xfrm>
        </p:spPr>
        <p:txBody>
          <a:bodyPr/>
          <a:lstStyle/>
          <a:p>
            <a:pPr defTabSz="801688" eaLnBrk="1" hangingPunct="1">
              <a:defRPr/>
            </a:pPr>
            <a:r>
              <a:rPr lang="en-US" altLang="ko-KR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3. </a:t>
            </a:r>
            <a:r>
              <a:rPr lang="ko-KR" altLang="en-US" sz="2800" kern="0" spc="0" dirty="0">
                <a:solidFill>
                  <a:srgbClr val="FFFFF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정부실패와 규제완화의 필요성</a:t>
            </a:r>
            <a:endParaRPr lang="ko-KR" altLang="ko-KR" sz="2800" b="1" spc="-1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4A95D49B-2635-F55B-BFE8-066B58E5E3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44824"/>
            <a:ext cx="8720083" cy="363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287942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blank">
  <a:themeElements>
    <a:clrScheme name="사용자 지정 1">
      <a:dk1>
        <a:srgbClr val="000000"/>
      </a:dk1>
      <a:lt1>
        <a:srgbClr val="FFFFFF"/>
      </a:lt1>
      <a:dk2>
        <a:srgbClr val="333333"/>
      </a:dk2>
      <a:lt2>
        <a:srgbClr val="C0C0C0"/>
      </a:lt2>
      <a:accent1>
        <a:srgbClr val="013F78"/>
      </a:accent1>
      <a:accent2>
        <a:srgbClr val="0060B6"/>
      </a:accent2>
      <a:accent3>
        <a:srgbClr val="2979CE"/>
      </a:accent3>
      <a:accent4>
        <a:srgbClr val="6BA8DF"/>
      </a:accent4>
      <a:accent5>
        <a:srgbClr val="F46516"/>
      </a:accent5>
      <a:accent6>
        <a:srgbClr val="F4AD03"/>
      </a:accent6>
      <a:hlink>
        <a:srgbClr val="2979CE"/>
      </a:hlink>
      <a:folHlink>
        <a:srgbClr val="0060B6"/>
      </a:folHlink>
    </a:clrScheme>
    <a:fontScheme name="pptshop_font">
      <a:majorFont>
        <a:latin typeface="Arial"/>
        <a:ea typeface="나눔고딕 Bold"/>
        <a:cs typeface=""/>
      </a:majorFont>
      <a:minorFont>
        <a:latin typeface="Arial"/>
        <a:ea typeface="나눔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60B6"/>
        </a:solidFill>
        <a:ln w="9525" cap="flat" cmpd="sng" algn="ctr">
          <a:solidFill>
            <a:srgbClr val="C2C2C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8016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60B6"/>
        </a:solidFill>
        <a:ln w="9525" cap="flat" cmpd="sng" algn="ctr">
          <a:solidFill>
            <a:srgbClr val="C2C2C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8016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ea typeface="굴림" pitchFamily="50" charset="-127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600" dirty="0" smtClean="0">
            <a:latin typeface="Arial" pitchFamily="34" charset="0"/>
            <a:ea typeface="나눔고딕" pitchFamily="50" charset="-127"/>
            <a:cs typeface="Arial" pitchFamily="34" charset="0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5524</TotalTime>
  <Words>749</Words>
  <Application>Microsoft Office PowerPoint</Application>
  <PresentationFormat>화면 슬라이드 쇼(4:3)</PresentationFormat>
  <Paragraphs>103</Paragraphs>
  <Slides>18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30" baseType="lpstr">
      <vt:lpstr>Arial</vt:lpstr>
      <vt:lpstr>T10</vt:lpstr>
      <vt:lpstr>굴림</vt:lpstr>
      <vt:lpstr>Trebuchet MS</vt:lpstr>
      <vt:lpstr>T11</vt:lpstr>
      <vt:lpstr>한컴 고딕</vt:lpstr>
      <vt:lpstr>맑은 고딕</vt:lpstr>
      <vt:lpstr>-윤고딕330</vt:lpstr>
      <vt:lpstr>함초롬바탕</vt:lpstr>
      <vt:lpstr>*HY-Sinmyeongjo</vt:lpstr>
      <vt:lpstr>맑은 고딕</vt:lpstr>
      <vt:lpstr>blank</vt:lpstr>
      <vt:lpstr>PowerPoint 프레젠테이션</vt:lpstr>
      <vt:lpstr>PowerPoint 프레젠테이션</vt:lpstr>
      <vt:lpstr> 모다모다 샴푸의 흥망</vt:lpstr>
      <vt:lpstr> 모다모다 샴푸의 흥망</vt:lpstr>
      <vt:lpstr>1. 규제의 거시적 분석과 미시적 분석</vt:lpstr>
      <vt:lpstr>1. 규제의 거시적 분석과 미시적 분석</vt:lpstr>
      <vt:lpstr>2. 시장실패와 규제의 필요성</vt:lpstr>
      <vt:lpstr>2. 시장실패와 규제의 필요성</vt:lpstr>
      <vt:lpstr>3. 정부실패와 규제완화의 필요성</vt:lpstr>
      <vt:lpstr>3. 정부실패와 규제완화의 필요성</vt:lpstr>
      <vt:lpstr>4. 규제와 규제완화의 이중주</vt:lpstr>
      <vt:lpstr>4. 규제와 규제완화의 이중주</vt:lpstr>
      <vt:lpstr>5. 공공선택이론 및 규제의 정치</vt:lpstr>
      <vt:lpstr>5. 공공선택이론 및 규제의 정치</vt:lpstr>
      <vt:lpstr>5. 공공선택이론 및 규제의 정치</vt:lpstr>
      <vt:lpstr>5. 공공선택이론 및 규제의 정치</vt:lpstr>
      <vt:lpstr>5. 공공선택이론 및 규제의 정치</vt:lpstr>
      <vt:lpstr>PowerPoint 프레젠테이션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파워포인트 템플릿</dc:title>
  <dc:creator>CNTREE</dc:creator>
  <cp:keywords>www.pptshop.co.kr</cp:keywords>
  <dc:description>본 콘텐츠의 저작권은 CNTREE에 있으며 
무단 전재, 복사, 배포 시 법적인 제재를 받을 수 있습니다.
www.pptshop.co.kr
Copyright © CNTREE</dc:description>
  <cp:lastModifiedBy>SHIN</cp:lastModifiedBy>
  <cp:revision>532</cp:revision>
  <dcterms:created xsi:type="dcterms:W3CDTF">2009-06-25T10:53:07Z</dcterms:created>
  <dcterms:modified xsi:type="dcterms:W3CDTF">2024-11-04T15:38:54Z</dcterms:modified>
</cp:coreProperties>
</file>