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9" r:id="rId4"/>
    <p:sldId id="270" r:id="rId5"/>
    <p:sldId id="271" r:id="rId6"/>
    <p:sldId id="272" r:id="rId7"/>
  </p:sldIdLst>
  <p:sldSz cx="12192000" cy="685800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114026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228051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342077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456103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570128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684154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798180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912205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9BCD"/>
    <a:srgbClr val="5FADD6"/>
    <a:srgbClr val="5EB2DD"/>
    <a:srgbClr val="3A9CCE"/>
    <a:srgbClr val="115BC7"/>
    <a:srgbClr val="1661C7"/>
    <a:srgbClr val="1A6EC9"/>
    <a:srgbClr val="1663C8"/>
    <a:srgbClr val="217DCA"/>
    <a:srgbClr val="2C93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8" autoAdjust="0"/>
    <p:restoredTop sz="94660"/>
  </p:normalViewPr>
  <p:slideViewPr>
    <p:cSldViewPr>
      <p:cViewPr varScale="1">
        <p:scale>
          <a:sx n="46" d="100"/>
          <a:sy n="46" d="100"/>
        </p:scale>
        <p:origin x="62" y="79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6-03T12:39:56.123" idx="1">
    <p:pos x="2988" y="436"/>
    <p:text>ppt가 전체 10장을 넘지 않도록 작성합니다</p:text>
    <p:extLst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10A93-50B4-44CD-B88E-66DE1991ACE1}" type="datetimeFigureOut">
              <a:rPr lang="ko-KR" altLang="en-US" smtClean="0"/>
              <a:t>2020-10-21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A9F69-AA67-4C8D-91C4-EBDCE1AABD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46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1pPr>
    <a:lvl2pPr marL="114026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2pPr>
    <a:lvl3pPr marL="228051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3pPr>
    <a:lvl4pPr marL="342077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4pPr>
    <a:lvl5pPr marL="456103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5pPr>
    <a:lvl6pPr marL="570128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6pPr>
    <a:lvl7pPr marL="684154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7pPr>
    <a:lvl8pPr marL="79818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8pPr>
    <a:lvl9pPr marL="912205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CDA52973-1D56-447D-8E15-6A6E994BF865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93CD"/>
              </a:gs>
              <a:gs pos="74000">
                <a:srgbClr val="217DCA"/>
              </a:gs>
              <a:gs pos="83000">
                <a:srgbClr val="1A6EC9"/>
              </a:gs>
              <a:gs pos="100000">
                <a:srgbClr val="1663C8"/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모서리가 둥근 직사각형 9">
            <a:extLst>
              <a:ext uri="{FF2B5EF4-FFF2-40B4-BE49-F238E27FC236}">
                <a16:creationId xmlns:a16="http://schemas.microsoft.com/office/drawing/2014/main" id="{57C44657-5786-47CA-A177-A60EA898A94B}"/>
              </a:ext>
            </a:extLst>
          </p:cNvPr>
          <p:cNvSpPr/>
          <p:nvPr userDrawn="1"/>
        </p:nvSpPr>
        <p:spPr bwMode="auto">
          <a:xfrm>
            <a:off x="193964" y="171000"/>
            <a:ext cx="11806692" cy="6516000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759" y="2130443"/>
            <a:ext cx="10362484" cy="1469907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622" y="3886267"/>
            <a:ext cx="8534758" cy="1752466"/>
          </a:xfrm>
        </p:spPr>
        <p:txBody>
          <a:bodyPr/>
          <a:lstStyle>
            <a:lvl1pPr marL="0" indent="0" algn="ctr">
              <a:buNone/>
              <a:defRPr/>
            </a:lvl1pPr>
            <a:lvl2pPr marL="193530" indent="0" algn="ctr">
              <a:buNone/>
              <a:defRPr/>
            </a:lvl2pPr>
            <a:lvl3pPr marL="387060" indent="0" algn="ctr">
              <a:buNone/>
              <a:defRPr/>
            </a:lvl3pPr>
            <a:lvl4pPr marL="580590" indent="0" algn="ctr">
              <a:buNone/>
              <a:defRPr/>
            </a:lvl4pPr>
            <a:lvl5pPr marL="774120" indent="0" algn="ctr">
              <a:buNone/>
              <a:defRPr/>
            </a:lvl5pPr>
            <a:lvl6pPr marL="967651" indent="0" algn="ctr">
              <a:buNone/>
              <a:defRPr/>
            </a:lvl6pPr>
            <a:lvl7pPr marL="1161181" indent="0" algn="ctr">
              <a:buNone/>
              <a:defRPr/>
            </a:lvl7pPr>
            <a:lvl8pPr marL="1354711" indent="0" algn="ctr">
              <a:buNone/>
              <a:defRPr/>
            </a:lvl8pPr>
            <a:lvl9pPr marL="1548241" indent="0" algn="ctr">
              <a:buNone/>
              <a:defRPr/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anchor="ctr"/>
          <a:lstStyle>
            <a:lvl1pPr>
              <a:defRPr sz="1600" b="1">
                <a:latin typeface="+mn-ea"/>
                <a:ea typeface="+mn-ea"/>
              </a:defRPr>
            </a:lvl1pPr>
          </a:lstStyle>
          <a:p>
            <a:fld id="{1B9E2791-ACE6-4D7B-80B5-40A42C4810A0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  <p:pic>
        <p:nvPicPr>
          <p:cNvPr id="4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3954ADD3-BF13-4EF0-8325-61E5AEBAB1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65" y="322319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5">
            <a:extLst>
              <a:ext uri="{FF2B5EF4-FFF2-40B4-BE49-F238E27FC236}">
                <a16:creationId xmlns:a16="http://schemas.microsoft.com/office/drawing/2014/main" id="{5A553644-ADFC-4346-BCBC-8F6E9546118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220650"/>
            <a:ext cx="5328592" cy="47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 dirty="0"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</a:rPr>
              <a:t>2020 </a:t>
            </a:r>
            <a:r>
              <a:rPr lang="ko-KR" altLang="en-US" b="1" dirty="0" smtClean="0"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</a:rPr>
              <a:t>한국안광학회</a:t>
            </a:r>
            <a:r>
              <a:rPr lang="ko-KR" altLang="en-US" b="1" dirty="0" smtClean="0"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sym typeface="Symbol"/>
              </a:rPr>
              <a:t> 동계학술대회</a:t>
            </a:r>
            <a:endParaRPr lang="en-US" altLang="ko-KR" sz="2000" dirty="0"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 bwMode="auto">
          <a:xfrm>
            <a:off x="0" y="6298674"/>
            <a:ext cx="12204865" cy="55932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242" y="274496"/>
            <a:ext cx="9806149" cy="894462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11886560" y="0"/>
            <a:ext cx="318305" cy="980727"/>
          </a:xfrm>
          <a:prstGeom prst="rect">
            <a:avLst/>
          </a:prstGeom>
          <a:solidFill>
            <a:srgbClr val="5EB2D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11784632" y="0"/>
            <a:ext cx="203856" cy="980727"/>
          </a:xfrm>
          <a:prstGeom prst="rect">
            <a:avLst/>
          </a:prstGeom>
          <a:solidFill>
            <a:srgbClr val="5FADD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0"/>
            <a:ext cx="11886560" cy="980727"/>
          </a:xfrm>
          <a:prstGeom prst="rect">
            <a:avLst/>
          </a:prstGeom>
          <a:solidFill>
            <a:srgbClr val="3A9C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2" y="58173"/>
            <a:ext cx="1080121" cy="84303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101929" y="37168"/>
            <a:ext cx="1087082" cy="872948"/>
          </a:xfrm>
          <a:prstGeom prst="ellipse">
            <a:avLst/>
          </a:prstGeom>
          <a:noFill/>
          <a:ln w="57150" cap="flat" cmpd="sng" algn="ctr">
            <a:solidFill>
              <a:srgbClr val="3A9CC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5A553644-ADFC-4346-BCBC-8F6E9546118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27433"/>
            <a:ext cx="5328592" cy="47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 dirty="0"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</a:rPr>
              <a:t>2020 </a:t>
            </a:r>
            <a:r>
              <a:rPr lang="ko-KR" altLang="en-US" b="1" dirty="0" smtClean="0"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</a:rPr>
              <a:t>한국안광학회</a:t>
            </a:r>
            <a:r>
              <a:rPr lang="ko-KR" altLang="en-US" b="1" dirty="0" smtClean="0"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sym typeface="Symbol"/>
              </a:rPr>
              <a:t> 동계학술대회</a:t>
            </a:r>
            <a:endParaRPr lang="en-US" altLang="ko-KR" sz="2000" dirty="0"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242" y="194787"/>
            <a:ext cx="109735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242" y="1600269"/>
            <a:ext cx="10973516" cy="452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36560" y="6292310"/>
            <a:ext cx="100811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+mn-ea"/>
                <a:ea typeface="+mn-ea"/>
              </a:defRPr>
            </a:lvl1pPr>
          </a:lstStyle>
          <a:p>
            <a:fld id="{8AFD4BAB-1370-4384-BFC7-D2CD913F0926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+mj-lt"/>
          <a:ea typeface="+mj-ea"/>
          <a:cs typeface="+mj-cs"/>
        </a:defRPr>
      </a:lvl1pPr>
      <a:lvl2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19353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38706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58059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77412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489873" indent="-489873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4572">
          <a:solidFill>
            <a:schemeClr val="tx1"/>
          </a:solidFill>
          <a:latin typeface="+mn-lt"/>
          <a:ea typeface="+mn-ea"/>
          <a:cs typeface="+mn-cs"/>
        </a:defRPr>
      </a:lvl1pPr>
      <a:lvl2pPr marL="1061728" indent="-408564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4021">
          <a:solidFill>
            <a:schemeClr val="tx1"/>
          </a:solidFill>
          <a:latin typeface="+mn-lt"/>
          <a:ea typeface="+mn-ea"/>
        </a:defRPr>
      </a:lvl2pPr>
      <a:lvl3pPr marL="1632910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429">
          <a:solidFill>
            <a:schemeClr val="tx1"/>
          </a:solidFill>
          <a:latin typeface="+mn-lt"/>
          <a:ea typeface="+mn-ea"/>
        </a:defRPr>
      </a:lvl3pPr>
      <a:lvl4pPr marL="2286074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78">
          <a:solidFill>
            <a:schemeClr val="tx1"/>
          </a:solidFill>
          <a:latin typeface="+mn-lt"/>
          <a:ea typeface="+mn-ea"/>
        </a:defRPr>
      </a:lvl4pPr>
      <a:lvl5pPr marL="2939239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5pPr>
      <a:lvl6pPr marL="313276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6pPr>
      <a:lvl7pPr marL="332629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7pPr>
      <a:lvl8pPr marL="351982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8pPr>
      <a:lvl9pPr marL="371335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1pPr>
      <a:lvl2pPr marL="19353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2pPr>
      <a:lvl3pPr marL="38706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3pPr>
      <a:lvl4pPr marL="58059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4pPr>
      <a:lvl5pPr marL="77412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5pPr>
      <a:lvl6pPr marL="96765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6pPr>
      <a:lvl7pPr marL="116118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7pPr>
      <a:lvl8pPr marL="135471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8pPr>
      <a:lvl9pPr marL="154824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773632" y="413457"/>
            <a:ext cx="754572" cy="89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95400" y="2060848"/>
            <a:ext cx="150239" cy="62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1446" y="868608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916446" y="1196752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914759" y="1556792"/>
            <a:ext cx="10362484" cy="1469907"/>
          </a:xfrm>
        </p:spPr>
        <p:txBody>
          <a:bodyPr/>
          <a:lstStyle/>
          <a:p>
            <a:pPr latinLnBrk="0">
              <a:lnSpc>
                <a:spcPct val="150000"/>
              </a:lnSpc>
            </a:pPr>
            <a:r>
              <a:rPr lang="ko-KR" altLang="en-US" sz="3200" b="1" dirty="0"/>
              <a:t>제목 입력 </a:t>
            </a:r>
            <a:r>
              <a:rPr lang="en-US" altLang="ko-KR" sz="3200" b="1" dirty="0"/>
              <a:t>: </a:t>
            </a:r>
            <a:r>
              <a:rPr lang="ko-KR" altLang="en-US" sz="3200" b="1" dirty="0"/>
              <a:t>사이즈 </a:t>
            </a:r>
            <a:r>
              <a:rPr lang="en-US" altLang="ko-KR" sz="3200" b="1" dirty="0"/>
              <a:t>32</a:t>
            </a:r>
            <a:r>
              <a:rPr lang="en-US" altLang="ko-K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3200" b="1" dirty="0">
                <a:solidFill>
                  <a:schemeClr val="tx1"/>
                </a:solidFill>
              </a:rPr>
              <a:t>근시안에서 안경과 콘택트렌즈 착용자의 </a:t>
            </a:r>
            <a:r>
              <a:rPr lang="en-US" altLang="ko-KR" sz="3200" b="1" dirty="0">
                <a:solidFill>
                  <a:schemeClr val="tx1"/>
                </a:solidFill>
              </a:rPr>
              <a:t/>
            </a:r>
            <a:br>
              <a:rPr lang="en-US" altLang="ko-KR" sz="3200" b="1" dirty="0">
                <a:solidFill>
                  <a:schemeClr val="tx1"/>
                </a:solidFill>
              </a:rPr>
            </a:br>
            <a:r>
              <a:rPr lang="ko-KR" altLang="en-US" sz="3200" b="1" dirty="0">
                <a:solidFill>
                  <a:schemeClr val="tx1"/>
                </a:solidFill>
              </a:rPr>
              <a:t>주변부 </a:t>
            </a:r>
            <a:r>
              <a:rPr lang="ko-KR" altLang="en-US" sz="3200" b="1" dirty="0" err="1">
                <a:solidFill>
                  <a:schemeClr val="tx1"/>
                </a:solidFill>
              </a:rPr>
              <a:t>굴절력</a:t>
            </a:r>
            <a:r>
              <a:rPr lang="ko-KR" altLang="en-US" sz="3200" b="1" dirty="0">
                <a:solidFill>
                  <a:schemeClr val="tx1"/>
                </a:solidFill>
              </a:rPr>
              <a:t> 비교</a:t>
            </a:r>
            <a:r>
              <a:rPr lang="en-US" altLang="ko-KR" sz="3200" b="1" dirty="0">
                <a:solidFill>
                  <a:schemeClr val="tx1"/>
                </a:solidFill>
              </a:rPr>
              <a:t>(</a:t>
            </a:r>
            <a:r>
              <a:rPr lang="ko-KR" altLang="en-US" sz="3200" b="1" dirty="0">
                <a:solidFill>
                  <a:schemeClr val="tx1"/>
                </a:solidFill>
              </a:rPr>
              <a:t>예시</a:t>
            </a:r>
            <a:r>
              <a:rPr lang="en-US" altLang="ko-KR" sz="3200" b="1" dirty="0">
                <a:solidFill>
                  <a:schemeClr val="tx1"/>
                </a:solidFill>
              </a:rPr>
              <a:t>)</a:t>
            </a:r>
            <a:endParaRPr lang="ko-KR" altLang="en-US" sz="3200" b="1" dirty="0"/>
          </a:p>
        </p:txBody>
      </p:sp>
      <p:sp>
        <p:nvSpPr>
          <p:cNvPr id="7" name="부제목 6"/>
          <p:cNvSpPr>
            <a:spLocks noGrp="1"/>
          </p:cNvSpPr>
          <p:nvPr>
            <p:ph type="subTitle" idx="1"/>
          </p:nvPr>
        </p:nvSpPr>
        <p:spPr>
          <a:xfrm>
            <a:off x="1828622" y="3573016"/>
            <a:ext cx="8534758" cy="1028897"/>
          </a:xfrm>
        </p:spPr>
        <p:txBody>
          <a:bodyPr/>
          <a:lstStyle/>
          <a:p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저자 입력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: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사이즈 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24</a:t>
            </a:r>
          </a:p>
          <a:p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홍길동</a:t>
            </a:r>
            <a:r>
              <a:rPr lang="en-US" altLang="ko-KR" sz="2400" b="1" baseline="30000" dirty="0">
                <a:solidFill>
                  <a:schemeClr val="accent1">
                    <a:lumMod val="25000"/>
                  </a:schemeClr>
                </a:solidFill>
              </a:rPr>
              <a:t>1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·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이순신</a:t>
            </a:r>
            <a:r>
              <a:rPr lang="en-US" altLang="ko-KR" sz="2400" b="1" baseline="30000" dirty="0">
                <a:solidFill>
                  <a:schemeClr val="accent1">
                    <a:lumMod val="25000"/>
                  </a:schemeClr>
                </a:solidFill>
              </a:rPr>
              <a:t>2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(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예시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)</a:t>
            </a:r>
            <a:endParaRPr lang="ko-KR" altLang="en-US" sz="2400" b="1" dirty="0">
              <a:solidFill>
                <a:schemeClr val="accent1">
                  <a:lumMod val="25000"/>
                </a:schemeClr>
              </a:solidFill>
            </a:endParaRPr>
          </a:p>
          <a:p>
            <a:endParaRPr lang="ko-KR" altLang="en-US" sz="24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60" name="부제목 6"/>
          <p:cNvSpPr txBox="1">
            <a:spLocks/>
          </p:cNvSpPr>
          <p:nvPr/>
        </p:nvSpPr>
        <p:spPr bwMode="auto">
          <a:xfrm>
            <a:off x="1828622" y="4601913"/>
            <a:ext cx="8534758" cy="175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marL="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572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53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021">
                <a:solidFill>
                  <a:schemeClr val="tx1"/>
                </a:solidFill>
                <a:latin typeface="+mn-lt"/>
                <a:ea typeface="+mn-ea"/>
              </a:defRPr>
            </a:lvl2pPr>
            <a:lvl3pPr marL="38706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3429">
                <a:solidFill>
                  <a:schemeClr val="tx1"/>
                </a:solidFill>
                <a:latin typeface="+mn-lt"/>
                <a:ea typeface="+mn-ea"/>
              </a:defRPr>
            </a:lvl3pPr>
            <a:lvl4pPr marL="58059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4pPr>
            <a:lvl5pPr marL="77412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5pPr>
            <a:lvl6pPr marL="96765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6pPr>
            <a:lvl7pPr marL="116118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7pPr>
            <a:lvl8pPr marL="135471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8pPr>
            <a:lvl9pPr marL="154824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ko-KR" altLang="en-US" sz="2000" b="1" kern="0" dirty="0"/>
              <a:t>소속 입력</a:t>
            </a:r>
            <a:r>
              <a:rPr lang="en-US" altLang="ko-KR" sz="2000" b="1" kern="0" dirty="0"/>
              <a:t>: </a:t>
            </a:r>
            <a:r>
              <a:rPr lang="ko-KR" altLang="en-US" sz="2000" b="1" kern="0" dirty="0"/>
              <a:t>사이즈 </a:t>
            </a:r>
            <a:r>
              <a:rPr lang="en-US" altLang="ko-KR" sz="2000" b="1" kern="0" dirty="0"/>
              <a:t>20</a:t>
            </a:r>
          </a:p>
          <a:p>
            <a:r>
              <a:rPr lang="en-US" altLang="ko-KR" sz="2000" b="1" baseline="30000" dirty="0"/>
              <a:t>1</a:t>
            </a:r>
            <a:r>
              <a:rPr lang="ko-KR" altLang="en-US" sz="2000" b="1" dirty="0"/>
              <a:t>한국대학교 안경광학과 </a:t>
            </a:r>
            <a:r>
              <a:rPr lang="en-US" altLang="ko-KR" sz="2000" b="1" dirty="0"/>
              <a:t>· </a:t>
            </a:r>
            <a:r>
              <a:rPr lang="en-US" altLang="ko-KR" sz="2000" b="1" baseline="30000" dirty="0"/>
              <a:t>2</a:t>
            </a:r>
            <a:r>
              <a:rPr lang="ko-KR" altLang="en-US" sz="2000" b="1" dirty="0"/>
              <a:t>최고대학교 안경광학과</a:t>
            </a:r>
          </a:p>
          <a:p>
            <a:endParaRPr lang="ko-KR" altLang="en-US" sz="2400" b="1" kern="0" dirty="0"/>
          </a:p>
        </p:txBody>
      </p:sp>
    </p:spTree>
    <p:extLst>
      <p:ext uri="{BB962C8B-B14F-4D97-AF65-F5344CB8AC3E}">
        <p14:creationId xmlns:p14="http://schemas.microsoft.com/office/powerpoint/2010/main" val="21993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grpSp>
        <p:nvGrpSpPr>
          <p:cNvPr id="15" name="그룹 14"/>
          <p:cNvGrpSpPr/>
          <p:nvPr/>
        </p:nvGrpSpPr>
        <p:grpSpPr>
          <a:xfrm>
            <a:off x="715658" y="1145442"/>
            <a:ext cx="10726318" cy="7180102"/>
            <a:chOff x="1172102" y="4938254"/>
            <a:chExt cx="9469255" cy="16962988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172102" y="4938254"/>
              <a:ext cx="2354469" cy="1450421"/>
              <a:chOff x="236268" y="88530"/>
              <a:chExt cx="2354469" cy="1450421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714803" y="311365"/>
                <a:ext cx="1875934" cy="1004745"/>
              </a:xfrm>
              <a:prstGeom prst="flowChartDelay">
                <a:avLst/>
              </a:prstGeom>
              <a:gradFill rotWithShape="1">
                <a:gsLst>
                  <a:gs pos="0">
                    <a:schemeClr val="accent3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6000" defTabSz="1306328"/>
                <a:r>
                  <a:rPr lang="ko-KR" altLang="en-US" sz="2000" b="1" dirty="0">
                    <a:latin typeface="+mn-ea"/>
                    <a:ea typeface="+mn-ea"/>
                  </a:rPr>
                  <a:t> </a:t>
                </a:r>
                <a:r>
                  <a:rPr lang="ko-KR" altLang="en-US" sz="2400" b="1" dirty="0">
                    <a:latin typeface="+mn-ea"/>
                    <a:ea typeface="+mn-ea"/>
                  </a:rPr>
                  <a:t>서론</a:t>
                </a: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236268" y="88530"/>
                <a:ext cx="630395" cy="1450421"/>
                <a:chOff x="956348" y="4179108"/>
                <a:chExt cx="630395" cy="1450421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lum bright="12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6348" y="4179108"/>
                  <a:ext cx="613512" cy="1450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026103" y="4468046"/>
                  <a:ext cx="560640" cy="872547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22857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4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ea"/>
                      <a:ea typeface="+mn-ea"/>
                    </a:rPr>
                    <a:t>Ⅰ</a:t>
                  </a: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81356" y="6413542"/>
              <a:ext cx="9360001" cy="1548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b="1" dirty="0">
                  <a:latin typeface="+mn-ea"/>
                  <a:ea typeface="+mn-ea"/>
                </a:rPr>
                <a:t>본문 서술</a:t>
              </a: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bg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bg1"/>
                </a:solidFill>
              </a:rPr>
              <a:t>굴절력</a:t>
            </a:r>
            <a:r>
              <a:rPr lang="ko-KR" altLang="en-US" sz="1800" b="1" dirty="0">
                <a:solidFill>
                  <a:schemeClr val="bg1"/>
                </a:solidFill>
              </a:rPr>
              <a:t> 비교</a:t>
            </a:r>
            <a:endParaRPr lang="ko-KR" altLang="en-US" sz="1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" name="직선 연결선 5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810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grpSp>
        <p:nvGrpSpPr>
          <p:cNvPr id="15" name="그룹 14"/>
          <p:cNvGrpSpPr/>
          <p:nvPr/>
        </p:nvGrpSpPr>
        <p:grpSpPr>
          <a:xfrm>
            <a:off x="715658" y="1145442"/>
            <a:ext cx="10726318" cy="7180102"/>
            <a:chOff x="1172102" y="4938254"/>
            <a:chExt cx="9469255" cy="16962988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172102" y="4938254"/>
              <a:ext cx="2354469" cy="1450421"/>
              <a:chOff x="236268" y="88530"/>
              <a:chExt cx="2354469" cy="1450421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714803" y="311365"/>
                <a:ext cx="1875934" cy="1004745"/>
              </a:xfrm>
              <a:prstGeom prst="flowChartDelay">
                <a:avLst/>
              </a:prstGeom>
              <a:gradFill rotWithShape="1">
                <a:gsLst>
                  <a:gs pos="0">
                    <a:schemeClr val="accent3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6000" defTabSz="1306328"/>
                <a:r>
                  <a:rPr lang="ko-KR" altLang="en-US" sz="2000" b="1" dirty="0">
                    <a:latin typeface="+mn-ea"/>
                    <a:ea typeface="+mn-ea"/>
                  </a:rPr>
                  <a:t> </a:t>
                </a:r>
                <a:r>
                  <a:rPr lang="ko-KR" altLang="en-US" sz="2400" b="1" dirty="0" smtClean="0">
                    <a:latin typeface="+mn-ea"/>
                    <a:ea typeface="+mn-ea"/>
                  </a:rPr>
                  <a:t>대상 및 방법</a:t>
                </a:r>
                <a:endParaRPr lang="ko-KR" altLang="en-US" sz="2400" b="1" dirty="0">
                  <a:latin typeface="+mn-ea"/>
                  <a:ea typeface="+mn-ea"/>
                </a:endParaRP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236268" y="88530"/>
                <a:ext cx="630395" cy="1450421"/>
                <a:chOff x="956348" y="4179108"/>
                <a:chExt cx="630395" cy="1450421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lum bright="12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6348" y="4179108"/>
                  <a:ext cx="613512" cy="1450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026103" y="4468046"/>
                  <a:ext cx="560640" cy="87254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22857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400" b="1" dirty="0" smtClean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ea"/>
                      <a:ea typeface="+mn-ea"/>
                    </a:rPr>
                    <a:t>II</a:t>
                  </a:r>
                  <a:endParaRPr lang="en-US" altLang="ko-KR" sz="24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ea"/>
                    <a:ea typeface="+mn-ea"/>
                  </a:endParaRP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81356" y="6413542"/>
              <a:ext cx="9360001" cy="1548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b="1" dirty="0">
                  <a:latin typeface="+mn-ea"/>
                  <a:ea typeface="+mn-ea"/>
                </a:rPr>
                <a:t>본문 서술</a:t>
              </a: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bg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bg1"/>
                </a:solidFill>
              </a:rPr>
              <a:t>굴절력</a:t>
            </a:r>
            <a:r>
              <a:rPr lang="ko-KR" altLang="en-US" sz="1800" b="1" dirty="0">
                <a:solidFill>
                  <a:schemeClr val="bg1"/>
                </a:solidFill>
              </a:rPr>
              <a:t> 비교</a:t>
            </a:r>
            <a:endParaRPr lang="ko-KR" altLang="en-US" sz="1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" name="직선 연결선 5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720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grpSp>
        <p:nvGrpSpPr>
          <p:cNvPr id="15" name="그룹 14"/>
          <p:cNvGrpSpPr/>
          <p:nvPr/>
        </p:nvGrpSpPr>
        <p:grpSpPr>
          <a:xfrm>
            <a:off x="715658" y="1145442"/>
            <a:ext cx="10726318" cy="7180102"/>
            <a:chOff x="1172102" y="4938254"/>
            <a:chExt cx="9469255" cy="16962988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172102" y="4938254"/>
              <a:ext cx="2354469" cy="1450421"/>
              <a:chOff x="236268" y="88530"/>
              <a:chExt cx="2354469" cy="1450421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714803" y="311365"/>
                <a:ext cx="1875934" cy="1004745"/>
              </a:xfrm>
              <a:prstGeom prst="flowChartDelay">
                <a:avLst/>
              </a:prstGeom>
              <a:gradFill rotWithShape="1">
                <a:gsLst>
                  <a:gs pos="0">
                    <a:schemeClr val="accent3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6000" defTabSz="1306328"/>
                <a:r>
                  <a:rPr lang="ko-KR" altLang="en-US" sz="2000" b="1" dirty="0">
                    <a:latin typeface="+mn-ea"/>
                    <a:ea typeface="+mn-ea"/>
                  </a:rPr>
                  <a:t> </a:t>
                </a:r>
                <a:r>
                  <a:rPr lang="ko-KR" altLang="en-US" sz="2400" b="1" dirty="0" smtClean="0">
                    <a:latin typeface="+mn-ea"/>
                    <a:ea typeface="+mn-ea"/>
                  </a:rPr>
                  <a:t>결과 및 고찰</a:t>
                </a:r>
                <a:endParaRPr lang="ko-KR" altLang="en-US" sz="2400" b="1" dirty="0">
                  <a:latin typeface="+mn-ea"/>
                  <a:ea typeface="+mn-ea"/>
                </a:endParaRP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236268" y="88530"/>
                <a:ext cx="630395" cy="1450421"/>
                <a:chOff x="956348" y="4179108"/>
                <a:chExt cx="630395" cy="1450421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lum bright="12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6348" y="4179108"/>
                  <a:ext cx="613512" cy="1450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026103" y="4468046"/>
                  <a:ext cx="560640" cy="87254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22857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400" b="1" dirty="0" smtClean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ea"/>
                      <a:ea typeface="+mn-ea"/>
                    </a:rPr>
                    <a:t>III</a:t>
                  </a:r>
                  <a:endParaRPr lang="en-US" altLang="ko-KR" sz="24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ea"/>
                    <a:ea typeface="+mn-ea"/>
                  </a:endParaRP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81356" y="6413542"/>
              <a:ext cx="9360001" cy="1548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b="1" dirty="0">
                  <a:latin typeface="+mn-ea"/>
                  <a:ea typeface="+mn-ea"/>
                </a:rPr>
                <a:t>본문 서술</a:t>
              </a: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bg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bg1"/>
                </a:solidFill>
              </a:rPr>
              <a:t>굴절력</a:t>
            </a:r>
            <a:r>
              <a:rPr lang="ko-KR" altLang="en-US" sz="1800" b="1" dirty="0">
                <a:solidFill>
                  <a:schemeClr val="bg1"/>
                </a:solidFill>
              </a:rPr>
              <a:t> 비교</a:t>
            </a:r>
            <a:endParaRPr lang="ko-KR" altLang="en-US" sz="1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" name="직선 연결선 5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2120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grpSp>
        <p:nvGrpSpPr>
          <p:cNvPr id="15" name="그룹 14"/>
          <p:cNvGrpSpPr/>
          <p:nvPr/>
        </p:nvGrpSpPr>
        <p:grpSpPr>
          <a:xfrm>
            <a:off x="715658" y="1145442"/>
            <a:ext cx="10726318" cy="7180102"/>
            <a:chOff x="1172102" y="4938254"/>
            <a:chExt cx="9469255" cy="16962988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172102" y="4938254"/>
              <a:ext cx="2354469" cy="1450421"/>
              <a:chOff x="236268" y="88530"/>
              <a:chExt cx="2354469" cy="1450421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714803" y="311365"/>
                <a:ext cx="1875934" cy="1004745"/>
              </a:xfrm>
              <a:prstGeom prst="flowChartDelay">
                <a:avLst/>
              </a:prstGeom>
              <a:gradFill rotWithShape="1">
                <a:gsLst>
                  <a:gs pos="0">
                    <a:schemeClr val="accent3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6000" defTabSz="1306328"/>
                <a:r>
                  <a:rPr lang="ko-KR" altLang="en-US" sz="2000" b="1" dirty="0">
                    <a:latin typeface="+mn-ea"/>
                    <a:ea typeface="+mn-ea"/>
                  </a:rPr>
                  <a:t> </a:t>
                </a:r>
                <a:r>
                  <a:rPr lang="ko-KR" altLang="en-US" sz="2400" b="1" dirty="0" smtClean="0">
                    <a:latin typeface="+mn-ea"/>
                    <a:ea typeface="+mn-ea"/>
                  </a:rPr>
                  <a:t>결론</a:t>
                </a:r>
                <a:endParaRPr lang="ko-KR" altLang="en-US" sz="2400" b="1" dirty="0">
                  <a:latin typeface="+mn-ea"/>
                  <a:ea typeface="+mn-ea"/>
                </a:endParaRP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236268" y="88530"/>
                <a:ext cx="630395" cy="1450421"/>
                <a:chOff x="956348" y="4179108"/>
                <a:chExt cx="630395" cy="1450421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lum bright="12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6348" y="4179108"/>
                  <a:ext cx="613512" cy="1450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026103" y="4468046"/>
                  <a:ext cx="560640" cy="87254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22857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400" b="1" dirty="0" smtClean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ea"/>
                      <a:ea typeface="+mn-ea"/>
                    </a:rPr>
                    <a:t>IV</a:t>
                  </a:r>
                  <a:endParaRPr lang="en-US" altLang="ko-KR" sz="24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ea"/>
                    <a:ea typeface="+mn-ea"/>
                  </a:endParaRP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81356" y="6413542"/>
              <a:ext cx="9360001" cy="1548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b="1" dirty="0">
                  <a:latin typeface="+mn-ea"/>
                  <a:ea typeface="+mn-ea"/>
                </a:rPr>
                <a:t>본문 서술</a:t>
              </a: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bg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bg1"/>
                </a:solidFill>
              </a:rPr>
              <a:t>굴절력</a:t>
            </a:r>
            <a:r>
              <a:rPr lang="ko-KR" altLang="en-US" sz="1800" b="1" dirty="0">
                <a:solidFill>
                  <a:schemeClr val="bg1"/>
                </a:solidFill>
              </a:rPr>
              <a:t> 비교</a:t>
            </a:r>
            <a:endParaRPr lang="ko-KR" altLang="en-US" sz="1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" name="직선 연결선 5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9463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grpSp>
        <p:nvGrpSpPr>
          <p:cNvPr id="15" name="그룹 14"/>
          <p:cNvGrpSpPr/>
          <p:nvPr/>
        </p:nvGrpSpPr>
        <p:grpSpPr>
          <a:xfrm>
            <a:off x="715658" y="1145442"/>
            <a:ext cx="10726318" cy="7641767"/>
            <a:chOff x="1172102" y="4938254"/>
            <a:chExt cx="9469255" cy="18053672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172102" y="4938254"/>
              <a:ext cx="2354469" cy="1450421"/>
              <a:chOff x="236268" y="88530"/>
              <a:chExt cx="2354469" cy="1450421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714803" y="311365"/>
                <a:ext cx="1875934" cy="1004745"/>
              </a:xfrm>
              <a:prstGeom prst="flowChartDelay">
                <a:avLst/>
              </a:prstGeom>
              <a:gradFill rotWithShape="1">
                <a:gsLst>
                  <a:gs pos="0">
                    <a:schemeClr val="accent3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6000" defTabSz="1306328"/>
                <a:r>
                  <a:rPr lang="ko-KR" altLang="en-US" sz="2000" b="1" dirty="0">
                    <a:latin typeface="+mn-ea"/>
                    <a:ea typeface="+mn-ea"/>
                  </a:rPr>
                  <a:t> </a:t>
                </a:r>
                <a:r>
                  <a:rPr lang="ko-KR" altLang="en-US" sz="2400" b="1" dirty="0" smtClean="0">
                    <a:latin typeface="+mn-ea"/>
                    <a:ea typeface="+mn-ea"/>
                  </a:rPr>
                  <a:t>참고문헌</a:t>
                </a:r>
                <a:endParaRPr lang="ko-KR" altLang="en-US" sz="2400" b="1" dirty="0">
                  <a:latin typeface="+mn-ea"/>
                  <a:ea typeface="+mn-ea"/>
                </a:endParaRP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236268" y="88530"/>
                <a:ext cx="630395" cy="1450421"/>
                <a:chOff x="956348" y="4179108"/>
                <a:chExt cx="630395" cy="1450421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lum bright="12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6348" y="4179108"/>
                  <a:ext cx="613512" cy="1450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026103" y="4468046"/>
                  <a:ext cx="560640" cy="87254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22857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400" b="1" dirty="0" smtClean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ea"/>
                      <a:ea typeface="+mn-ea"/>
                    </a:rPr>
                    <a:t>V</a:t>
                  </a:r>
                  <a:endParaRPr lang="en-US" altLang="ko-KR" sz="24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ea"/>
                    <a:ea typeface="+mn-ea"/>
                  </a:endParaRP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81356" y="6413543"/>
              <a:ext cx="9360001" cy="16578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>
                <a:lnSpc>
                  <a:spcPct val="150000"/>
                </a:lnSpc>
                <a:buAutoNum type="arabicParenR"/>
              </a:pPr>
              <a:r>
                <a:rPr lang="ko-KR" altLang="en-US" sz="2000" b="1" dirty="0">
                  <a:latin typeface="+mn-ea"/>
                  <a:ea typeface="+mn-ea"/>
                </a:rPr>
                <a:t>논문</a:t>
              </a:r>
              <a:endParaRPr lang="en-US" altLang="ko-KR" sz="2000" b="1" dirty="0">
                <a:latin typeface="+mn-ea"/>
                <a:ea typeface="+mn-ea"/>
              </a:endParaRPr>
            </a:p>
            <a:p>
              <a:pPr marL="457200" indent="-457200">
                <a:lnSpc>
                  <a:spcPct val="150000"/>
                </a:lnSpc>
                <a:buAutoNum type="arabicParenR"/>
              </a:pPr>
              <a:r>
                <a:rPr lang="ko-KR" altLang="en-US" sz="2000" b="1" dirty="0">
                  <a:latin typeface="+mn-ea"/>
                  <a:ea typeface="+mn-ea"/>
                </a:rPr>
                <a:t>저서</a:t>
              </a:r>
              <a:endParaRPr lang="en-US" altLang="ko-KR" sz="2000" b="1" dirty="0">
                <a:latin typeface="+mn-ea"/>
                <a:ea typeface="+mn-ea"/>
              </a:endParaRPr>
            </a:p>
            <a:p>
              <a:pPr marL="457200" indent="-457200">
                <a:lnSpc>
                  <a:spcPct val="150000"/>
                </a:lnSpc>
                <a:buAutoNum type="arabicParenR"/>
              </a:pPr>
              <a:r>
                <a:rPr lang="ko-KR" altLang="en-US" sz="2000" b="1" dirty="0" smtClean="0">
                  <a:latin typeface="+mn-ea"/>
                  <a:ea typeface="+mn-ea"/>
                </a:rPr>
                <a:t>등</a:t>
              </a: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endParaRPr lang="en-US" altLang="ko-KR" sz="2000" b="1" dirty="0">
                <a:latin typeface="+mn-ea"/>
                <a:ea typeface="+mn-ea"/>
              </a:endParaRP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: (</a:t>
            </a:r>
            <a:r>
              <a:rPr lang="ko-KR" altLang="en-US" sz="1800" b="1" dirty="0">
                <a:solidFill>
                  <a:schemeClr val="bg1"/>
                </a:solidFill>
                <a:latin typeface="+mj-lt"/>
              </a:rPr>
              <a:t>예시</a:t>
            </a:r>
            <a:r>
              <a:rPr lang="en-US" altLang="ko-KR" sz="1800" b="1" dirty="0">
                <a:solidFill>
                  <a:schemeClr val="bg1"/>
                </a:solidFill>
                <a:latin typeface="+mj-lt"/>
              </a:rPr>
              <a:t>) PA-1: </a:t>
            </a:r>
            <a:r>
              <a:rPr lang="ko-KR" altLang="en-US" sz="1800" b="1" dirty="0">
                <a:solidFill>
                  <a:schemeClr val="bg1"/>
                </a:solidFill>
              </a:rPr>
              <a:t>근시안에서 안경과 콘택트렌즈 착용자의 주변부 </a:t>
            </a:r>
            <a:r>
              <a:rPr lang="ko-KR" altLang="en-US" sz="1800" b="1" dirty="0" err="1">
                <a:solidFill>
                  <a:schemeClr val="bg1"/>
                </a:solidFill>
              </a:rPr>
              <a:t>굴절력</a:t>
            </a:r>
            <a:r>
              <a:rPr lang="ko-KR" altLang="en-US" sz="1800" b="1" dirty="0">
                <a:solidFill>
                  <a:schemeClr val="bg1"/>
                </a:solidFill>
              </a:rPr>
              <a:t> 비교</a:t>
            </a:r>
            <a:endParaRPr lang="ko-KR" altLang="en-US" sz="1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" name="직선 연결선 5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444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사용자 지정 2">
      <a:majorFont>
        <a:latin typeface="함초롬돋움"/>
        <a:ea typeface="함초롬돋움"/>
        <a:cs typeface=""/>
      </a:majorFont>
      <a:minorFont>
        <a:latin typeface="함초롬돋움"/>
        <a:ea typeface="함초롬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2475</TotalTime>
  <Words>140</Words>
  <Application>Microsoft Office PowerPoint</Application>
  <PresentationFormat>와이드스크린</PresentationFormat>
  <Paragraphs>81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굴림</vt:lpstr>
      <vt:lpstr>맑은 고딕</vt:lpstr>
      <vt:lpstr>함초롬돋움</vt:lpstr>
      <vt:lpstr>Symbol</vt:lpstr>
      <vt:lpstr>Wingdings</vt:lpstr>
      <vt:lpstr>기본 디자인</vt:lpstr>
      <vt:lpstr>제목 입력 : 사이즈 32 근시안에서 안경과 콘택트렌즈 착용자의  주변부 굴절력 비교(예시)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psi</cp:lastModifiedBy>
  <cp:revision>231</cp:revision>
  <dcterms:created xsi:type="dcterms:W3CDTF">2007-11-27T23:16:29Z</dcterms:created>
  <dcterms:modified xsi:type="dcterms:W3CDTF">2020-10-21T06:44:36Z</dcterms:modified>
</cp:coreProperties>
</file>